
<file path=[Content_Types].xml><?xml version="1.0" encoding="utf-8"?>
<Types xmlns="http://schemas.openxmlformats.org/package/2006/content-types">
  <Default Extension="emf" ContentType="image/x-emf"/>
  <Default Extension="jpeg" ContentType="image/jpeg"/>
  <Default Extension="jpg" ContentType="image/jp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2.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3.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80" r:id="rId1"/>
    <p:sldMasterId id="2147483660" r:id="rId2"/>
    <p:sldMasterId id="2147483758" r:id="rId3"/>
    <p:sldMasterId id="2147483799" r:id="rId4"/>
  </p:sldMasterIdLst>
  <p:notesMasterIdLst>
    <p:notesMasterId r:id="rId106"/>
  </p:notesMasterIdLst>
  <p:sldIdLst>
    <p:sldId id="2147470762" r:id="rId5"/>
    <p:sldId id="395" r:id="rId6"/>
    <p:sldId id="2147480218" r:id="rId7"/>
    <p:sldId id="2147480228" r:id="rId8"/>
    <p:sldId id="2147480188" r:id="rId9"/>
    <p:sldId id="2147480229" r:id="rId10"/>
    <p:sldId id="2147469461" r:id="rId11"/>
    <p:sldId id="2147480230" r:id="rId12"/>
    <p:sldId id="2147480231" r:id="rId13"/>
    <p:sldId id="2147480232" r:id="rId14"/>
    <p:sldId id="2147480233" r:id="rId15"/>
    <p:sldId id="2147480234" r:id="rId16"/>
    <p:sldId id="2147480235" r:id="rId17"/>
    <p:sldId id="2147480236" r:id="rId18"/>
    <p:sldId id="2147480237" r:id="rId19"/>
    <p:sldId id="2147480238" r:id="rId20"/>
    <p:sldId id="2147480239" r:id="rId21"/>
    <p:sldId id="2147480240" r:id="rId22"/>
    <p:sldId id="2147480241" r:id="rId23"/>
    <p:sldId id="2147480242" r:id="rId24"/>
    <p:sldId id="2147480243" r:id="rId25"/>
    <p:sldId id="2147480244" r:id="rId26"/>
    <p:sldId id="2147469972" r:id="rId27"/>
    <p:sldId id="2147480245" r:id="rId28"/>
    <p:sldId id="2147480246" r:id="rId29"/>
    <p:sldId id="2147480247" r:id="rId30"/>
    <p:sldId id="2147480248" r:id="rId31"/>
    <p:sldId id="2147480249" r:id="rId32"/>
    <p:sldId id="2147480250" r:id="rId33"/>
    <p:sldId id="2147480251" r:id="rId34"/>
    <p:sldId id="259" r:id="rId35"/>
    <p:sldId id="2147480252" r:id="rId36"/>
    <p:sldId id="2147480253" r:id="rId37"/>
    <p:sldId id="2147480254" r:id="rId38"/>
    <p:sldId id="2147480255" r:id="rId39"/>
    <p:sldId id="2147480256" r:id="rId40"/>
    <p:sldId id="2147480257" r:id="rId41"/>
    <p:sldId id="2147480258" r:id="rId42"/>
    <p:sldId id="2147480259" r:id="rId43"/>
    <p:sldId id="2147480260" r:id="rId44"/>
    <p:sldId id="2147470749" r:id="rId45"/>
    <p:sldId id="2147480262" r:id="rId46"/>
    <p:sldId id="2147480263" r:id="rId47"/>
    <p:sldId id="2147480264" r:id="rId48"/>
    <p:sldId id="2147480265" r:id="rId49"/>
    <p:sldId id="2147480266" r:id="rId50"/>
    <p:sldId id="2147480267" r:id="rId51"/>
    <p:sldId id="2147480268" r:id="rId52"/>
    <p:sldId id="2147480269" r:id="rId53"/>
    <p:sldId id="2147480270" r:id="rId54"/>
    <p:sldId id="2147480271" r:id="rId55"/>
    <p:sldId id="2147480272" r:id="rId56"/>
    <p:sldId id="2147480273" r:id="rId57"/>
    <p:sldId id="2147480274" r:id="rId58"/>
    <p:sldId id="2147470730" r:id="rId59"/>
    <p:sldId id="2147480275" r:id="rId60"/>
    <p:sldId id="2147470731" r:id="rId61"/>
    <p:sldId id="2147470750" r:id="rId62"/>
    <p:sldId id="2147480261" r:id="rId63"/>
    <p:sldId id="2147480276" r:id="rId64"/>
    <p:sldId id="2147480277" r:id="rId65"/>
    <p:sldId id="2147480278" r:id="rId66"/>
    <p:sldId id="2147480279" r:id="rId67"/>
    <p:sldId id="2147480280" r:id="rId68"/>
    <p:sldId id="2147480281" r:id="rId69"/>
    <p:sldId id="2147480282" r:id="rId70"/>
    <p:sldId id="2147480283" r:id="rId71"/>
    <p:sldId id="2147480284" r:id="rId72"/>
    <p:sldId id="2147480285" r:id="rId73"/>
    <p:sldId id="2147480286" r:id="rId74"/>
    <p:sldId id="2147480287" r:id="rId75"/>
    <p:sldId id="2147480288" r:id="rId76"/>
    <p:sldId id="2147480289" r:id="rId77"/>
    <p:sldId id="2147480290" r:id="rId78"/>
    <p:sldId id="2147480291" r:id="rId79"/>
    <p:sldId id="2147480292" r:id="rId80"/>
    <p:sldId id="2147470751" r:id="rId81"/>
    <p:sldId id="2147480293" r:id="rId82"/>
    <p:sldId id="2147480294" r:id="rId83"/>
    <p:sldId id="2147480295" r:id="rId84"/>
    <p:sldId id="2147470756" r:id="rId85"/>
    <p:sldId id="2147480296" r:id="rId86"/>
    <p:sldId id="2147480297" r:id="rId87"/>
    <p:sldId id="2147480298" r:id="rId88"/>
    <p:sldId id="2147480299" r:id="rId89"/>
    <p:sldId id="2147480300" r:id="rId90"/>
    <p:sldId id="2147480301" r:id="rId91"/>
    <p:sldId id="2147480302" r:id="rId92"/>
    <p:sldId id="2147480303" r:id="rId93"/>
    <p:sldId id="2147480304" r:id="rId94"/>
    <p:sldId id="2147480305" r:id="rId95"/>
    <p:sldId id="2147470753" r:id="rId96"/>
    <p:sldId id="2147480306" r:id="rId97"/>
    <p:sldId id="2147480307" r:id="rId98"/>
    <p:sldId id="2147480308" r:id="rId99"/>
    <p:sldId id="2147480309" r:id="rId100"/>
    <p:sldId id="2147480310" r:id="rId101"/>
    <p:sldId id="2147480311" r:id="rId102"/>
    <p:sldId id="2147480312" r:id="rId103"/>
    <p:sldId id="2147470758" r:id="rId104"/>
    <p:sldId id="2147480313" r:id="rId10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25F30BDE-D9E5-4557-933E-503535F1D9EE}">
          <p14:sldIdLst>
            <p14:sldId id="2147470762"/>
            <p14:sldId id="395"/>
            <p14:sldId id="2147480218"/>
            <p14:sldId id="2147480228"/>
            <p14:sldId id="2147480188"/>
          </p14:sldIdLst>
        </p14:section>
        <p14:section name="Module 1" id="{11E4EE67-D3EA-4D68-A712-D17DF51427A7}">
          <p14:sldIdLst>
            <p14:sldId id="2147480229"/>
            <p14:sldId id="2147469461"/>
            <p14:sldId id="2147480230"/>
            <p14:sldId id="2147480231"/>
            <p14:sldId id="2147480232"/>
            <p14:sldId id="2147480233"/>
            <p14:sldId id="2147480234"/>
            <p14:sldId id="2147480235"/>
            <p14:sldId id="2147480236"/>
            <p14:sldId id="2147480237"/>
            <p14:sldId id="2147480238"/>
            <p14:sldId id="2147480239"/>
            <p14:sldId id="2147480240"/>
            <p14:sldId id="2147480241"/>
            <p14:sldId id="2147480242"/>
            <p14:sldId id="2147480243"/>
            <p14:sldId id="2147480244"/>
            <p14:sldId id="2147469972"/>
          </p14:sldIdLst>
        </p14:section>
        <p14:section name="Module 2" id="{E351EFCA-D5FC-42D2-8012-2771CDE05F56}">
          <p14:sldIdLst>
            <p14:sldId id="2147480245"/>
            <p14:sldId id="2147480246"/>
            <p14:sldId id="2147480247"/>
            <p14:sldId id="2147480248"/>
            <p14:sldId id="2147480249"/>
            <p14:sldId id="2147480250"/>
            <p14:sldId id="2147480251"/>
            <p14:sldId id="259"/>
            <p14:sldId id="2147480252"/>
            <p14:sldId id="2147480253"/>
            <p14:sldId id="2147480254"/>
            <p14:sldId id="2147480255"/>
            <p14:sldId id="2147480256"/>
            <p14:sldId id="2147480257"/>
            <p14:sldId id="2147480258"/>
            <p14:sldId id="2147480259"/>
            <p14:sldId id="2147480260"/>
            <p14:sldId id="2147470749"/>
          </p14:sldIdLst>
        </p14:section>
        <p14:section name="Module 3" id="{075C004F-1D4B-4126-A14A-1DCEE93786A8}">
          <p14:sldIdLst>
            <p14:sldId id="2147480262"/>
            <p14:sldId id="2147480263"/>
            <p14:sldId id="2147480264"/>
            <p14:sldId id="2147480265"/>
            <p14:sldId id="2147480266"/>
            <p14:sldId id="2147480267"/>
            <p14:sldId id="2147480268"/>
            <p14:sldId id="2147480269"/>
            <p14:sldId id="2147480270"/>
            <p14:sldId id="2147480271"/>
            <p14:sldId id="2147480272"/>
            <p14:sldId id="2147480273"/>
            <p14:sldId id="2147480274"/>
            <p14:sldId id="2147470730"/>
            <p14:sldId id="2147480275"/>
            <p14:sldId id="2147470731"/>
            <p14:sldId id="2147470750"/>
          </p14:sldIdLst>
        </p14:section>
        <p14:section name="Module 4" id="{3BCA86BA-5FCA-45F2-92BE-D58D1B83223E}">
          <p14:sldIdLst>
            <p14:sldId id="2147480261"/>
            <p14:sldId id="2147480276"/>
            <p14:sldId id="2147480277"/>
            <p14:sldId id="2147480278"/>
            <p14:sldId id="2147480279"/>
            <p14:sldId id="2147480280"/>
            <p14:sldId id="2147480281"/>
            <p14:sldId id="2147480282"/>
            <p14:sldId id="2147480283"/>
            <p14:sldId id="2147480284"/>
            <p14:sldId id="2147480285"/>
            <p14:sldId id="2147480286"/>
            <p14:sldId id="2147480287"/>
            <p14:sldId id="2147480288"/>
            <p14:sldId id="2147480289"/>
            <p14:sldId id="2147480290"/>
            <p14:sldId id="2147480291"/>
            <p14:sldId id="2147480292"/>
            <p14:sldId id="2147470751"/>
          </p14:sldIdLst>
        </p14:section>
        <p14:section name="Module 5" id="{AE57E25D-668E-4B08-9685-B0A967CBB3C3}">
          <p14:sldIdLst>
            <p14:sldId id="2147480293"/>
            <p14:sldId id="2147480294"/>
            <p14:sldId id="2147480295"/>
            <p14:sldId id="2147470756"/>
          </p14:sldIdLst>
        </p14:section>
        <p14:section name="Module 6" id="{CBE94827-7840-47ED-BAC4-6175137B019B}">
          <p14:sldIdLst>
            <p14:sldId id="2147480296"/>
            <p14:sldId id="2147480297"/>
            <p14:sldId id="2147480298"/>
            <p14:sldId id="2147480299"/>
            <p14:sldId id="2147480300"/>
            <p14:sldId id="2147480301"/>
            <p14:sldId id="2147480302"/>
          </p14:sldIdLst>
        </p14:section>
        <p14:section name="Module 7" id="{9216F434-634E-4F20-AED5-EC64FAE4FFFB}">
          <p14:sldIdLst>
            <p14:sldId id="2147480303"/>
            <p14:sldId id="2147480304"/>
            <p14:sldId id="2147480305"/>
            <p14:sldId id="2147470753"/>
          </p14:sldIdLst>
        </p14:section>
        <p14:section name="Module 8" id="{AEDFED8E-86DF-4818-A433-A5A83C30F801}">
          <p14:sldIdLst>
            <p14:sldId id="2147480306"/>
            <p14:sldId id="2147480307"/>
            <p14:sldId id="2147480308"/>
          </p14:sldIdLst>
        </p14:section>
        <p14:section name="Module 9" id="{F1BEEA71-A668-45EA-AA10-F6D1ECAC0ADC}">
          <p14:sldIdLst>
            <p14:sldId id="2147480309"/>
            <p14:sldId id="2147480310"/>
            <p14:sldId id="2147480311"/>
            <p14:sldId id="2147480312"/>
            <p14:sldId id="2147470758"/>
          </p14:sldIdLst>
        </p14:section>
        <p14:section name="Conclusion" id="{FC548C43-D9CA-47D5-A0C0-F5218CFA1207}">
          <p14:sldIdLst>
            <p14:sldId id="2147480313"/>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F0F0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0687DF2-9A75-4968-AE8B-F2AAAEEA4768}" v="202" dt="2024-04-01T03:50:35.32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58853" autoAdjust="0"/>
  </p:normalViewPr>
  <p:slideViewPr>
    <p:cSldViewPr snapToGrid="0">
      <p:cViewPr varScale="1">
        <p:scale>
          <a:sx n="79" d="100"/>
          <a:sy n="79" d="100"/>
        </p:scale>
        <p:origin x="798" y="90"/>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openxmlformats.org/officeDocument/2006/relationships/presProps" Target="presProps.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theme" Target="theme/theme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1 - Deploy Backend API to ACA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57B38627-561A-49DE-87F3-3C536868879D}">
      <dgm:prSet/>
      <dgm:spPr/>
      <dgm:t>
        <a:bodyPr/>
        <a:lstStyle/>
        <a:p>
          <a:r>
            <a:rPr lang="en-US" b="0" i="0"/>
            <a:t>Exercise</a:t>
          </a:r>
          <a:r>
            <a:rPr lang="en-US"/>
            <a:t> 2 - Communication Between Microservices in ACA</a:t>
          </a:r>
        </a:p>
      </dgm:t>
    </dgm:pt>
    <dgm:pt modelId="{1F0B8E15-5F10-428C-912C-5BC7F9C5AD00}" type="parTrans" cxnId="{E595BD99-330E-4A6A-B58E-DEBDAA0DD9DE}">
      <dgm:prSet/>
      <dgm:spPr/>
      <dgm:t>
        <a:bodyPr/>
        <a:lstStyle/>
        <a:p>
          <a:endParaRPr lang="en-US"/>
        </a:p>
      </dgm:t>
    </dgm:pt>
    <dgm:pt modelId="{7A0140EB-B6AD-4FB8-89F4-94E9BF5D100A}" type="sibTrans" cxnId="{E595BD99-330E-4A6A-B58E-DEBDAA0DD9D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95E5CA34-3F62-4E81-ADDB-2E781682F438}" type="pres">
      <dgm:prSet presAssocID="{57B38627-561A-49DE-87F3-3C536868879D}"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595BD99-330E-4A6A-B58E-DEBDAA0DD9DE}" srcId="{51BAFD31-D19A-42DE-BBF0-CA75FEABA1EA}" destId="{57B38627-561A-49DE-87F3-3C536868879D}" srcOrd="1" destOrd="0" parTransId="{1F0B8E15-5F10-428C-912C-5BC7F9C5AD00}" sibTransId="{7A0140EB-B6AD-4FB8-89F4-94E9BF5D100A}"/>
    <dgm:cxn modelId="{E2DAA49C-F27F-49DE-B9B1-1E4B46E2FF05}" type="presOf" srcId="{51BAFD31-D19A-42DE-BBF0-CA75FEABA1EA}" destId="{EB777D9C-38C5-478F-A454-99E67E8D3F5E}" srcOrd="0" destOrd="0" presId="urn:microsoft.com/office/officeart/2005/8/layout/vList2"/>
    <dgm:cxn modelId="{8D719DD2-8535-4707-BE59-3DA07F69BA32}" type="presOf" srcId="{57B38627-561A-49DE-87F3-3C536868879D}" destId="{95E5CA34-3F62-4E81-ADDB-2E781682F43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51F64DF4-9B33-4A7E-8D61-35C33403FDCD}" type="presParOf" srcId="{EB777D9C-38C5-478F-A454-99E67E8D3F5E}" destId="{FDCB7361-A42D-41A5-AA63-43AE1619C7EE}" srcOrd="1" destOrd="0" presId="urn:microsoft.com/office/officeart/2005/8/layout/vList2"/>
    <dgm:cxn modelId="{61C3C92D-8426-4979-840A-C40BBBD4CBDA}" type="presParOf" srcId="{EB777D9C-38C5-478F-A454-99E67E8D3F5E}" destId="{95E5CA34-3F62-4E81-ADDB-2E781682F43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3 - </a:t>
          </a:r>
          <a:r>
            <a:rPr lang="en-US" b="0" i="0" err="1"/>
            <a:t>Dapr</a:t>
          </a:r>
          <a:r>
            <a:rPr lang="en-US" b="0" i="0"/>
            <a:t> Integration with ACA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57B38627-561A-49DE-87F3-3C536868879D}">
      <dgm:prSet/>
      <dgm:spPr/>
      <dgm:t>
        <a:bodyPr/>
        <a:lstStyle/>
        <a:p>
          <a:r>
            <a:rPr lang="en-US" b="0" i="0"/>
            <a:t>Exercise</a:t>
          </a:r>
          <a:r>
            <a:rPr lang="en-US"/>
            <a:t> 4 - </a:t>
          </a:r>
          <a:r>
            <a:rPr lang="en-US" b="0" i="0"/>
            <a:t>ACA State Store With </a:t>
          </a:r>
          <a:r>
            <a:rPr lang="en-US" b="0" i="0" err="1"/>
            <a:t>Dapr</a:t>
          </a:r>
          <a:r>
            <a:rPr lang="en-US" b="0" i="0"/>
            <a:t> State Management API</a:t>
          </a:r>
          <a:endParaRPr lang="en-US"/>
        </a:p>
      </dgm:t>
    </dgm:pt>
    <dgm:pt modelId="{1F0B8E15-5F10-428C-912C-5BC7F9C5AD00}" type="parTrans" cxnId="{E595BD99-330E-4A6A-B58E-DEBDAA0DD9DE}">
      <dgm:prSet/>
      <dgm:spPr/>
      <dgm:t>
        <a:bodyPr/>
        <a:lstStyle/>
        <a:p>
          <a:endParaRPr lang="en-US"/>
        </a:p>
      </dgm:t>
    </dgm:pt>
    <dgm:pt modelId="{7A0140EB-B6AD-4FB8-89F4-94E9BF5D100A}" type="sibTrans" cxnId="{E595BD99-330E-4A6A-B58E-DEBDAA0DD9D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2">
        <dgm:presLayoutVars>
          <dgm:chMax val="0"/>
          <dgm:bulletEnabled val="1"/>
        </dgm:presLayoutVars>
      </dgm:prSet>
      <dgm:spPr/>
    </dgm:pt>
    <dgm:pt modelId="{FDCB7361-A42D-41A5-AA63-43AE1619C7EE}" type="pres">
      <dgm:prSet presAssocID="{0BC58BA0-FD28-4CF8-9627-A3F0FD2CF494}" presName="spacer" presStyleCnt="0"/>
      <dgm:spPr/>
    </dgm:pt>
    <dgm:pt modelId="{95E5CA34-3F62-4E81-ADDB-2E781682F438}" type="pres">
      <dgm:prSet presAssocID="{57B38627-561A-49DE-87F3-3C536868879D}" presName="parentText" presStyleLbl="node1" presStyleIdx="1" presStyleCnt="2">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595BD99-330E-4A6A-B58E-DEBDAA0DD9DE}" srcId="{51BAFD31-D19A-42DE-BBF0-CA75FEABA1EA}" destId="{57B38627-561A-49DE-87F3-3C536868879D}" srcOrd="1" destOrd="0" parTransId="{1F0B8E15-5F10-428C-912C-5BC7F9C5AD00}" sibTransId="{7A0140EB-B6AD-4FB8-89F4-94E9BF5D100A}"/>
    <dgm:cxn modelId="{E2DAA49C-F27F-49DE-B9B1-1E4B46E2FF05}" type="presOf" srcId="{51BAFD31-D19A-42DE-BBF0-CA75FEABA1EA}" destId="{EB777D9C-38C5-478F-A454-99E67E8D3F5E}" srcOrd="0" destOrd="0" presId="urn:microsoft.com/office/officeart/2005/8/layout/vList2"/>
    <dgm:cxn modelId="{8D719DD2-8535-4707-BE59-3DA07F69BA32}" type="presOf" srcId="{57B38627-561A-49DE-87F3-3C536868879D}" destId="{95E5CA34-3F62-4E81-ADDB-2E781682F43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51F64DF4-9B33-4A7E-8D61-35C33403FDCD}" type="presParOf" srcId="{EB777D9C-38C5-478F-A454-99E67E8D3F5E}" destId="{FDCB7361-A42D-41A5-AA63-43AE1619C7EE}" srcOrd="1" destOrd="0" presId="urn:microsoft.com/office/officeart/2005/8/layout/vList2"/>
    <dgm:cxn modelId="{61C3C92D-8426-4979-840A-C40BBBD4CBDA}" type="presParOf" srcId="{EB777D9C-38C5-478F-A454-99E67E8D3F5E}" destId="{95E5CA34-3F62-4E81-ADDB-2E781682F438}"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5 - </a:t>
          </a:r>
          <a:r>
            <a:rPr lang="en-US" b="0" i="0">
              <a:effectLst/>
              <a:latin typeface="Ubuntu" panose="020B0504030602030204" pitchFamily="34" charset="0"/>
            </a:rPr>
            <a:t>ACA Async Communication with </a:t>
          </a:r>
          <a:r>
            <a:rPr lang="en-US" b="0" i="0" err="1">
              <a:effectLst/>
              <a:latin typeface="Ubuntu" panose="020B0504030602030204" pitchFamily="34" charset="0"/>
            </a:rPr>
            <a:t>Dapr</a:t>
          </a:r>
          <a:r>
            <a:rPr lang="en-US" b="0" i="0">
              <a:effectLst/>
              <a:latin typeface="Ubuntu" panose="020B0504030602030204" pitchFamily="34" charset="0"/>
            </a:rPr>
            <a:t> Pub/Sub API</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6F7EDA0A-14FB-48DE-9412-7B8B930678AF}">
      <dgm:prSet/>
      <dgm:spPr/>
      <dgm:t>
        <a:bodyPr/>
        <a:lstStyle/>
        <a:p>
          <a:r>
            <a:rPr lang="en-US" b="0" i="0"/>
            <a:t>Exercise 6 - ACA with </a:t>
          </a:r>
          <a:r>
            <a:rPr lang="en-US" b="0" i="0" err="1"/>
            <a:t>Dapr</a:t>
          </a:r>
          <a:r>
            <a:rPr lang="en-US" b="0" i="0"/>
            <a:t> Bindings Building Block</a:t>
          </a:r>
        </a:p>
      </dgm:t>
    </dgm:pt>
    <dgm:pt modelId="{64B249A1-E90E-46E7-B098-339CA221373D}" type="parTrans" cxnId="{0C26B74A-CDEA-4A13-BFE5-A33D4120A5AE}">
      <dgm:prSet/>
      <dgm:spPr/>
      <dgm:t>
        <a:bodyPr/>
        <a:lstStyle/>
        <a:p>
          <a:endParaRPr lang="en-US"/>
        </a:p>
      </dgm:t>
    </dgm:pt>
    <dgm:pt modelId="{8BC7B1AD-B745-4E38-9CFB-62C193380BE3}" type="sibTrans" cxnId="{0C26B74A-CDEA-4A13-BFE5-A33D4120A5AE}">
      <dgm:prSet/>
      <dgm:spPr/>
      <dgm:t>
        <a:bodyPr/>
        <a:lstStyle/>
        <a:p>
          <a:endParaRPr lang="en-US"/>
        </a:p>
      </dgm:t>
    </dgm:pt>
    <dgm:pt modelId="{AD67683E-36AE-4441-AD28-9EBBD86F974A}">
      <dgm:prSet/>
      <dgm:spPr/>
      <dgm:t>
        <a:bodyPr/>
        <a:lstStyle/>
        <a:p>
          <a:r>
            <a:rPr lang="en-US" b="0" i="0"/>
            <a:t>Exercise 7 - ACA Scheduled Jobs with </a:t>
          </a:r>
          <a:r>
            <a:rPr lang="en-US" b="0" i="0" err="1"/>
            <a:t>Dapr</a:t>
          </a:r>
          <a:r>
            <a:rPr lang="en-US" b="0" i="0"/>
            <a:t> Cron Binding</a:t>
          </a:r>
        </a:p>
      </dgm:t>
    </dgm:pt>
    <dgm:pt modelId="{73410BF8-3F22-4A87-B137-9CFA637317A1}" type="parTrans" cxnId="{E3BFB571-7E96-4E41-A6E0-AFBCC4B1738E}">
      <dgm:prSet/>
      <dgm:spPr/>
      <dgm:t>
        <a:bodyPr/>
        <a:lstStyle/>
        <a:p>
          <a:endParaRPr lang="en-US"/>
        </a:p>
      </dgm:t>
    </dgm:pt>
    <dgm:pt modelId="{70E67579-7A2C-4FB0-98AE-66A0961199AB}" type="sibTrans" cxnId="{E3BFB571-7E96-4E41-A6E0-AFBCC4B1738E}">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3">
        <dgm:presLayoutVars>
          <dgm:chMax val="0"/>
          <dgm:bulletEnabled val="1"/>
        </dgm:presLayoutVars>
      </dgm:prSet>
      <dgm:spPr/>
    </dgm:pt>
    <dgm:pt modelId="{1B86F3E0-7209-425A-80A4-2986BC8C9F29}" type="pres">
      <dgm:prSet presAssocID="{0BC58BA0-FD28-4CF8-9627-A3F0FD2CF494}" presName="spacer" presStyleCnt="0"/>
      <dgm:spPr/>
    </dgm:pt>
    <dgm:pt modelId="{A8596F47-19D4-44A2-8AAB-04BC9E1AA758}" type="pres">
      <dgm:prSet presAssocID="{6F7EDA0A-14FB-48DE-9412-7B8B930678AF}" presName="parentText" presStyleLbl="node1" presStyleIdx="1" presStyleCnt="3">
        <dgm:presLayoutVars>
          <dgm:chMax val="0"/>
          <dgm:bulletEnabled val="1"/>
        </dgm:presLayoutVars>
      </dgm:prSet>
      <dgm:spPr/>
    </dgm:pt>
    <dgm:pt modelId="{806FAEE9-7B77-4CD5-8FAF-8E3F2C91A2EE}" type="pres">
      <dgm:prSet presAssocID="{8BC7B1AD-B745-4E38-9CFB-62C193380BE3}" presName="spacer" presStyleCnt="0"/>
      <dgm:spPr/>
    </dgm:pt>
    <dgm:pt modelId="{569CD8D4-7FDF-4679-B959-F9AE218E1E85}" type="pres">
      <dgm:prSet presAssocID="{AD67683E-36AE-4441-AD28-9EBBD86F974A}" presName="parentText" presStyleLbl="node1" presStyleIdx="2" presStyleCnt="3">
        <dgm:presLayoutVars>
          <dgm:chMax val="0"/>
          <dgm:bulletEnabled val="1"/>
        </dgm:presLayoutVars>
      </dgm:prSet>
      <dgm:spPr/>
    </dgm:pt>
  </dgm:ptLst>
  <dgm:cxnLst>
    <dgm:cxn modelId="{052A7013-5818-4910-96ED-7E4B2888F7DF}" type="presOf" srcId="{AD67683E-36AE-4441-AD28-9EBBD86F974A}" destId="{569CD8D4-7FDF-4679-B959-F9AE218E1E85}" srcOrd="0" destOrd="0" presId="urn:microsoft.com/office/officeart/2005/8/layout/vList2"/>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0C26B74A-CDEA-4A13-BFE5-A33D4120A5AE}" srcId="{51BAFD31-D19A-42DE-BBF0-CA75FEABA1EA}" destId="{6F7EDA0A-14FB-48DE-9412-7B8B930678AF}" srcOrd="1" destOrd="0" parTransId="{64B249A1-E90E-46E7-B098-339CA221373D}" sibTransId="{8BC7B1AD-B745-4E38-9CFB-62C193380BE3}"/>
    <dgm:cxn modelId="{E3BFB571-7E96-4E41-A6E0-AFBCC4B1738E}" srcId="{51BAFD31-D19A-42DE-BBF0-CA75FEABA1EA}" destId="{AD67683E-36AE-4441-AD28-9EBBD86F974A}" srcOrd="2" destOrd="0" parTransId="{73410BF8-3F22-4A87-B137-9CFA637317A1}" sibTransId="{70E67579-7A2C-4FB0-98AE-66A0961199AB}"/>
    <dgm:cxn modelId="{E2DAA49C-F27F-49DE-B9B1-1E4B46E2FF05}" type="presOf" srcId="{51BAFD31-D19A-42DE-BBF0-CA75FEABA1EA}" destId="{EB777D9C-38C5-478F-A454-99E67E8D3F5E}" srcOrd="0" destOrd="0" presId="urn:microsoft.com/office/officeart/2005/8/layout/vList2"/>
    <dgm:cxn modelId="{5D17DCB3-50C0-4A5E-916A-6E76438C2992}" type="presOf" srcId="{6F7EDA0A-14FB-48DE-9412-7B8B930678AF}" destId="{A8596F47-19D4-44A2-8AAB-04BC9E1AA758}"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 modelId="{F6636665-FE7D-4FAD-A558-D4C52370E189}" type="presParOf" srcId="{EB777D9C-38C5-478F-A454-99E67E8D3F5E}" destId="{1B86F3E0-7209-425A-80A4-2986BC8C9F29}" srcOrd="1" destOrd="0" presId="urn:microsoft.com/office/officeart/2005/8/layout/vList2"/>
    <dgm:cxn modelId="{98E09866-292C-43BE-8DDB-2719294121C1}" type="presParOf" srcId="{EB777D9C-38C5-478F-A454-99E67E8D3F5E}" destId="{A8596F47-19D4-44A2-8AAB-04BC9E1AA758}" srcOrd="2" destOrd="0" presId="urn:microsoft.com/office/officeart/2005/8/layout/vList2"/>
    <dgm:cxn modelId="{8A595F79-566D-4C4D-A11F-6AB0800E8E90}" type="presParOf" srcId="{EB777D9C-38C5-478F-A454-99E67E8D3F5E}" destId="{806FAEE9-7B77-4CD5-8FAF-8E3F2C91A2EE}" srcOrd="3" destOrd="0" presId="urn:microsoft.com/office/officeart/2005/8/layout/vList2"/>
    <dgm:cxn modelId="{7BA3491F-2136-43F4-9796-FE7DFAD20CA0}" type="presParOf" srcId="{EB777D9C-38C5-478F-A454-99E67E8D3F5E}" destId="{569CD8D4-7FDF-4679-B959-F9AE218E1E85}"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a:t>Exercise 8 - </a:t>
          </a:r>
          <a:r>
            <a:rPr lang="en-US" b="0" i="0">
              <a:effectLst/>
              <a:latin typeface="Ubuntu" panose="020B0504030602030204" pitchFamily="34" charset="0"/>
            </a:rPr>
            <a:t>ACA Monitoring and Observability with Application Insights</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err="1"/>
            <a:t>Excercise</a:t>
          </a:r>
          <a:r>
            <a:rPr lang="en-US" b="0" i="0"/>
            <a:t> 9 - ACA Auto Scaling with KEDA</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1BAFD31-D19A-42DE-BBF0-CA75FEABA1EA}" type="doc">
      <dgm:prSet loTypeId="urn:microsoft.com/office/officeart/2005/8/layout/vList2" loCatId="list" qsTypeId="urn:microsoft.com/office/officeart/2005/8/quickstyle/simple4" qsCatId="simple" csTypeId="urn:microsoft.com/office/officeart/2005/8/colors/colorful5" csCatId="colorful" phldr="1"/>
      <dgm:spPr/>
      <dgm:t>
        <a:bodyPr/>
        <a:lstStyle/>
        <a:p>
          <a:endParaRPr lang="en-US"/>
        </a:p>
      </dgm:t>
    </dgm:pt>
    <dgm:pt modelId="{DD3DF6DB-DDD6-4E6D-93EC-D4DD50460068}">
      <dgm:prSet/>
      <dgm:spPr/>
      <dgm:t>
        <a:bodyPr/>
        <a:lstStyle/>
        <a:p>
          <a:r>
            <a:rPr lang="en-US" b="0" i="0" err="1"/>
            <a:t>Excercise</a:t>
          </a:r>
          <a:r>
            <a:rPr lang="en-US" b="0" i="0"/>
            <a:t> 11 - Integration with Azure Container Apps landing zone accelerator</a:t>
          </a:r>
          <a:endParaRPr lang="en-US"/>
        </a:p>
      </dgm:t>
    </dgm:pt>
    <dgm:pt modelId="{6509258D-D6BA-4413-95B8-702B6A7EE240}" type="parTrans" cxnId="{626C7D3A-62A0-4E30-BB9E-0AB7C806A07D}">
      <dgm:prSet/>
      <dgm:spPr/>
      <dgm:t>
        <a:bodyPr/>
        <a:lstStyle/>
        <a:p>
          <a:endParaRPr lang="en-US"/>
        </a:p>
      </dgm:t>
    </dgm:pt>
    <dgm:pt modelId="{0BC58BA0-FD28-4CF8-9627-A3F0FD2CF494}" type="sibTrans" cxnId="{626C7D3A-62A0-4E30-BB9E-0AB7C806A07D}">
      <dgm:prSet/>
      <dgm:spPr/>
      <dgm:t>
        <a:bodyPr/>
        <a:lstStyle/>
        <a:p>
          <a:endParaRPr lang="en-US"/>
        </a:p>
      </dgm:t>
    </dgm:pt>
    <dgm:pt modelId="{EB777D9C-38C5-478F-A454-99E67E8D3F5E}" type="pres">
      <dgm:prSet presAssocID="{51BAFD31-D19A-42DE-BBF0-CA75FEABA1EA}" presName="linear" presStyleCnt="0">
        <dgm:presLayoutVars>
          <dgm:animLvl val="lvl"/>
          <dgm:resizeHandles val="exact"/>
        </dgm:presLayoutVars>
      </dgm:prSet>
      <dgm:spPr/>
    </dgm:pt>
    <dgm:pt modelId="{B5824176-EC55-4E50-93F3-D476B8D2C619}" type="pres">
      <dgm:prSet presAssocID="{DD3DF6DB-DDD6-4E6D-93EC-D4DD50460068}" presName="parentText" presStyleLbl="node1" presStyleIdx="0" presStyleCnt="1">
        <dgm:presLayoutVars>
          <dgm:chMax val="0"/>
          <dgm:bulletEnabled val="1"/>
        </dgm:presLayoutVars>
      </dgm:prSet>
      <dgm:spPr/>
    </dgm:pt>
  </dgm:ptLst>
  <dgm:cxnLst>
    <dgm:cxn modelId="{626C7D3A-62A0-4E30-BB9E-0AB7C806A07D}" srcId="{51BAFD31-D19A-42DE-BBF0-CA75FEABA1EA}" destId="{DD3DF6DB-DDD6-4E6D-93EC-D4DD50460068}" srcOrd="0" destOrd="0" parTransId="{6509258D-D6BA-4413-95B8-702B6A7EE240}" sibTransId="{0BC58BA0-FD28-4CF8-9627-A3F0FD2CF494}"/>
    <dgm:cxn modelId="{FA992069-FB09-461B-8443-D384EF3F0568}" type="presOf" srcId="{DD3DF6DB-DDD6-4E6D-93EC-D4DD50460068}" destId="{B5824176-EC55-4E50-93F3-D476B8D2C619}" srcOrd="0" destOrd="0" presId="urn:microsoft.com/office/officeart/2005/8/layout/vList2"/>
    <dgm:cxn modelId="{E2DAA49C-F27F-49DE-B9B1-1E4B46E2FF05}" type="presOf" srcId="{51BAFD31-D19A-42DE-BBF0-CA75FEABA1EA}" destId="{EB777D9C-38C5-478F-A454-99E67E8D3F5E}" srcOrd="0" destOrd="0" presId="urn:microsoft.com/office/officeart/2005/8/layout/vList2"/>
    <dgm:cxn modelId="{AFFA3EB1-1EB9-4EED-8FDA-B072C870D15F}" type="presParOf" srcId="{EB777D9C-38C5-478F-A454-99E67E8D3F5E}" destId="{B5824176-EC55-4E50-93F3-D476B8D2C619}" srcOrd="0"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59932"/>
          <a:ext cx="7595118" cy="2601348"/>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 1 - Deploy Backend API to ACA</a:t>
          </a:r>
          <a:endParaRPr lang="en-US" sz="4900" kern="1200"/>
        </a:p>
      </dsp:txBody>
      <dsp:txXfrm>
        <a:off x="126987" y="286919"/>
        <a:ext cx="7341144" cy="2347374"/>
      </dsp:txXfrm>
    </dsp:sp>
    <dsp:sp modelId="{95E5CA34-3F62-4E81-ADDB-2E781682F438}">
      <dsp:nvSpPr>
        <dsp:cNvPr id="0" name=""/>
        <dsp:cNvSpPr/>
      </dsp:nvSpPr>
      <dsp:spPr>
        <a:xfrm>
          <a:off x="0" y="2902400"/>
          <a:ext cx="7595118" cy="2601348"/>
        </a:xfrm>
        <a:prstGeom prst="roundRect">
          <a:avLst/>
        </a:prstGeom>
        <a:gradFill rotWithShape="0">
          <a:gsLst>
            <a:gs pos="0">
              <a:schemeClr val="accent5">
                <a:hueOff val="-2615887"/>
                <a:satOff val="15563"/>
                <a:lumOff val="6274"/>
                <a:alphaOff val="0"/>
                <a:tint val="96000"/>
                <a:lumMod val="100000"/>
              </a:schemeClr>
            </a:gs>
            <a:gs pos="78000">
              <a:schemeClr val="accent5">
                <a:hueOff val="-2615887"/>
                <a:satOff val="15563"/>
                <a:lumOff val="627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86690" tIns="186690" rIns="186690" bIns="186690" numCol="1" spcCol="1270" anchor="ctr" anchorCtr="0">
          <a:noAutofit/>
        </a:bodyPr>
        <a:lstStyle/>
        <a:p>
          <a:pPr marL="0" lvl="0" indent="0" algn="l" defTabSz="2178050">
            <a:lnSpc>
              <a:spcPct val="90000"/>
            </a:lnSpc>
            <a:spcBef>
              <a:spcPct val="0"/>
            </a:spcBef>
            <a:spcAft>
              <a:spcPct val="35000"/>
            </a:spcAft>
            <a:buNone/>
          </a:pPr>
          <a:r>
            <a:rPr lang="en-US" sz="4900" b="0" i="0" kern="1200"/>
            <a:t>Exercise</a:t>
          </a:r>
          <a:r>
            <a:rPr lang="en-US" sz="4900" kern="1200"/>
            <a:t> 2 - Communication Between Microservices in ACA</a:t>
          </a:r>
        </a:p>
      </dsp:txBody>
      <dsp:txXfrm>
        <a:off x="126987" y="3029387"/>
        <a:ext cx="7341144" cy="23473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50874"/>
          <a:ext cx="7595118" cy="2707526"/>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b="0" i="0" kern="1200"/>
            <a:t>Exercise 3 - </a:t>
          </a:r>
          <a:r>
            <a:rPr lang="en-US" sz="5100" b="0" i="0" kern="1200" err="1"/>
            <a:t>Dapr</a:t>
          </a:r>
          <a:r>
            <a:rPr lang="en-US" sz="5100" b="0" i="0" kern="1200"/>
            <a:t> Integration with ACA</a:t>
          </a:r>
          <a:endParaRPr lang="en-US" sz="5100" kern="1200"/>
        </a:p>
      </dsp:txBody>
      <dsp:txXfrm>
        <a:off x="132171" y="183045"/>
        <a:ext cx="7330776" cy="2443184"/>
      </dsp:txXfrm>
    </dsp:sp>
    <dsp:sp modelId="{95E5CA34-3F62-4E81-ADDB-2E781682F438}">
      <dsp:nvSpPr>
        <dsp:cNvPr id="0" name=""/>
        <dsp:cNvSpPr/>
      </dsp:nvSpPr>
      <dsp:spPr>
        <a:xfrm>
          <a:off x="0" y="2905280"/>
          <a:ext cx="7595118" cy="2707526"/>
        </a:xfrm>
        <a:prstGeom prst="roundRect">
          <a:avLst/>
        </a:prstGeom>
        <a:gradFill rotWithShape="0">
          <a:gsLst>
            <a:gs pos="0">
              <a:schemeClr val="accent5">
                <a:hueOff val="-2615887"/>
                <a:satOff val="15563"/>
                <a:lumOff val="6274"/>
                <a:alphaOff val="0"/>
                <a:tint val="96000"/>
                <a:lumMod val="100000"/>
              </a:schemeClr>
            </a:gs>
            <a:gs pos="78000">
              <a:schemeClr val="accent5">
                <a:hueOff val="-2615887"/>
                <a:satOff val="15563"/>
                <a:lumOff val="627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b="0" i="0" kern="1200"/>
            <a:t>Exercise</a:t>
          </a:r>
          <a:r>
            <a:rPr lang="en-US" sz="5100" kern="1200"/>
            <a:t> 4 - </a:t>
          </a:r>
          <a:r>
            <a:rPr lang="en-US" sz="5100" b="0" i="0" kern="1200"/>
            <a:t>ACA State Store With </a:t>
          </a:r>
          <a:r>
            <a:rPr lang="en-US" sz="5100" b="0" i="0" kern="1200" err="1"/>
            <a:t>Dapr</a:t>
          </a:r>
          <a:r>
            <a:rPr lang="en-US" sz="5100" b="0" i="0" kern="1200"/>
            <a:t> State Management API</a:t>
          </a:r>
          <a:endParaRPr lang="en-US" sz="5100" kern="1200"/>
        </a:p>
      </dsp:txBody>
      <dsp:txXfrm>
        <a:off x="132171" y="3037451"/>
        <a:ext cx="7330776" cy="244318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72710"/>
          <a:ext cx="7595118" cy="177606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5 - </a:t>
          </a:r>
          <a:r>
            <a:rPr lang="en-US" sz="3300" b="0" i="0" kern="1200">
              <a:effectLst/>
              <a:latin typeface="Ubuntu" panose="020B0504030602030204" pitchFamily="34" charset="0"/>
            </a:rPr>
            <a:t>ACA Async Communication with </a:t>
          </a:r>
          <a:r>
            <a:rPr lang="en-US" sz="3300" b="0" i="0" kern="1200" err="1">
              <a:effectLst/>
              <a:latin typeface="Ubuntu" panose="020B0504030602030204" pitchFamily="34" charset="0"/>
            </a:rPr>
            <a:t>Dapr</a:t>
          </a:r>
          <a:r>
            <a:rPr lang="en-US" sz="3300" b="0" i="0" kern="1200">
              <a:effectLst/>
              <a:latin typeface="Ubuntu" panose="020B0504030602030204" pitchFamily="34" charset="0"/>
            </a:rPr>
            <a:t> Pub/Sub API</a:t>
          </a:r>
          <a:endParaRPr lang="en-US" sz="3300" kern="1200"/>
        </a:p>
      </dsp:txBody>
      <dsp:txXfrm>
        <a:off x="86700" y="159410"/>
        <a:ext cx="7421718" cy="1602660"/>
      </dsp:txXfrm>
    </dsp:sp>
    <dsp:sp modelId="{A8596F47-19D4-44A2-8AAB-04BC9E1AA758}">
      <dsp:nvSpPr>
        <dsp:cNvPr id="0" name=""/>
        <dsp:cNvSpPr/>
      </dsp:nvSpPr>
      <dsp:spPr>
        <a:xfrm>
          <a:off x="0" y="1943811"/>
          <a:ext cx="7595118" cy="1776060"/>
        </a:xfrm>
        <a:prstGeom prst="roundRect">
          <a:avLst/>
        </a:prstGeom>
        <a:gradFill rotWithShape="0">
          <a:gsLst>
            <a:gs pos="0">
              <a:schemeClr val="accent5">
                <a:hueOff val="-1307943"/>
                <a:satOff val="7781"/>
                <a:lumOff val="3137"/>
                <a:alphaOff val="0"/>
                <a:tint val="96000"/>
                <a:lumMod val="100000"/>
              </a:schemeClr>
            </a:gs>
            <a:gs pos="78000">
              <a:schemeClr val="accent5">
                <a:hueOff val="-1307943"/>
                <a:satOff val="7781"/>
                <a:lumOff val="3137"/>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6 - ACA with </a:t>
          </a:r>
          <a:r>
            <a:rPr lang="en-US" sz="3300" b="0" i="0" kern="1200" err="1"/>
            <a:t>Dapr</a:t>
          </a:r>
          <a:r>
            <a:rPr lang="en-US" sz="3300" b="0" i="0" kern="1200"/>
            <a:t> Bindings Building Block</a:t>
          </a:r>
        </a:p>
      </dsp:txBody>
      <dsp:txXfrm>
        <a:off x="86700" y="2030511"/>
        <a:ext cx="7421718" cy="1602660"/>
      </dsp:txXfrm>
    </dsp:sp>
    <dsp:sp modelId="{569CD8D4-7FDF-4679-B959-F9AE218E1E85}">
      <dsp:nvSpPr>
        <dsp:cNvPr id="0" name=""/>
        <dsp:cNvSpPr/>
      </dsp:nvSpPr>
      <dsp:spPr>
        <a:xfrm>
          <a:off x="0" y="3814911"/>
          <a:ext cx="7595118" cy="1776060"/>
        </a:xfrm>
        <a:prstGeom prst="roundRect">
          <a:avLst/>
        </a:prstGeom>
        <a:gradFill rotWithShape="0">
          <a:gsLst>
            <a:gs pos="0">
              <a:schemeClr val="accent5">
                <a:hueOff val="-2615887"/>
                <a:satOff val="15563"/>
                <a:lumOff val="6274"/>
                <a:alphaOff val="0"/>
                <a:tint val="96000"/>
                <a:lumMod val="100000"/>
              </a:schemeClr>
            </a:gs>
            <a:gs pos="78000">
              <a:schemeClr val="accent5">
                <a:hueOff val="-2615887"/>
                <a:satOff val="15563"/>
                <a:lumOff val="6274"/>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en-US" sz="3300" b="0" i="0" kern="1200"/>
            <a:t>Exercise 7 - ACA Scheduled Jobs with </a:t>
          </a:r>
          <a:r>
            <a:rPr lang="en-US" sz="3300" b="0" i="0" kern="1200" err="1"/>
            <a:t>Dapr</a:t>
          </a:r>
          <a:r>
            <a:rPr lang="en-US" sz="3300" b="0" i="0" kern="1200"/>
            <a:t> Cron Binding</a:t>
          </a:r>
        </a:p>
      </dsp:txBody>
      <dsp:txXfrm>
        <a:off x="86700" y="3901611"/>
        <a:ext cx="7421718" cy="160266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94041"/>
          <a:ext cx="7595118" cy="54756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a:t>Exercise 8 - </a:t>
          </a:r>
          <a:r>
            <a:rPr lang="en-US" sz="6500" b="0" i="0" kern="1200">
              <a:effectLst/>
              <a:latin typeface="Ubuntu" panose="020B0504030602030204" pitchFamily="34" charset="0"/>
            </a:rPr>
            <a:t>ACA Monitoring and Observability with Application Insights</a:t>
          </a:r>
          <a:endParaRPr lang="en-US" sz="6500" kern="1200"/>
        </a:p>
      </dsp:txBody>
      <dsp:txXfrm>
        <a:off x="267297" y="361338"/>
        <a:ext cx="7060524" cy="4941006"/>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1120716"/>
          <a:ext cx="7595118" cy="342225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err="1"/>
            <a:t>Excercise</a:t>
          </a:r>
          <a:r>
            <a:rPr lang="en-US" sz="6500" b="0" i="0" kern="1200"/>
            <a:t> 9 - ACA Auto Scaling with KEDA</a:t>
          </a:r>
          <a:endParaRPr lang="en-US" sz="6500" kern="1200"/>
        </a:p>
      </dsp:txBody>
      <dsp:txXfrm>
        <a:off x="167060" y="1287776"/>
        <a:ext cx="7260998" cy="308813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824176-EC55-4E50-93F3-D476B8D2C619}">
      <dsp:nvSpPr>
        <dsp:cNvPr id="0" name=""/>
        <dsp:cNvSpPr/>
      </dsp:nvSpPr>
      <dsp:spPr>
        <a:xfrm>
          <a:off x="0" y="94041"/>
          <a:ext cx="7595118" cy="5475600"/>
        </a:xfrm>
        <a:prstGeom prst="roundRect">
          <a:avLst/>
        </a:prstGeom>
        <a:gradFill rotWithShape="0">
          <a:gsLst>
            <a:gs pos="0">
              <a:schemeClr val="accent5">
                <a:hueOff val="0"/>
                <a:satOff val="0"/>
                <a:lumOff val="0"/>
                <a:alphaOff val="0"/>
                <a:tint val="96000"/>
                <a:lumMod val="100000"/>
              </a:schemeClr>
            </a:gs>
            <a:gs pos="78000">
              <a:schemeClr val="accent5">
                <a:hueOff val="0"/>
                <a:satOff val="0"/>
                <a:lumOff val="0"/>
                <a:alphaOff val="0"/>
                <a:shade val="94000"/>
                <a:lumMod val="94000"/>
              </a:schemeClr>
            </a:gs>
          </a:gsLst>
          <a:lin ang="5400000" scaled="0"/>
        </a:gradFill>
        <a:ln>
          <a:noFill/>
        </a:ln>
        <a:effectLst>
          <a:outerShdw blurRad="38100" dist="254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a:lnSpc>
              <a:spcPct val="90000"/>
            </a:lnSpc>
            <a:spcBef>
              <a:spcPct val="0"/>
            </a:spcBef>
            <a:spcAft>
              <a:spcPct val="35000"/>
            </a:spcAft>
            <a:buNone/>
          </a:pPr>
          <a:r>
            <a:rPr lang="en-US" sz="6500" b="0" i="0" kern="1200" err="1"/>
            <a:t>Excercise</a:t>
          </a:r>
          <a:r>
            <a:rPr lang="en-US" sz="6500" b="0" i="0" kern="1200"/>
            <a:t> 11 - Integration with Azure Container Apps landing zone accelerator</a:t>
          </a:r>
          <a:endParaRPr lang="en-US" sz="6500" kern="1200"/>
        </a:p>
      </dsp:txBody>
      <dsp:txXfrm>
        <a:off x="267297" y="361338"/>
        <a:ext cx="7060524" cy="4941006"/>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3E855C-4406-4307-B1CE-FC79CA14BD8F}"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709383-2E5A-4BAD-B29A-2FDC0F4285BB}" type="slidenum">
              <a:rPr lang="en-US" smtClean="0"/>
              <a:t>‹#›</a:t>
            </a:fld>
            <a:endParaRPr lang="en-US"/>
          </a:p>
        </p:txBody>
      </p:sp>
    </p:spTree>
    <p:extLst>
      <p:ext uri="{BB962C8B-B14F-4D97-AF65-F5344CB8AC3E}">
        <p14:creationId xmlns:p14="http://schemas.microsoft.com/office/powerpoint/2010/main" val="146923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4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91806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4185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8908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62401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2052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800"/>
              </a:spcAft>
              <a:buClrTx/>
              <a:buSzTx/>
              <a:buFont typeface="Arial" panose="020B0604020202020204" pitchFamily="34" charset="0"/>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17570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107000"/>
              </a:lnSpc>
              <a:spcBef>
                <a:spcPts val="20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4482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605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9009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19</a:t>
            </a:fld>
            <a:endParaRPr lang="en-NZ"/>
          </a:p>
        </p:txBody>
      </p:sp>
    </p:spTree>
    <p:extLst>
      <p:ext uri="{BB962C8B-B14F-4D97-AF65-F5344CB8AC3E}">
        <p14:creationId xmlns:p14="http://schemas.microsoft.com/office/powerpoint/2010/main" val="2786254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200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425659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sz="1200"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91099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sz="1200"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12436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40190E-10F4-40E8-A048-6B0A85911BA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49256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sz="1200"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87576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0739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sz="1200"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4854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sz="1200"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278640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sz="1200"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02131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sz="1200"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7012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effectLst/>
              <a:latin typeface="Roboto" panose="02000000000000000000" pitchFamily="2" charset="0"/>
            </a:endParaRPr>
          </a:p>
        </p:txBody>
      </p:sp>
      <p:sp>
        <p:nvSpPr>
          <p:cNvPr id="4" name="Slide Number Placeholder 3"/>
          <p:cNvSpPr>
            <a:spLocks noGrp="1"/>
          </p:cNvSpPr>
          <p:nvPr>
            <p:ph type="sldNum" sz="quarter" idx="5"/>
          </p:nvPr>
        </p:nvSpPr>
        <p:spPr/>
        <p:txBody>
          <a:bodyPr/>
          <a:lstStyle/>
          <a:p>
            <a:fld id="{8B40190E-10F4-40E8-A048-6B0A85911BAA}" type="slidenum">
              <a:rPr lang="en-NZ" smtClean="0"/>
              <a:t>3</a:t>
            </a:fld>
            <a:endParaRPr lang="en-NZ"/>
          </a:p>
        </p:txBody>
      </p:sp>
    </p:spTree>
    <p:extLst>
      <p:ext uri="{BB962C8B-B14F-4D97-AF65-F5344CB8AC3E}">
        <p14:creationId xmlns:p14="http://schemas.microsoft.com/office/powerpoint/2010/main" val="29621866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424949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indent="0">
              <a:buFontTx/>
              <a:buNone/>
            </a:pPr>
            <a:endParaRPr lang="en-US" sz="1200" b="0" i="0" dirty="0">
              <a:solidFill>
                <a:srgbClr val="000000"/>
              </a:solidFill>
              <a:effectLst/>
              <a:latin typeface="-apple-system"/>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691303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16912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4880844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79846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21084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5611742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202989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88234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31158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40190E-10F4-40E8-A048-6B0A85911BA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8150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41</a:t>
            </a:fld>
            <a:endParaRPr lang="en-US"/>
          </a:p>
        </p:txBody>
      </p:sp>
    </p:spTree>
    <p:extLst>
      <p:ext uri="{BB962C8B-B14F-4D97-AF65-F5344CB8AC3E}">
        <p14:creationId xmlns:p14="http://schemas.microsoft.com/office/powerpoint/2010/main" val="16192927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40190E-10F4-40E8-A048-6B0A85911BA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32778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5492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499332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615140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652695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578224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48</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06166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49</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776064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0197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5</a:t>
            </a:fld>
            <a:endParaRPr lang="en-NZ"/>
          </a:p>
        </p:txBody>
      </p:sp>
    </p:spTree>
    <p:extLst>
      <p:ext uri="{BB962C8B-B14F-4D97-AF65-F5344CB8AC3E}">
        <p14:creationId xmlns:p14="http://schemas.microsoft.com/office/powerpoint/2010/main" val="11254035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51</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978213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6340552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950872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337712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0709383-2E5A-4BAD-B29A-2FDC0F4285BB}" type="slidenum">
              <a:rPr lang="en-US" smtClean="0"/>
              <a:t>55</a:t>
            </a:fld>
            <a:endParaRPr lang="en-US"/>
          </a:p>
        </p:txBody>
      </p:sp>
    </p:spTree>
    <p:extLst>
      <p:ext uri="{BB962C8B-B14F-4D97-AF65-F5344CB8AC3E}">
        <p14:creationId xmlns:p14="http://schemas.microsoft.com/office/powerpoint/2010/main" val="35765104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68181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661527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40190E-10F4-40E8-A048-6B0A85911BA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59</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2800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75469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61</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71710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6</a:t>
            </a:fld>
            <a:endParaRPr lang="en-NZ"/>
          </a:p>
        </p:txBody>
      </p:sp>
    </p:spTree>
    <p:extLst>
      <p:ext uri="{BB962C8B-B14F-4D97-AF65-F5344CB8AC3E}">
        <p14:creationId xmlns:p14="http://schemas.microsoft.com/office/powerpoint/2010/main" val="419026578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195857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780566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793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94682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03393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773292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68</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57776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69</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8277589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275182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71</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43865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4774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3232608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4308374"/>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926227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220707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602900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3927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40190E-10F4-40E8-A048-6B0A85911BA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78</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336384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79</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737718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182841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3498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976727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40190E-10F4-40E8-A048-6B0A85911BA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7762543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3933639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858908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63475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419872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971278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88</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249493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40190E-10F4-40E8-A048-6B0A85911BA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89</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7750802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90</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58882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91</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33142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650466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507433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40190E-10F4-40E8-A048-6B0A85911BA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895240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94</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52770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08138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5800" y="1143000"/>
            <a:ext cx="5486400"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B40190E-10F4-40E8-A048-6B0A85911BAA}"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09378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97</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7641837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98</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6689304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l"/>
            <a:endParaRPr lang="en-US" b="0" i="0" dirty="0">
              <a:solidFill>
                <a:srgbClr val="E6E6E6"/>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99</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5991934"/>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0709383-2E5A-4BAD-B29A-2FDC0F4285B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200336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101</a:t>
            </a:fld>
            <a:endParaRPr lang="en-NZ"/>
          </a:p>
        </p:txBody>
      </p:sp>
    </p:spTree>
    <p:extLst>
      <p:ext uri="{BB962C8B-B14F-4D97-AF65-F5344CB8AC3E}">
        <p14:creationId xmlns:p14="http://schemas.microsoft.com/office/powerpoint/2010/main" val="3977897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2" Type="http://schemas.openxmlformats.org/officeDocument/2006/relationships/hyperlink" Target="https://www.microsoft.com/en-us/legal/intellectualproperty/permissions/default.aspx" TargetMode="External"/><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hyperlink" Target="http://www.microsoft.com/about/legal/permissions/" TargetMode="External"/><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4" Type="http://schemas.openxmlformats.org/officeDocument/2006/relationships/image" Target="../media/image29.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2.xml"/><Relationship Id="rId5" Type="http://schemas.openxmlformats.org/officeDocument/2006/relationships/image" Target="../media/image33.jpeg"/><Relationship Id="rId4" Type="http://schemas.openxmlformats.org/officeDocument/2006/relationships/image" Target="../media/image32.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4" Type="http://schemas.openxmlformats.org/officeDocument/2006/relationships/image" Target="../media/image23.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jpeg"/><Relationship Id="rId1" Type="http://schemas.openxmlformats.org/officeDocument/2006/relationships/slideMaster" Target="../slideMasters/slideMaster2.xml"/><Relationship Id="rId6" Type="http://schemas.openxmlformats.org/officeDocument/2006/relationships/image" Target="../media/image34.jpeg"/><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6"/>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4"/>
            <a:ext cx="7766936" cy="1096899"/>
          </a:xfrm>
        </p:spPr>
        <p:txBody>
          <a:bodyPr anchor="t"/>
          <a:lstStyle>
            <a:lvl1pPr marL="0" indent="0" algn="r">
              <a:buNone/>
              <a:defRPr>
                <a:solidFill>
                  <a:schemeClr val="tx1">
                    <a:lumMod val="50000"/>
                    <a:lumOff val="50000"/>
                  </a:schemeClr>
                </a:solidFill>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6" indent="0" algn="ctr">
              <a:buNone/>
              <a:defRPr>
                <a:solidFill>
                  <a:schemeClr val="tx1">
                    <a:tint val="75000"/>
                  </a:schemeClr>
                </a:solidFill>
              </a:defRPr>
            </a:lvl7pPr>
            <a:lvl8pPr marL="3200069" indent="0" algn="ctr">
              <a:buNone/>
              <a:defRPr>
                <a:solidFill>
                  <a:schemeClr val="tx1">
                    <a:tint val="75000"/>
                  </a:schemeClr>
                </a:solidFill>
              </a:defRPr>
            </a:lvl8pPr>
            <a:lvl9pPr marL="3657221"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791910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229376823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11247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782058433"/>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DEE69-3F33-46A0-AEC1-0C73804C83D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9826ED-BD1D-4C6B-8D3C-F5E2C45D743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EEC0665-4453-4DC3-8A47-00D8D2937314}"/>
              </a:ext>
            </a:extLst>
          </p:cNvPr>
          <p:cNvSpPr>
            <a:spLocks noGrp="1"/>
          </p:cNvSpPr>
          <p:nvPr>
            <p:ph type="dt" sz="half" idx="10"/>
          </p:nvPr>
        </p:nvSpPr>
        <p:spPr/>
        <p:txBody>
          <a:bodyPr/>
          <a:lstStyle/>
          <a:p>
            <a:fld id="{B8DDED11-4E6A-458B-81D8-9F1C5BA9B72E}" type="datetimeFigureOut">
              <a:rPr lang="en-US" smtClean="0"/>
              <a:t>4/25/2025</a:t>
            </a:fld>
            <a:endParaRPr lang="en-US"/>
          </a:p>
        </p:txBody>
      </p:sp>
      <p:sp>
        <p:nvSpPr>
          <p:cNvPr id="5" name="Footer Placeholder 4">
            <a:extLst>
              <a:ext uri="{FF2B5EF4-FFF2-40B4-BE49-F238E27FC236}">
                <a16:creationId xmlns:a16="http://schemas.microsoft.com/office/drawing/2014/main" id="{86FCA0A3-5F83-4EF0-91AB-A7B5E03186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8D2E2B8-AD8B-4995-ABB8-023BE8772943}"/>
              </a:ext>
            </a:extLst>
          </p:cNvPr>
          <p:cNvSpPr>
            <a:spLocks noGrp="1"/>
          </p:cNvSpPr>
          <p:nvPr>
            <p:ph type="sldNum" sz="quarter" idx="12"/>
          </p:nvPr>
        </p:nvSpPr>
        <p:spPr/>
        <p:txBody>
          <a:bodyPr/>
          <a:lstStyle/>
          <a:p>
            <a:fld id="{A854E95A-2724-4C32-8805-4CA84F67F66A}" type="slidenum">
              <a:rPr lang="en-US" smtClean="0"/>
              <a:t>‹#›</a:t>
            </a:fld>
            <a:endParaRPr lang="en-US"/>
          </a:p>
        </p:txBody>
      </p:sp>
    </p:spTree>
    <p:extLst>
      <p:ext uri="{BB962C8B-B14F-4D97-AF65-F5344CB8AC3E}">
        <p14:creationId xmlns:p14="http://schemas.microsoft.com/office/powerpoint/2010/main" val="52537686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flipH="1">
            <a:off x="17888" y="1"/>
            <a:ext cx="12190264" cy="6857996"/>
          </a:xfrm>
          <a:prstGeom prst="rect">
            <a:avLst/>
          </a:prstGeom>
        </p:spPr>
      </p:pic>
      <p:sp>
        <p:nvSpPr>
          <p:cNvPr id="2" name="Rectangle 1"/>
          <p:cNvSpPr/>
          <p:nvPr userDrawn="1"/>
        </p:nvSpPr>
        <p:spPr bwMode="auto">
          <a:xfrm>
            <a:off x="269302" y="2077815"/>
            <a:ext cx="6274974" cy="3592580"/>
          </a:xfrm>
          <a:prstGeom prst="rect">
            <a:avLst/>
          </a:prstGeom>
          <a:solidFill>
            <a:srgbClr val="0078D7">
              <a:alpha val="9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8928" y="2077814"/>
            <a:ext cx="6276530" cy="3592566"/>
          </a:xfrm>
          <a:noFill/>
        </p:spPr>
        <p:txBody>
          <a:bodyPr lIns="146304" tIns="91440" rIns="146304" bIns="91440" anchor="t" anchorCtr="0">
            <a:noAutofit/>
          </a:bodyPr>
          <a:lstStyle>
            <a:lvl1pPr>
              <a:defRPr sz="3921" spc="-98" baseline="0">
                <a:gradFill>
                  <a:gsLst>
                    <a:gs pos="57576">
                      <a:srgbClr val="FFFFFF"/>
                    </a:gs>
                    <a:gs pos="35000">
                      <a:srgbClr val="FFFFFF"/>
                    </a:gs>
                  </a:gsLst>
                  <a:lin ang="5400000" scaled="0"/>
                </a:gradFill>
                <a:latin typeface="+mj-lt"/>
              </a:defRPr>
            </a:lvl1pPr>
          </a:lstStyle>
          <a:p>
            <a:r>
              <a:rPr lang="en-US" sz="3921">
                <a:latin typeface="+mj-lt"/>
              </a:rPr>
              <a:t>&lt;&lt;Module Title&gt;&gt;</a:t>
            </a:r>
            <a:endParaRPr lang="en-US"/>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invGray">
          <a:xfrm>
            <a:off x="448585" y="470067"/>
            <a:ext cx="1792850" cy="384107"/>
          </a:xfrm>
          <a:prstGeom prst="rect">
            <a:avLst/>
          </a:prstGeom>
        </p:spPr>
      </p:pic>
      <p:sp>
        <p:nvSpPr>
          <p:cNvPr id="10" name="Text Placeholder 2"/>
          <p:cNvSpPr txBox="1">
            <a:spLocks/>
          </p:cNvSpPr>
          <p:nvPr userDrawn="1"/>
        </p:nvSpPr>
        <p:spPr bwMode="auto">
          <a:xfrm>
            <a:off x="273301" y="6118626"/>
            <a:ext cx="2958170" cy="537925"/>
          </a:xfrm>
          <a:prstGeom prst="rect">
            <a:avLst/>
          </a:prstGeom>
        </p:spPr>
        <p:txBody>
          <a:bodyPr vert="horz" wrap="square" lIns="143428" tIns="107571" rIns="143428" bIns="107571" rtlCol="0">
            <a:noAutofit/>
          </a:bodyPr>
          <a:lstStyle>
            <a:lvl1pPr marL="0" marR="0" indent="0" algn="l" defTabSz="932742" rtl="0" eaLnBrk="1" fontAlgn="auto" latinLnBrk="0" hangingPunct="1">
              <a:lnSpc>
                <a:spcPct val="90000"/>
              </a:lnSpc>
              <a:spcBef>
                <a:spcPts val="0"/>
              </a:spcBef>
              <a:spcAft>
                <a:spcPts val="0"/>
              </a:spcAft>
              <a:buClrTx/>
              <a:buSzPct val="90000"/>
              <a:buFont typeface="Arial" pitchFamily="34" charset="0"/>
              <a:buNone/>
              <a:tabLst/>
              <a:defRPr sz="3200" kern="1200" spc="0" baseline="0">
                <a:gradFill>
                  <a:gsLst>
                    <a:gs pos="4040">
                      <a:srgbClr val="525252"/>
                    </a:gs>
                    <a:gs pos="17000">
                      <a:srgbClr val="525252"/>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53" b="1"/>
              <a:t>Microsoft Services</a:t>
            </a:r>
            <a:endParaRPr lang="en-US" sz="2353">
              <a:latin typeface="Segoe UI"/>
            </a:endParaRPr>
          </a:p>
        </p:txBody>
      </p:sp>
    </p:spTree>
    <p:extLst>
      <p:ext uri="{BB962C8B-B14F-4D97-AF65-F5344CB8AC3E}">
        <p14:creationId xmlns:p14="http://schemas.microsoft.com/office/powerpoint/2010/main" val="4288880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pyright">
    <p:bg>
      <p:bgPr>
        <a:solidFill>
          <a:schemeClr val="bg1"/>
        </a:solidFill>
        <a:effectLst/>
      </p:bgPr>
    </p:bg>
    <p:spTree>
      <p:nvGrpSpPr>
        <p:cNvPr id="1" name=""/>
        <p:cNvGrpSpPr/>
        <p:nvPr/>
      </p:nvGrpSpPr>
      <p:grpSpPr>
        <a:xfrm>
          <a:off x="0" y="0"/>
          <a:ext cx="0" cy="0"/>
          <a:chOff x="0" y="0"/>
          <a:chExt cx="0" cy="0"/>
        </a:xfrm>
      </p:grpSpPr>
      <p:sp>
        <p:nvSpPr>
          <p:cNvPr id="2" name="Content Placeholder 2"/>
          <p:cNvSpPr txBox="1">
            <a:spLocks/>
          </p:cNvSpPr>
          <p:nvPr userDrawn="1"/>
        </p:nvSpPr>
        <p:spPr>
          <a:xfrm>
            <a:off x="228601" y="361950"/>
            <a:ext cx="11811000" cy="5962650"/>
          </a:xfrm>
          <a:prstGeom prst="rect">
            <a:avLst/>
          </a:prstGeom>
        </p:spPr>
        <p:txBody>
          <a:bodyPr vert="horz" lIns="91427" tIns="45713" rIns="91427" bIns="45713" rtlCol="0">
            <a:normAutofit fontScale="77500" lnSpcReduction="20000"/>
          </a:bodyPr>
          <a:lstStyle>
            <a:lvl1pPr marL="112713" indent="6350" algn="l" defTabSz="914400" rtl="0" eaLnBrk="1" latinLnBrk="0" hangingPunct="1">
              <a:spcBef>
                <a:spcPct val="20000"/>
              </a:spcBef>
              <a:spcAft>
                <a:spcPts val="300"/>
              </a:spcAft>
              <a:buSzPct val="100000"/>
              <a:buFont typeface="Arial" pitchFamily="34" charset="0"/>
              <a:buNone/>
              <a:defRPr sz="1050" kern="1200">
                <a:solidFill>
                  <a:schemeClr val="tx1"/>
                </a:solidFill>
                <a:latin typeface="Calibri Light" panose="020F0302020204030204" pitchFamily="34" charset="0"/>
                <a:ea typeface="+mn-ea"/>
                <a:cs typeface="+mn-cs"/>
              </a:defRPr>
            </a:lvl1pPr>
            <a:lvl2pPr marL="112713" indent="6350" algn="l" defTabSz="914400" rtl="0" eaLnBrk="1" latinLnBrk="0" hangingPunct="1">
              <a:spcBef>
                <a:spcPct val="20000"/>
              </a:spcBef>
              <a:buSzPct val="110000"/>
              <a:buFont typeface="Arial" pitchFamily="34" charset="0"/>
              <a:buNone/>
              <a:defRPr sz="2000" kern="1200">
                <a:solidFill>
                  <a:schemeClr val="tx1"/>
                </a:solidFill>
                <a:latin typeface="Calibri Light" panose="020F0302020204030204" pitchFamily="34" charset="0"/>
                <a:ea typeface="+mn-ea"/>
                <a:cs typeface="+mn-cs"/>
              </a:defRPr>
            </a:lvl2pPr>
            <a:lvl3pPr marL="112713" indent="6350" algn="l" defTabSz="914400" rtl="0" eaLnBrk="1" latinLnBrk="0" hangingPunct="1">
              <a:spcBef>
                <a:spcPct val="20000"/>
              </a:spcBef>
              <a:buSzPct val="110000"/>
              <a:buFont typeface="Arial" pitchFamily="34" charset="0"/>
              <a:buNone/>
              <a:defRPr sz="1800" kern="1200">
                <a:solidFill>
                  <a:schemeClr val="tx1"/>
                </a:solidFill>
                <a:latin typeface="Calibri Light" panose="020F0302020204030204" pitchFamily="34" charset="0"/>
                <a:ea typeface="+mn-ea"/>
                <a:cs typeface="+mn-cs"/>
              </a:defRPr>
            </a:lvl3pPr>
            <a:lvl4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4pPr>
            <a:lvl5pPr marL="112713" indent="6350" algn="l" defTabSz="914400" rtl="0" eaLnBrk="1" latinLnBrk="0" hangingPunct="1">
              <a:spcBef>
                <a:spcPct val="20000"/>
              </a:spcBef>
              <a:buSzPct val="110000"/>
              <a:buFont typeface="Arial" pitchFamily="34" charset="0"/>
              <a:buNone/>
              <a:defRPr sz="1600" kern="1200">
                <a:solidFill>
                  <a:schemeClr val="tx1"/>
                </a:solidFill>
                <a:latin typeface="Calibri Light" panose="020F03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300" b="1">
                <a:solidFill>
                  <a:srgbClr val="000000"/>
                </a:solidFill>
              </a:rPr>
              <a:t>Conditions and Terms of Use</a:t>
            </a:r>
          </a:p>
          <a:p>
            <a:r>
              <a:rPr lang="en-US" sz="1500">
                <a:solidFill>
                  <a:srgbClr val="0A5BBA"/>
                </a:solidFill>
              </a:rPr>
              <a:t>Microsoft Confidential</a:t>
            </a:r>
          </a:p>
          <a:p>
            <a:r>
              <a:rPr lang="en-US" sz="1800">
                <a:solidFill>
                  <a:srgbClr val="000000"/>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r>
              <a:rPr lang="en-US" sz="1800">
                <a:solidFill>
                  <a:srgbClr val="000000"/>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r>
              <a:rPr lang="en-US" sz="1800">
                <a:solidFill>
                  <a:srgbClr val="000000"/>
                </a:solidFill>
              </a:rPr>
              <a:t>Training package content, including URLs and other Internet website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 </a:t>
            </a:r>
          </a:p>
          <a:p>
            <a:endParaRPr lang="en-US" sz="1800">
              <a:solidFill>
                <a:srgbClr val="000000"/>
              </a:solidFill>
            </a:endParaRPr>
          </a:p>
          <a:p>
            <a:r>
              <a:rPr lang="en-US" sz="2300" b="1">
                <a:solidFill>
                  <a:srgbClr val="000000"/>
                </a:solidFill>
              </a:rPr>
              <a:t>Copyright and Trademarks </a:t>
            </a:r>
          </a:p>
          <a:p>
            <a:r>
              <a:rPr lang="en-US" sz="1500">
                <a:solidFill>
                  <a:srgbClr val="0A5BBA"/>
                </a:solidFill>
              </a:rPr>
              <a:t>© 2016 Microsoft Corporation. All rights reserved.</a:t>
            </a:r>
          </a:p>
          <a:p>
            <a:r>
              <a:rPr lang="en-US" sz="1800">
                <a:solidFill>
                  <a:srgbClr val="000000"/>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r>
              <a:rPr lang="en-US" sz="1800">
                <a:solidFill>
                  <a:srgbClr val="000000"/>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a:r>
              <a:rPr lang="en-US" sz="1800">
                <a:solidFill>
                  <a:srgbClr val="000000"/>
                </a:solidFill>
              </a:rPr>
              <a:t>For more information, see </a:t>
            </a:r>
            <a:r>
              <a:rPr lang="en-US" sz="1800" b="1">
                <a:solidFill>
                  <a:srgbClr val="000000"/>
                </a:solidFill>
              </a:rPr>
              <a:t>Use of Microsoft Copyrighted Content </a:t>
            </a:r>
            <a:r>
              <a:rPr lang="en-US" sz="1800">
                <a:solidFill>
                  <a:srgbClr val="000000"/>
                </a:solidFill>
              </a:rPr>
              <a:t>at</a:t>
            </a:r>
            <a:br>
              <a:rPr lang="en-US" sz="1800">
                <a:solidFill>
                  <a:srgbClr val="000000"/>
                </a:solidFill>
              </a:rPr>
            </a:br>
            <a:r>
              <a:rPr lang="en-US" sz="1800">
                <a:solidFill>
                  <a:srgbClr val="FF0000"/>
                </a:solidFill>
                <a:hlinkClick r:id="rId2"/>
              </a:rPr>
              <a:t>https://www.microsoft.com/en-us/legal/intellectualproperty/permissions/default.aspx</a:t>
            </a:r>
            <a:r>
              <a:rPr lang="en-US" sz="1800">
                <a:solidFill>
                  <a:srgbClr val="FF0000"/>
                </a:solidFill>
              </a:rPr>
              <a:t> </a:t>
            </a:r>
          </a:p>
          <a:p>
            <a:r>
              <a:rPr lang="en-US" sz="1800">
                <a:solidFill>
                  <a:srgbClr val="000000"/>
                </a:solidFill>
              </a:rPr>
              <a:t>Microsoft®, Internet Explorer®, Outlook®, SkyDrive®, Windows Vista®, Zune®, Xbox 360®, DirectX®, Windows Server® and Windows® are either registered trademarks or trademarks of Microsoft Corporation in the United States and/or other countries. Other Microsoft products mentioned herein may be either registered trademarks or trademarks of Microsoft Corporation in the United States and/or other countries. All other trademarks are property of their respective owners.</a:t>
            </a:r>
          </a:p>
        </p:txBody>
      </p:sp>
    </p:spTree>
    <p:extLst>
      <p:ext uri="{BB962C8B-B14F-4D97-AF65-F5344CB8AC3E}">
        <p14:creationId xmlns:p14="http://schemas.microsoft.com/office/powerpoint/2010/main" val="35132138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How to view this Presentation">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866A743-B49D-4CCF-94F3-42450F822BF0}"/>
              </a:ext>
            </a:extLst>
          </p:cNvPr>
          <p:cNvSpPr/>
          <p:nvPr userDrawn="1"/>
        </p:nvSpPr>
        <p:spPr>
          <a:xfrm>
            <a:off x="269240" y="1190183"/>
            <a:ext cx="11655840" cy="4164414"/>
          </a:xfrm>
          <a:prstGeom prst="rect">
            <a:avLst/>
          </a:prstGeom>
        </p:spPr>
        <p:txBody>
          <a:bodyPr wrap="square" lIns="143428" tIns="89642" rIns="143428" bIns="89642">
            <a:spAutoFit/>
          </a:bodyPr>
          <a:lstStyle/>
          <a:p>
            <a:pPr lvl="0"/>
            <a:r>
              <a:rPr lang="en-US" sz="2353"/>
              <a:t>To switch to </a:t>
            </a:r>
            <a:r>
              <a:rPr lang="en-US" sz="2353" b="1"/>
              <a:t>Notes Page </a:t>
            </a:r>
            <a:r>
              <a:rPr lang="en-US" sz="2353"/>
              <a:t>view:</a:t>
            </a:r>
          </a:p>
          <a:p>
            <a:pPr lvl="1"/>
            <a:r>
              <a:rPr lang="en-US" sz="2353"/>
              <a:t>On the ribbon, click the </a:t>
            </a:r>
            <a:r>
              <a:rPr lang="en-US" sz="2353" b="1"/>
              <a:t>View</a:t>
            </a:r>
            <a:r>
              <a:rPr lang="en-US" sz="2353"/>
              <a:t> tab, and then click </a:t>
            </a:r>
            <a:r>
              <a:rPr lang="en-US" sz="2353" b="1"/>
              <a:t>Notes Page</a:t>
            </a:r>
          </a:p>
          <a:p>
            <a:pPr lvl="0"/>
            <a:endParaRPr lang="en-US" sz="2353"/>
          </a:p>
          <a:p>
            <a:pPr lvl="0"/>
            <a:r>
              <a:rPr lang="en-US" sz="2353"/>
              <a:t>To navigate through notes, use the </a:t>
            </a:r>
            <a:r>
              <a:rPr lang="en-US" sz="2353" b="1"/>
              <a:t>Page Up </a:t>
            </a:r>
            <a:r>
              <a:rPr lang="en-US" sz="2353"/>
              <a:t>and </a:t>
            </a:r>
            <a:r>
              <a:rPr lang="en-US" sz="2353" b="1"/>
              <a:t>Page Down </a:t>
            </a:r>
            <a:r>
              <a:rPr lang="en-US" sz="2353"/>
              <a:t>keys</a:t>
            </a:r>
          </a:p>
          <a:p>
            <a:pPr lvl="1"/>
            <a:r>
              <a:rPr lang="en-US" sz="2353"/>
              <a:t>Zoom in or zoom out, if required</a:t>
            </a:r>
          </a:p>
          <a:p>
            <a:pPr lvl="0"/>
            <a:endParaRPr lang="en-US" sz="2353"/>
          </a:p>
          <a:p>
            <a:pPr lvl="0"/>
            <a:r>
              <a:rPr lang="en-US" sz="2353"/>
              <a:t>In the </a:t>
            </a:r>
            <a:r>
              <a:rPr lang="en-US" sz="2353" b="1"/>
              <a:t>Notes Page </a:t>
            </a:r>
            <a:r>
              <a:rPr lang="en-US" sz="2353"/>
              <a:t>view, you can:</a:t>
            </a:r>
          </a:p>
          <a:p>
            <a:pPr lvl="1"/>
            <a:r>
              <a:rPr lang="en-US" sz="2353"/>
              <a:t>Read any supporting text—now or after the delivery</a:t>
            </a:r>
          </a:p>
          <a:p>
            <a:pPr lvl="1"/>
            <a:r>
              <a:rPr lang="en-US" sz="2353"/>
              <a:t>Add notes to your copy of the presentation, if required</a:t>
            </a:r>
          </a:p>
          <a:p>
            <a:pPr lvl="0"/>
            <a:endParaRPr lang="en-US" sz="2353"/>
          </a:p>
          <a:p>
            <a:pPr lvl="0"/>
            <a:r>
              <a:rPr lang="en-US" sz="2353"/>
              <a:t>Take the presentation files home with you</a:t>
            </a:r>
          </a:p>
        </p:txBody>
      </p:sp>
      <p:sp>
        <p:nvSpPr>
          <p:cNvPr id="5" name="Rectangle 4">
            <a:extLst>
              <a:ext uri="{FF2B5EF4-FFF2-40B4-BE49-F238E27FC236}">
                <a16:creationId xmlns:a16="http://schemas.microsoft.com/office/drawing/2014/main" id="{32C605F4-CFC7-4BE5-832B-80BBA5066247}"/>
              </a:ext>
            </a:extLst>
          </p:cNvPr>
          <p:cNvSpPr/>
          <p:nvPr userDrawn="1"/>
        </p:nvSpPr>
        <p:spPr>
          <a:xfrm>
            <a:off x="269239" y="288502"/>
            <a:ext cx="11653521" cy="905308"/>
          </a:xfrm>
          <a:prstGeom prst="rect">
            <a:avLst/>
          </a:prstGeom>
        </p:spPr>
        <p:txBody>
          <a:bodyPr wrap="square" lIns="143428" tIns="89642" rIns="143428" bIns="89642">
            <a:noAutofit/>
          </a:bodyPr>
          <a:lstStyle/>
          <a:p>
            <a:r>
              <a:rPr lang="en-US" sz="4705">
                <a:solidFill>
                  <a:schemeClr val="accent3"/>
                </a:solidFill>
                <a:latin typeface="+mj-lt"/>
              </a:rPr>
              <a:t>How to View This Presentation</a:t>
            </a:r>
          </a:p>
        </p:txBody>
      </p:sp>
    </p:spTree>
    <p:extLst>
      <p:ext uri="{BB962C8B-B14F-4D97-AF65-F5344CB8AC3E}">
        <p14:creationId xmlns:p14="http://schemas.microsoft.com/office/powerpoint/2010/main" val="3454811316"/>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Module Overview">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EB10EA7-4705-4753-B9B2-5A545797BA7E}"/>
              </a:ext>
            </a:extLst>
          </p:cNvPr>
          <p:cNvSpPr/>
          <p:nvPr userDrawn="1"/>
        </p:nvSpPr>
        <p:spPr>
          <a:xfrm>
            <a:off x="269239" y="289511"/>
            <a:ext cx="11653519" cy="896552"/>
          </a:xfrm>
          <a:prstGeom prst="rect">
            <a:avLst/>
          </a:prstGeom>
        </p:spPr>
        <p:txBody>
          <a:bodyPr wrap="square" lIns="143428" tIns="89642" rIns="143428" bIns="89642">
            <a:noAutofit/>
          </a:bodyPr>
          <a:lstStyle/>
          <a:p>
            <a:pPr marL="52912" indent="0"/>
            <a:r>
              <a:rPr lang="en-US" sz="4705" baseline="0">
                <a:solidFill>
                  <a:schemeClr val="accent3"/>
                </a:solidFill>
                <a:latin typeface="+mj-lt"/>
              </a:rPr>
              <a:t>Module Overview</a:t>
            </a:r>
          </a:p>
        </p:txBody>
      </p:sp>
      <p:sp>
        <p:nvSpPr>
          <p:cNvPr id="7" name="Text Placeholder 4">
            <a:extLst>
              <a:ext uri="{FF2B5EF4-FFF2-40B4-BE49-F238E27FC236}">
                <a16:creationId xmlns:a16="http://schemas.microsoft.com/office/drawing/2014/main" id="{781BB40F-20AD-43CC-9A94-AC3AEDDE6D99}"/>
              </a:ext>
            </a:extLst>
          </p:cNvPr>
          <p:cNvSpPr>
            <a:spLocks noGrp="1"/>
          </p:cNvSpPr>
          <p:nvPr>
            <p:ph type="body" sz="quarter" idx="10" hasCustomPrompt="1"/>
          </p:nvPr>
        </p:nvSpPr>
        <p:spPr>
          <a:xfrm>
            <a:off x="269239" y="1187613"/>
            <a:ext cx="11653523" cy="1162241"/>
          </a:xfrm>
        </p:spPr>
        <p:txBody>
          <a:bodyPr/>
          <a:lstStyle>
            <a:lvl1pPr>
              <a:defRPr/>
            </a:lvl1pPr>
            <a:lvl2pPr>
              <a:defRPr/>
            </a:lvl2pPr>
          </a:lstStyle>
          <a:p>
            <a:pPr lvl="0"/>
            <a:r>
              <a:rPr lang="en-US"/>
              <a:t>&lt;&lt;Lesson 1: Title&gt;&gt;</a:t>
            </a:r>
            <a:br>
              <a:rPr lang="en-US"/>
            </a:br>
            <a:r>
              <a:rPr lang="en-US"/>
              <a:t> &lt;&lt;Lesson 2: Title&gt;&gt;</a:t>
            </a:r>
          </a:p>
        </p:txBody>
      </p:sp>
    </p:spTree>
    <p:extLst>
      <p:ext uri="{BB962C8B-B14F-4D97-AF65-F5344CB8AC3E}">
        <p14:creationId xmlns:p14="http://schemas.microsoft.com/office/powerpoint/2010/main" val="2254985125"/>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Lesson overview slide">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69239" y="289510"/>
            <a:ext cx="11653523" cy="896552"/>
          </a:xfrm>
        </p:spPr>
        <p:txBody>
          <a:bodyPr/>
          <a:lstStyle>
            <a:lvl1pPr>
              <a:defRPr/>
            </a:lvl1pPr>
          </a:lstStyle>
          <a:p>
            <a:r>
              <a:rPr lang="en-US"/>
              <a:t>Lesson #: &lt;&lt;Insert Title&gt;&gt;</a:t>
            </a:r>
          </a:p>
        </p:txBody>
      </p:sp>
      <p:sp>
        <p:nvSpPr>
          <p:cNvPr id="5" name="Text Placeholder 4">
            <a:extLst>
              <a:ext uri="{FF2B5EF4-FFF2-40B4-BE49-F238E27FC236}">
                <a16:creationId xmlns:a16="http://schemas.microsoft.com/office/drawing/2014/main" id="{023B8C45-121E-4A34-80C4-59192415431B}"/>
              </a:ext>
            </a:extLst>
          </p:cNvPr>
          <p:cNvSpPr>
            <a:spLocks noGrp="1"/>
          </p:cNvSpPr>
          <p:nvPr>
            <p:ph type="body" sz="quarter" idx="11" hasCustomPrompt="1"/>
          </p:nvPr>
        </p:nvSpPr>
        <p:spPr>
          <a:xfrm>
            <a:off x="266920" y="1187621"/>
            <a:ext cx="11653523" cy="669927"/>
          </a:xfrm>
        </p:spPr>
        <p:txBody>
          <a:bodyPr/>
          <a:lstStyle>
            <a:lvl1pPr>
              <a:defRPr/>
            </a:lvl1pPr>
            <a:lvl2pPr>
              <a:defRPr/>
            </a:lvl2pPr>
          </a:lstStyle>
          <a:p>
            <a:pPr lvl="0"/>
            <a:r>
              <a:rPr lang="en-US"/>
              <a:t>&lt;&lt;overview&gt;&gt;</a:t>
            </a:r>
          </a:p>
        </p:txBody>
      </p:sp>
    </p:spTree>
    <p:extLst>
      <p:ext uri="{BB962C8B-B14F-4D97-AF65-F5344CB8AC3E}">
        <p14:creationId xmlns:p14="http://schemas.microsoft.com/office/powerpoint/2010/main" val="379622403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Lesson content V1 slide">
    <p:spTree>
      <p:nvGrpSpPr>
        <p:cNvPr id="1" name=""/>
        <p:cNvGrpSpPr/>
        <p:nvPr/>
      </p:nvGrpSpPr>
      <p:grpSpPr>
        <a:xfrm>
          <a:off x="0" y="0"/>
          <a:ext cx="0" cy="0"/>
          <a:chOff x="0" y="0"/>
          <a:chExt cx="0" cy="0"/>
        </a:xfrm>
      </p:grpSpPr>
      <p:sp>
        <p:nvSpPr>
          <p:cNvPr id="6" name="Title 5"/>
          <p:cNvSpPr>
            <a:spLocks noGrp="1"/>
          </p:cNvSpPr>
          <p:nvPr>
            <p:ph type="title" hasCustomPrompt="1"/>
          </p:nvPr>
        </p:nvSpPr>
        <p:spPr/>
        <p:txBody>
          <a:bodyPr/>
          <a:lstStyle>
            <a:lvl1pPr>
              <a:defRPr/>
            </a:lvl1pPr>
          </a:lstStyle>
          <a:p>
            <a:r>
              <a:rPr lang="en-US"/>
              <a:t>&lt;&lt;Topic&gt;&gt;</a:t>
            </a:r>
          </a:p>
        </p:txBody>
      </p:sp>
      <p:sp>
        <p:nvSpPr>
          <p:cNvPr id="3" name="Content Placeholder 2">
            <a:extLst>
              <a:ext uri="{FF2B5EF4-FFF2-40B4-BE49-F238E27FC236}">
                <a16:creationId xmlns:a16="http://schemas.microsoft.com/office/drawing/2014/main" id="{61BEADB5-993B-439C-91A9-F207CC6154E8}"/>
              </a:ext>
            </a:extLst>
          </p:cNvPr>
          <p:cNvSpPr>
            <a:spLocks noGrp="1"/>
          </p:cNvSpPr>
          <p:nvPr>
            <p:ph sz="quarter" idx="11" hasCustomPrompt="1"/>
          </p:nvPr>
        </p:nvSpPr>
        <p:spPr>
          <a:xfrm>
            <a:off x="269240" y="1192414"/>
            <a:ext cx="11655078" cy="3117392"/>
          </a:xfrm>
        </p:spPr>
        <p:txBody>
          <a:bodyPr/>
          <a:lstStyle>
            <a:lvl1pPr marL="0" indent="0">
              <a:buNone/>
              <a:defRPr/>
            </a:lvl1pPr>
          </a:lstStyle>
          <a:p>
            <a:pPr lvl="0"/>
            <a:r>
              <a:rPr lang="en-US"/>
              <a:t>&lt;&lt;add content/details/charts/</a:t>
            </a:r>
            <a:r>
              <a:rPr lang="en-US" err="1"/>
              <a:t>smartart</a:t>
            </a:r>
            <a:r>
              <a:rPr lang="en-US"/>
              <a:t>/images/bullets as needed&gt;&gt;</a:t>
            </a:r>
            <a:br>
              <a:rPr lang="en-US"/>
            </a:br>
            <a:br>
              <a:rPr lang="en-US"/>
            </a:br>
            <a:br>
              <a:rPr lang="en-US"/>
            </a:br>
            <a:br>
              <a:rPr lang="en-US"/>
            </a:br>
            <a:endParaRPr lang="en-US"/>
          </a:p>
        </p:txBody>
      </p:sp>
    </p:spTree>
    <p:extLst>
      <p:ext uri="{BB962C8B-B14F-4D97-AF65-F5344CB8AC3E}">
        <p14:creationId xmlns:p14="http://schemas.microsoft.com/office/powerpoint/2010/main" val="3869755496"/>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Lesson content V2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1234271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541870" y="790378"/>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1629661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Lesson content V3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40" y="1189177"/>
            <a:ext cx="5826760"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689" y="1189177"/>
            <a:ext cx="5826762" cy="673454"/>
          </a:xfrm>
        </p:spPr>
        <p:txBody>
          <a:bodyPr/>
          <a:lstStyle>
            <a:lvl1pPr>
              <a:defRPr/>
            </a:lvl1pPr>
          </a:lstStyle>
          <a:p>
            <a:r>
              <a:rPr lang="en-US"/>
              <a:t>&lt;&lt;picture of topic&gt;&gt;</a:t>
            </a:r>
          </a:p>
        </p:txBody>
      </p:sp>
    </p:spTree>
    <p:extLst>
      <p:ext uri="{BB962C8B-B14F-4D97-AF65-F5344CB8AC3E}">
        <p14:creationId xmlns:p14="http://schemas.microsoft.com/office/powerpoint/2010/main" val="4184287782"/>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Lesson content V4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4" name="Text Placeholder 3">
            <a:extLst>
              <a:ext uri="{FF2B5EF4-FFF2-40B4-BE49-F238E27FC236}">
                <a16:creationId xmlns:a16="http://schemas.microsoft.com/office/drawing/2014/main" id="{3147A62B-9344-47FC-B941-A1ADD2A3A066}"/>
              </a:ext>
            </a:extLst>
          </p:cNvPr>
          <p:cNvSpPr>
            <a:spLocks noGrp="1"/>
          </p:cNvSpPr>
          <p:nvPr>
            <p:ph type="body" sz="quarter" idx="10"/>
          </p:nvPr>
        </p:nvSpPr>
        <p:spPr>
          <a:xfrm>
            <a:off x="269239" y="1189177"/>
            <a:ext cx="11653523" cy="200106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266922" y="3878831"/>
            <a:ext cx="11655840"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65577897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Lesson content V5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E1BC8-C70D-474D-9AF8-12B4CE2F0182}"/>
              </a:ext>
            </a:extLst>
          </p:cNvPr>
          <p:cNvSpPr>
            <a:spLocks noGrp="1"/>
          </p:cNvSpPr>
          <p:nvPr>
            <p:ph type="title" hasCustomPrompt="1"/>
          </p:nvPr>
        </p:nvSpPr>
        <p:spPr/>
        <p:txBody>
          <a:bodyPr/>
          <a:lstStyle>
            <a:lvl1pPr>
              <a:defRPr/>
            </a:lvl1pPr>
          </a:lstStyle>
          <a:p>
            <a:r>
              <a:rPr lang="en-US"/>
              <a:t>&lt;&lt;topic&gt;&gt;</a:t>
            </a:r>
          </a:p>
        </p:txBody>
      </p:sp>
      <p:sp>
        <p:nvSpPr>
          <p:cNvPr id="5" name="Picture Placeholder 4">
            <a:extLst>
              <a:ext uri="{FF2B5EF4-FFF2-40B4-BE49-F238E27FC236}">
                <a16:creationId xmlns:a16="http://schemas.microsoft.com/office/drawing/2014/main" id="{4C4CCE46-6C48-4C12-BA5E-A467C5ACBEEF}"/>
              </a:ext>
            </a:extLst>
          </p:cNvPr>
          <p:cNvSpPr>
            <a:spLocks noGrp="1"/>
          </p:cNvSpPr>
          <p:nvPr>
            <p:ph type="pic" sz="quarter" idx="11" hasCustomPrompt="1"/>
          </p:nvPr>
        </p:nvSpPr>
        <p:spPr>
          <a:xfrm>
            <a:off x="6095999" y="1189177"/>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
        <p:nvSpPr>
          <p:cNvPr id="6" name="Picture Placeholder 4">
            <a:extLst>
              <a:ext uri="{FF2B5EF4-FFF2-40B4-BE49-F238E27FC236}">
                <a16:creationId xmlns:a16="http://schemas.microsoft.com/office/drawing/2014/main" id="{C55733C9-C8F1-446E-9461-A87538003DB5}"/>
              </a:ext>
            </a:extLst>
          </p:cNvPr>
          <p:cNvSpPr>
            <a:spLocks noGrp="1"/>
          </p:cNvSpPr>
          <p:nvPr>
            <p:ph type="pic" sz="quarter" idx="12" hasCustomPrompt="1"/>
          </p:nvPr>
        </p:nvSpPr>
        <p:spPr>
          <a:xfrm>
            <a:off x="266917" y="1206928"/>
            <a:ext cx="5826762" cy="1270861"/>
          </a:xfrm>
        </p:spPr>
        <p:txBody>
          <a:bodyPr/>
          <a:lstStyle>
            <a:lvl1pPr marL="0" marR="0" indent="0" algn="l" defTabSz="914367" rtl="0" eaLnBrk="1" fontAlgn="auto" latinLnBrk="0" hangingPunct="1">
              <a:lnSpc>
                <a:spcPct val="90000"/>
              </a:lnSpc>
              <a:spcBef>
                <a:spcPct val="20000"/>
              </a:spcBef>
              <a:spcAft>
                <a:spcPts val="0"/>
              </a:spcAft>
              <a:buClrTx/>
              <a:buSzPct val="90000"/>
              <a:buFont typeface="Arial" pitchFamily="34" charset="0"/>
              <a:buNone/>
              <a:tabLst/>
              <a:defRPr/>
            </a:lvl1pPr>
          </a:lstStyle>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r>
              <a:rPr lang="en-US"/>
              <a:t>&lt;&lt;picture of topic&gt;&gt;</a:t>
            </a:r>
          </a:p>
          <a:p>
            <a:endParaRPr lang="en-US"/>
          </a:p>
        </p:txBody>
      </p:sp>
    </p:spTree>
    <p:extLst>
      <p:ext uri="{BB962C8B-B14F-4D97-AF65-F5344CB8AC3E}">
        <p14:creationId xmlns:p14="http://schemas.microsoft.com/office/powerpoint/2010/main" val="2600183591"/>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mos Slide">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285882" y="286896"/>
            <a:ext cx="3361907"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47857366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mos Slide V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212900"/>
            <a:ext cx="5378549"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5"/>
            <a:ext cx="2016955" cy="905308"/>
          </a:xfrm>
          <a:prstGeom prst="rect">
            <a:avLst/>
          </a:prstGeom>
        </p:spPr>
        <p:txBody>
          <a:bodyPr wrap="square" lIns="143428" tIns="89642" rIns="143428" bIns="89642">
            <a:spAutoFit/>
          </a:bodyPr>
          <a:lstStyle/>
          <a:p>
            <a:pPr lvl="0"/>
            <a:r>
              <a:rPr lang="en-US" sz="4705">
                <a:latin typeface="+mj-lt"/>
              </a:rPr>
              <a:t>Demo:</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8927" y="2958622"/>
            <a:ext cx="5378549" cy="1747594"/>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dirty="0">
                <a:latin typeface="+mn-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description of the demo&gt;&gt;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pic>
        <p:nvPicPr>
          <p:cNvPr id="7" name="Picture Placeholder 3">
            <a:extLst>
              <a:ext uri="{FF2B5EF4-FFF2-40B4-BE49-F238E27FC236}">
                <a16:creationId xmlns:a16="http://schemas.microsoft.com/office/drawing/2014/main" id="{C8AB17EB-AA1A-4C6B-AC50-9B86962C2A42}"/>
              </a:ext>
            </a:extLst>
          </p:cNvPr>
          <p:cNvPicPr>
            <a:picLocks noChangeAspect="1"/>
          </p:cNvPicPr>
          <p:nvPr userDrawn="1"/>
        </p:nvPicPr>
        <p:blipFill>
          <a:blip r:embed="rId2"/>
          <a:srcRect l="20120" r="20120"/>
          <a:stretch>
            <a:fillRect/>
          </a:stretch>
        </p:blipFill>
        <p:spPr>
          <a:xfrm>
            <a:off x="6097556" y="0"/>
            <a:ext cx="6094444" cy="6856100"/>
          </a:xfrm>
          <a:prstGeom prst="rect">
            <a:avLst/>
          </a:prstGeom>
        </p:spPr>
      </p:pic>
    </p:spTree>
    <p:extLst>
      <p:ext uri="{BB962C8B-B14F-4D97-AF65-F5344CB8AC3E}">
        <p14:creationId xmlns:p14="http://schemas.microsoft.com/office/powerpoint/2010/main" val="197789808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ab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1613874" y="286896"/>
            <a:ext cx="4033914" cy="836319"/>
          </a:xfrm>
        </p:spPr>
        <p:txBody>
          <a:bodyPr>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3206156736"/>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Lab Slide V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7A5DF2-09AC-47AD-B8C0-1CC44D475AE3}"/>
              </a:ext>
            </a:extLst>
          </p:cNvPr>
          <p:cNvPicPr>
            <a:picLocks noChangeAspect="1"/>
          </p:cNvPicPr>
          <p:nvPr userDrawn="1"/>
        </p:nvPicPr>
        <p:blipFill>
          <a:blip r:embed="rId2"/>
          <a:stretch>
            <a:fillRect/>
          </a:stretch>
        </p:blipFill>
        <p:spPr>
          <a:xfrm>
            <a:off x="6096000" y="1772"/>
            <a:ext cx="6096217" cy="6856228"/>
          </a:xfrm>
          <a:prstGeom prst="rect">
            <a:avLst/>
          </a:prstGeom>
        </p:spPr>
      </p:pic>
      <p:sp>
        <p:nvSpPr>
          <p:cNvPr id="6" name="Title 5">
            <a:extLst>
              <a:ext uri="{FF2B5EF4-FFF2-40B4-BE49-F238E27FC236}">
                <a16:creationId xmlns:a16="http://schemas.microsoft.com/office/drawing/2014/main" id="{E3E498DD-12CF-43D7-92E4-4CB3CC81D1BA}"/>
              </a:ext>
            </a:extLst>
          </p:cNvPr>
          <p:cNvSpPr>
            <a:spLocks noGrp="1"/>
          </p:cNvSpPr>
          <p:nvPr>
            <p:ph type="title" hasCustomPrompt="1"/>
          </p:nvPr>
        </p:nvSpPr>
        <p:spPr>
          <a:xfrm>
            <a:off x="268926" y="1183449"/>
            <a:ext cx="5378550" cy="832882"/>
          </a:xfrm>
        </p:spPr>
        <p:txBody>
          <a:bodyPr wrap="square">
            <a:spAutoFit/>
          </a:bodyPr>
          <a:lstStyle>
            <a:lvl1pPr>
              <a:defRPr/>
            </a:lvl1pPr>
          </a:lstStyle>
          <a:p>
            <a:r>
              <a:rPr lang="en-US"/>
              <a:t>&lt;&lt;Title&gt;&gt;</a:t>
            </a:r>
          </a:p>
        </p:txBody>
      </p:sp>
      <p:sp>
        <p:nvSpPr>
          <p:cNvPr id="19" name="Rectangle 18">
            <a:extLst>
              <a:ext uri="{FF2B5EF4-FFF2-40B4-BE49-F238E27FC236}">
                <a16:creationId xmlns:a16="http://schemas.microsoft.com/office/drawing/2014/main" id="{6E464225-8FF9-4E57-91AE-E635AF8F685F}"/>
              </a:ext>
            </a:extLst>
          </p:cNvPr>
          <p:cNvSpPr/>
          <p:nvPr userDrawn="1"/>
        </p:nvSpPr>
        <p:spPr>
          <a:xfrm>
            <a:off x="268927" y="286897"/>
            <a:ext cx="1344948" cy="896552"/>
          </a:xfrm>
          <a:prstGeom prst="rect">
            <a:avLst/>
          </a:prstGeom>
        </p:spPr>
        <p:txBody>
          <a:bodyPr wrap="square" lIns="143428" tIns="89642" rIns="143428" bIns="89642">
            <a:spAutoFit/>
          </a:bodyPr>
          <a:lstStyle/>
          <a:p>
            <a:pPr lvl="0"/>
            <a:r>
              <a:rPr lang="en-US" sz="4705">
                <a:latin typeface="+mj-lt"/>
              </a:rPr>
              <a:t>Lab:</a:t>
            </a:r>
          </a:p>
        </p:txBody>
      </p:sp>
      <p:sp>
        <p:nvSpPr>
          <p:cNvPr id="21" name="Text Placeholder 20">
            <a:extLst>
              <a:ext uri="{FF2B5EF4-FFF2-40B4-BE49-F238E27FC236}">
                <a16:creationId xmlns:a16="http://schemas.microsoft.com/office/drawing/2014/main" id="{ABB79E9C-BC1E-460B-90F1-21BC5540F4FA}"/>
              </a:ext>
            </a:extLst>
          </p:cNvPr>
          <p:cNvSpPr>
            <a:spLocks noGrp="1"/>
          </p:cNvSpPr>
          <p:nvPr>
            <p:ph type="body" sz="quarter" idx="12" hasCustomPrompt="1"/>
          </p:nvPr>
        </p:nvSpPr>
        <p:spPr>
          <a:xfrm>
            <a:off x="269239" y="2958622"/>
            <a:ext cx="5378550" cy="2713115"/>
          </a:xfrm>
        </p:spPr>
        <p:txBody>
          <a:bodyPr/>
          <a:lstStyle>
            <a:lvl1pPr marL="0" marR="0" indent="0" algn="l" defTabSz="914367" rtl="0" eaLnBrk="1" fontAlgn="auto" latinLnBrk="0" hangingPunct="1">
              <a:lnSpc>
                <a:spcPct val="100000"/>
              </a:lnSpc>
              <a:spcBef>
                <a:spcPts val="0"/>
              </a:spcBef>
              <a:spcAft>
                <a:spcPts val="0"/>
              </a:spcAft>
              <a:buClrTx/>
              <a:buSzTx/>
              <a:buFontTx/>
              <a:buNone/>
              <a:tabLst/>
              <a:defRPr lang="en-US" sz="3529" b="1" i="0" baseline="0" dirty="0">
                <a:latin typeface="+mj-lt"/>
              </a:defRPr>
            </a:lvl1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137" b="0" i="0" u="none" strike="noStrike" kern="1200" cap="none" spc="0" normalizeH="0" baseline="0" noProof="0">
                <a:ln>
                  <a:noFill/>
                </a:ln>
                <a:solidFill>
                  <a:srgbClr val="505050"/>
                </a:solidFill>
                <a:effectLst/>
                <a:uLnTx/>
                <a:uFillTx/>
                <a:latin typeface="+mj-lt"/>
                <a:ea typeface="+mn-ea"/>
                <a:cs typeface="+mn-cs"/>
              </a:rPr>
              <a:t>&lt;&lt; Add Lab Exercises </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1: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Exercise 2: Description</a:t>
            </a:r>
            <a:br>
              <a:rPr kumimoji="0" lang="en-US" sz="3137" b="0" i="0" u="none" strike="noStrike" kern="1200" cap="none" spc="0" normalizeH="0" baseline="0" noProof="0">
                <a:ln>
                  <a:noFill/>
                </a:ln>
                <a:solidFill>
                  <a:srgbClr val="505050"/>
                </a:solidFill>
                <a:effectLst/>
                <a:uLnTx/>
                <a:uFillTx/>
                <a:latin typeface="+mj-lt"/>
                <a:ea typeface="+mn-ea"/>
                <a:cs typeface="+mn-cs"/>
              </a:rPr>
            </a:br>
            <a:r>
              <a:rPr kumimoji="0" lang="en-US" sz="3137" b="0" i="0" u="none" strike="noStrike" kern="1200" cap="none" spc="0" normalizeH="0" baseline="0" noProof="0">
                <a:ln>
                  <a:noFill/>
                </a:ln>
                <a:solidFill>
                  <a:srgbClr val="505050"/>
                </a:solidFill>
                <a:effectLst/>
                <a:uLnTx/>
                <a:uFillTx/>
                <a:latin typeface="+mj-lt"/>
                <a:ea typeface="+mn-ea"/>
                <a:cs typeface="+mn-cs"/>
              </a:rPr>
              <a:t>&gt;&gt;</a:t>
            </a:r>
          </a:p>
          <a:p>
            <a:pPr marL="336145" marR="0" lvl="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a:pPr>
            <a:endParaRPr lang="en-US"/>
          </a:p>
        </p:txBody>
      </p:sp>
    </p:spTree>
    <p:extLst>
      <p:ext uri="{BB962C8B-B14F-4D97-AF65-F5344CB8AC3E}">
        <p14:creationId xmlns:p14="http://schemas.microsoft.com/office/powerpoint/2010/main" val="3134943518"/>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Knowledge Check">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9"/>
            <a:ext cx="11655840" cy="896552"/>
          </a:xfrm>
          <a:prstGeom prst="rect">
            <a:avLst/>
          </a:prstGeom>
        </p:spPr>
        <p:txBody>
          <a:bodyPr wrap="square" lIns="143428" tIns="89642" rIns="143428" bIns="89642">
            <a:noAutofit/>
          </a:bodyPr>
          <a:lstStyle/>
          <a:p>
            <a:r>
              <a:rPr lang="en-US" sz="4705">
                <a:solidFill>
                  <a:schemeClr val="accent3"/>
                </a:solidFill>
                <a:latin typeface="+mj-lt"/>
              </a:rPr>
              <a:t>Knowledge Check</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1162241"/>
          </a:xfrm>
        </p:spPr>
        <p:txBody>
          <a:bodyPr/>
          <a:lstStyle>
            <a:lvl1pPr>
              <a:defRPr/>
            </a:lvl1pPr>
            <a:lvl2pPr>
              <a:defRPr/>
            </a:lvl2pPr>
          </a:lstStyle>
          <a:p>
            <a:pPr lvl="0"/>
            <a:r>
              <a:rPr lang="en-US"/>
              <a:t>&lt;&lt;Question: &gt;&gt;</a:t>
            </a:r>
            <a:br>
              <a:rPr lang="en-US"/>
            </a:br>
            <a:r>
              <a:rPr lang="en-US"/>
              <a:t> &lt;&lt;Answer:&gt;&gt;</a:t>
            </a:r>
          </a:p>
        </p:txBody>
      </p:sp>
    </p:spTree>
    <p:extLst>
      <p:ext uri="{BB962C8B-B14F-4D97-AF65-F5344CB8AC3E}">
        <p14:creationId xmlns:p14="http://schemas.microsoft.com/office/powerpoint/2010/main" val="28793792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Module Summar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E5CC4F-723D-4097-A367-2BEBAB8CF36C}"/>
              </a:ext>
            </a:extLst>
          </p:cNvPr>
          <p:cNvSpPr/>
          <p:nvPr userDrawn="1"/>
        </p:nvSpPr>
        <p:spPr>
          <a:xfrm>
            <a:off x="266920" y="289508"/>
            <a:ext cx="11655840" cy="905308"/>
          </a:xfrm>
          <a:prstGeom prst="rect">
            <a:avLst/>
          </a:prstGeom>
        </p:spPr>
        <p:txBody>
          <a:bodyPr wrap="square" lIns="143428" tIns="89642" rIns="143428" bIns="89642">
            <a:noAutofit/>
          </a:bodyPr>
          <a:lstStyle/>
          <a:p>
            <a:r>
              <a:rPr lang="en-US" sz="4705">
                <a:solidFill>
                  <a:schemeClr val="accent3"/>
                </a:solidFill>
                <a:latin typeface="+mj-lt"/>
              </a:rPr>
              <a:t>Module Summary</a:t>
            </a:r>
            <a:endParaRPr lang="en-US" sz="4705">
              <a:latin typeface="+mj-lt"/>
            </a:endParaRPr>
          </a:p>
        </p:txBody>
      </p:sp>
      <p:sp>
        <p:nvSpPr>
          <p:cNvPr id="5" name="Text Placeholder 4">
            <a:extLst>
              <a:ext uri="{FF2B5EF4-FFF2-40B4-BE49-F238E27FC236}">
                <a16:creationId xmlns:a16="http://schemas.microsoft.com/office/drawing/2014/main" id="{12AA7DFC-B089-4EFF-9CC5-F42DCAB1B648}"/>
              </a:ext>
            </a:extLst>
          </p:cNvPr>
          <p:cNvSpPr>
            <a:spLocks noGrp="1"/>
          </p:cNvSpPr>
          <p:nvPr>
            <p:ph type="body" sz="quarter" idx="10" hasCustomPrompt="1"/>
          </p:nvPr>
        </p:nvSpPr>
        <p:spPr>
          <a:xfrm>
            <a:off x="268928" y="1187620"/>
            <a:ext cx="11504118" cy="673454"/>
          </a:xfrm>
        </p:spPr>
        <p:txBody>
          <a:bodyPr/>
          <a:lstStyle>
            <a:lvl1pPr>
              <a:defRPr/>
            </a:lvl1pPr>
            <a:lvl2pPr>
              <a:defRPr/>
            </a:lvl2pPr>
          </a:lstStyle>
          <a:p>
            <a:pPr lvl="0"/>
            <a:r>
              <a:rPr lang="en-US"/>
              <a:t>&lt;&lt;Key takeaways from the Module&gt;&gt;</a:t>
            </a:r>
          </a:p>
        </p:txBody>
      </p:sp>
    </p:spTree>
    <p:extLst>
      <p:ext uri="{BB962C8B-B14F-4D97-AF65-F5344CB8AC3E}">
        <p14:creationId xmlns:p14="http://schemas.microsoft.com/office/powerpoint/2010/main" val="24907024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tmplLst>
          <p:tmpl lvl="1">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500" fill="hold"/>
                        <p:tgtEl>
                          <p:spTgt spid="5"/>
                        </p:tgtEl>
                        <p:attrNameLst>
                          <p:attrName>ppt_x</p:attrName>
                        </p:attrNameLst>
                      </p:cBhvr>
                      <p:tavLst>
                        <p:tav tm="0">
                          <p:val>
                            <p:strVal val="#ppt_x"/>
                          </p:val>
                        </p:tav>
                        <p:tav tm="100000">
                          <p:val>
                            <p:strVal val="#ppt_x"/>
                          </p:val>
                        </p:tav>
                      </p:tavLst>
                    </p:anim>
                    <p:anim calcmode="lin" valueType="num">
                      <p:cBhvr additive="base">
                        <p:cTn dur="500" fill="hold"/>
                        <p:tgtEl>
                          <p:spTgt spid="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2015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939454278"/>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207446861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1946751"/>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14040029"/>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5" name="Slide Number Placeholder 3"/>
          <p:cNvSpPr txBox="1">
            <a:spLocks/>
          </p:cNvSpPr>
          <p:nvPr userDrawn="1"/>
        </p:nvSpPr>
        <p:spPr>
          <a:xfrm>
            <a:off x="4597398" y="6383266"/>
            <a:ext cx="2844800" cy="365125"/>
          </a:xfrm>
          <a:prstGeom prst="rect">
            <a:avLst/>
          </a:prstGeom>
        </p:spPr>
        <p:txBody>
          <a:bodyPr vert="horz" lIns="182854" tIns="45713" rIns="182854" bIns="45713" rtlCol="0" anchor="ctr"/>
          <a:lstStyle>
            <a:defPPr>
              <a:defRPr lang="en-US"/>
            </a:defPPr>
            <a:lvl1pPr marL="0" algn="r" defTabSz="457200" rtl="0" eaLnBrk="1" latinLnBrk="0" hangingPunct="1">
              <a:defRPr sz="800" kern="1200">
                <a:solidFill>
                  <a:srgbClr val="3F3F3F"/>
                </a:solidFill>
                <a:latin typeface="+mn-lt"/>
                <a:ea typeface="+mn-ea"/>
                <a:cs typeface="Segoe Pro Light"/>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1000">
                <a:latin typeface="Segoe UI" panose="020B0502040204020203" pitchFamily="34" charset="0"/>
                <a:cs typeface="Segoe UI" panose="020B0502040204020203" pitchFamily="34" charset="0"/>
              </a:rPr>
              <a:t>Microsoft Confidential</a:t>
            </a:r>
          </a:p>
        </p:txBody>
      </p:sp>
    </p:spTree>
    <p:extLst>
      <p:ext uri="{BB962C8B-B14F-4D97-AF65-F5344CB8AC3E}">
        <p14:creationId xmlns:p14="http://schemas.microsoft.com/office/powerpoint/2010/main" val="1958613167"/>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40" y="1189178"/>
            <a:ext cx="11653523" cy="1753782"/>
          </a:xfrm>
        </p:spPr>
        <p:txBody>
          <a:bodyPr>
            <a:spAutoFit/>
          </a:bodyPr>
          <a:lstStyle>
            <a:lvl1pPr>
              <a:defRPr sz="2200"/>
            </a:lvl1pPr>
            <a:lvl2pPr marL="685668" indent="-228556">
              <a:buFont typeface="Arial" panose="020B0604020202020204" pitchFamily="34" charset="0"/>
              <a:buChar char="•"/>
              <a:defRPr sz="2000"/>
            </a:lvl2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a:xfrm>
            <a:off x="838200" y="365126"/>
            <a:ext cx="10515600" cy="594542"/>
          </a:xfrm>
        </p:spPr>
        <p:txBody>
          <a:bodyPr/>
          <a:lstStyle/>
          <a:p>
            <a:r>
              <a:rPr lang="en-US"/>
              <a:t>Click to edit Master title style</a:t>
            </a:r>
          </a:p>
        </p:txBody>
      </p:sp>
    </p:spTree>
    <p:extLst>
      <p:ext uri="{BB962C8B-B14F-4D97-AF65-F5344CB8AC3E}">
        <p14:creationId xmlns:p14="http://schemas.microsoft.com/office/powerpoint/2010/main" val="1276591338"/>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6"/>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4"/>
            <a:ext cx="7766936" cy="1096899"/>
          </a:xfrm>
        </p:spPr>
        <p:txBody>
          <a:bodyPr anchor="t"/>
          <a:lstStyle>
            <a:lvl1pPr marL="0" indent="0" algn="r">
              <a:buNone/>
              <a:defRPr>
                <a:solidFill>
                  <a:schemeClr val="tx1">
                    <a:lumMod val="50000"/>
                    <a:lumOff val="50000"/>
                  </a:schemeClr>
                </a:solidFill>
              </a:defRPr>
            </a:lvl1pPr>
            <a:lvl2pPr marL="457153" indent="0" algn="ctr">
              <a:buNone/>
              <a:defRPr>
                <a:solidFill>
                  <a:schemeClr val="tx1">
                    <a:tint val="75000"/>
                  </a:schemeClr>
                </a:solidFill>
              </a:defRPr>
            </a:lvl2pPr>
            <a:lvl3pPr marL="914306" indent="0" algn="ctr">
              <a:buNone/>
              <a:defRPr>
                <a:solidFill>
                  <a:schemeClr val="tx1">
                    <a:tint val="75000"/>
                  </a:schemeClr>
                </a:solidFill>
              </a:defRPr>
            </a:lvl3pPr>
            <a:lvl4pPr marL="1371458" indent="0" algn="ctr">
              <a:buNone/>
              <a:defRPr>
                <a:solidFill>
                  <a:schemeClr val="tx1">
                    <a:tint val="75000"/>
                  </a:schemeClr>
                </a:solidFill>
              </a:defRPr>
            </a:lvl4pPr>
            <a:lvl5pPr marL="1828610" indent="0" algn="ctr">
              <a:buNone/>
              <a:defRPr>
                <a:solidFill>
                  <a:schemeClr val="tx1">
                    <a:tint val="75000"/>
                  </a:schemeClr>
                </a:solidFill>
              </a:defRPr>
            </a:lvl5pPr>
            <a:lvl6pPr marL="2285763" indent="0" algn="ctr">
              <a:buNone/>
              <a:defRPr>
                <a:solidFill>
                  <a:schemeClr val="tx1">
                    <a:tint val="75000"/>
                  </a:schemeClr>
                </a:solidFill>
              </a:defRPr>
            </a:lvl6pPr>
            <a:lvl7pPr marL="2742916" indent="0" algn="ctr">
              <a:buNone/>
              <a:defRPr>
                <a:solidFill>
                  <a:schemeClr val="tx1">
                    <a:tint val="75000"/>
                  </a:schemeClr>
                </a:solidFill>
              </a:defRPr>
            </a:lvl7pPr>
            <a:lvl8pPr marL="3200069" indent="0" algn="ctr">
              <a:buNone/>
              <a:defRPr>
                <a:solidFill>
                  <a:schemeClr val="tx1">
                    <a:tint val="75000"/>
                  </a:schemeClr>
                </a:solidFill>
              </a:defRPr>
            </a:lvl8pPr>
            <a:lvl9pPr marL="3657221"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507577537"/>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767731762"/>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8"/>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1999">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349508414"/>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90"/>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4187893083"/>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153" indent="0">
              <a:buNone/>
              <a:defRPr sz="1999" b="1"/>
            </a:lvl2pPr>
            <a:lvl3pPr marL="914306" indent="0">
              <a:buNone/>
              <a:defRPr sz="1800" b="1"/>
            </a:lvl3pPr>
            <a:lvl4pPr marL="1371458" indent="0">
              <a:buNone/>
              <a:defRPr sz="1600" b="1"/>
            </a:lvl4pPr>
            <a:lvl5pPr marL="1828610" indent="0">
              <a:buNone/>
              <a:defRPr sz="1600" b="1"/>
            </a:lvl5pPr>
            <a:lvl6pPr marL="2285763" indent="0">
              <a:buNone/>
              <a:defRPr sz="1600" b="1"/>
            </a:lvl6pPr>
            <a:lvl7pPr marL="2742916" indent="0">
              <a:buNone/>
              <a:defRPr sz="1600" b="1"/>
            </a:lvl7pPr>
            <a:lvl8pPr marL="3200069" indent="0">
              <a:buNone/>
              <a:defRPr sz="1600" b="1"/>
            </a:lvl8pPr>
            <a:lvl9pPr marL="3657221"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6"/>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153" indent="0">
              <a:buNone/>
              <a:defRPr sz="1999" b="1"/>
            </a:lvl2pPr>
            <a:lvl3pPr marL="914306" indent="0">
              <a:buNone/>
              <a:defRPr sz="1800" b="1"/>
            </a:lvl3pPr>
            <a:lvl4pPr marL="1371458" indent="0">
              <a:buNone/>
              <a:defRPr sz="1600" b="1"/>
            </a:lvl4pPr>
            <a:lvl5pPr marL="1828610" indent="0">
              <a:buNone/>
              <a:defRPr sz="1600" b="1"/>
            </a:lvl5pPr>
            <a:lvl6pPr marL="2285763" indent="0">
              <a:buNone/>
              <a:defRPr sz="1600" b="1"/>
            </a:lvl6pPr>
            <a:lvl7pPr marL="2742916" indent="0">
              <a:buNone/>
              <a:defRPr sz="1600" b="1"/>
            </a:lvl7pPr>
            <a:lvl8pPr marL="3200069" indent="0">
              <a:buNone/>
              <a:defRPr sz="1600" b="1"/>
            </a:lvl8pPr>
            <a:lvl9pPr marL="365722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5" y="2737246"/>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2A19E4-A766-4AF2-A7B3-4F41271863C2}" type="datetimeFigureOut">
              <a:rPr lang="en-NZ" smtClean="0"/>
              <a:t>25/04/2025</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2060034710"/>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2A19E4-A766-4AF2-A7B3-4F41271863C2}" type="datetimeFigureOut">
              <a:rPr lang="en-NZ" smtClean="0"/>
              <a:t>25/04/2025</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269920811"/>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A19E4-A766-4AF2-A7B3-4F41271863C2}" type="datetimeFigureOut">
              <a:rPr lang="en-NZ" smtClean="0"/>
              <a:t>25/04/2025</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256358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3" y="4013201"/>
            <a:ext cx="8596669" cy="514248"/>
          </a:xfrm>
        </p:spPr>
        <p:txBody>
          <a:bodyPr anchor="b">
            <a:noAutofit/>
          </a:bodyPr>
          <a:lstStyle>
            <a:lvl1pPr marL="0" indent="0">
              <a:buFontTx/>
              <a:buNone/>
              <a:defRPr sz="2400">
                <a:solidFill>
                  <a:schemeClr val="tx1">
                    <a:lumMod val="75000"/>
                    <a:lumOff val="25000"/>
                  </a:schemeClr>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541870" y="790378"/>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49271988"/>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1999"/>
            </a:lvl1pPr>
          </a:lstStyle>
          <a:p>
            <a:r>
              <a:rPr lang="en-US"/>
              <a:t>Click to edit Master title style</a:t>
            </a:r>
            <a:endParaRPr lang="en-US" dirty="0"/>
          </a:p>
        </p:txBody>
      </p:sp>
      <p:sp>
        <p:nvSpPr>
          <p:cNvPr id="3" name="Content Placeholder 2"/>
          <p:cNvSpPr>
            <a:spLocks noGrp="1"/>
          </p:cNvSpPr>
          <p:nvPr>
            <p:ph idx="1"/>
          </p:nvPr>
        </p:nvSpPr>
        <p:spPr>
          <a:xfrm>
            <a:off x="4760462"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70"/>
            <a:ext cx="3854528" cy="2584449"/>
          </a:xfrm>
        </p:spPr>
        <p:txBody>
          <a:bodyPr>
            <a:normAutofit/>
          </a:bodyPr>
          <a:lstStyle>
            <a:lvl1pPr marL="0" indent="0">
              <a:buNone/>
              <a:defRPr sz="1400"/>
            </a:lvl1pPr>
            <a:lvl2pPr marL="457016" indent="0">
              <a:buNone/>
              <a:defRPr sz="1400"/>
            </a:lvl2pPr>
            <a:lvl3pPr marL="914031" indent="0">
              <a:buNone/>
              <a:defRPr sz="1200"/>
            </a:lvl3pPr>
            <a:lvl4pPr marL="1371047" indent="0">
              <a:buNone/>
              <a:defRPr sz="1000"/>
            </a:lvl4pPr>
            <a:lvl5pPr marL="1828062" indent="0">
              <a:buNone/>
              <a:defRPr sz="1000"/>
            </a:lvl5pPr>
            <a:lvl6pPr marL="2285077" indent="0">
              <a:buNone/>
              <a:defRPr sz="1000"/>
            </a:lvl6pPr>
            <a:lvl7pPr marL="2742093" indent="0">
              <a:buNone/>
              <a:defRPr sz="1000"/>
            </a:lvl7pPr>
            <a:lvl8pPr marL="3199108" indent="0">
              <a:buNone/>
              <a:defRPr sz="1000"/>
            </a:lvl8pPr>
            <a:lvl9pPr marL="365612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152717807"/>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153" indent="0">
              <a:buNone/>
              <a:defRPr sz="1600"/>
            </a:lvl2pPr>
            <a:lvl3pPr marL="914306" indent="0">
              <a:buNone/>
              <a:defRPr sz="1600"/>
            </a:lvl3pPr>
            <a:lvl4pPr marL="1371458" indent="0">
              <a:buNone/>
              <a:defRPr sz="1600"/>
            </a:lvl4pPr>
            <a:lvl5pPr marL="1828610" indent="0">
              <a:buNone/>
              <a:defRPr sz="1600"/>
            </a:lvl5pPr>
            <a:lvl6pPr marL="2285763" indent="0">
              <a:buNone/>
              <a:defRPr sz="1600"/>
            </a:lvl6pPr>
            <a:lvl7pPr marL="2742916" indent="0">
              <a:buNone/>
              <a:defRPr sz="1600"/>
            </a:lvl7pPr>
            <a:lvl8pPr marL="3200069" indent="0">
              <a:buNone/>
              <a:defRPr sz="1600"/>
            </a:lvl8pPr>
            <a:lvl9pPr marL="3657221"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5" y="5367339"/>
            <a:ext cx="8596667" cy="674024"/>
          </a:xfrm>
        </p:spPr>
        <p:txBody>
          <a:bodyPr>
            <a:normAutofit/>
          </a:bodyPr>
          <a:lstStyle>
            <a:lvl1pPr marL="0" indent="0">
              <a:buNone/>
              <a:defRPr sz="1200"/>
            </a:lvl1pPr>
            <a:lvl2pPr marL="457153" indent="0">
              <a:buNone/>
              <a:defRPr sz="1200"/>
            </a:lvl2pPr>
            <a:lvl3pPr marL="914306" indent="0">
              <a:buNone/>
              <a:defRPr sz="1000"/>
            </a:lvl3pPr>
            <a:lvl4pPr marL="1371458" indent="0">
              <a:buNone/>
              <a:defRPr sz="900"/>
            </a:lvl4pPr>
            <a:lvl5pPr marL="1828610" indent="0">
              <a:buNone/>
              <a:defRPr sz="900"/>
            </a:lvl5pPr>
            <a:lvl6pPr marL="2285763" indent="0">
              <a:buNone/>
              <a:defRPr sz="900"/>
            </a:lvl6pPr>
            <a:lvl7pPr marL="2742916" indent="0">
              <a:buNone/>
              <a:defRPr sz="900"/>
            </a:lvl7pPr>
            <a:lvl8pPr marL="3200069" indent="0">
              <a:buNone/>
              <a:defRPr sz="900"/>
            </a:lvl8pPr>
            <a:lvl9pPr marL="3657221"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Tree>
    <p:extLst>
      <p:ext uri="{BB962C8B-B14F-4D97-AF65-F5344CB8AC3E}">
        <p14:creationId xmlns:p14="http://schemas.microsoft.com/office/powerpoint/2010/main" val="2662611463"/>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2531642493"/>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541870" y="790378"/>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962772828"/>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223406064"/>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3" y="4013201"/>
            <a:ext cx="8596669" cy="514248"/>
          </a:xfrm>
        </p:spPr>
        <p:txBody>
          <a:bodyPr anchor="b">
            <a:noAutofit/>
          </a:bodyPr>
          <a:lstStyle>
            <a:lvl1pPr marL="0" indent="0">
              <a:buFontTx/>
              <a:buNone/>
              <a:defRPr sz="2400">
                <a:solidFill>
                  <a:schemeClr val="tx1">
                    <a:lumMod val="75000"/>
                    <a:lumOff val="25000"/>
                  </a:schemeClr>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541870" y="790378"/>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38" tIns="45719" rIns="91438" bIns="45719" rtlCol="0" anchor="ctr">
            <a:noAutofit/>
          </a:bodyPr>
          <a:lstStyle/>
          <a:p>
            <a:pPr lvl="0"/>
            <a:r>
              <a:rPr lang="en-US" sz="7999"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0891739"/>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3" y="4013201"/>
            <a:ext cx="8596669" cy="514248"/>
          </a:xfrm>
        </p:spPr>
        <p:txBody>
          <a:bodyPr anchor="b">
            <a:noAutofit/>
          </a:bodyPr>
          <a:lstStyle>
            <a:lvl1pPr marL="0" indent="0">
              <a:buFontTx/>
              <a:buNone/>
              <a:defRPr sz="2400">
                <a:solidFill>
                  <a:schemeClr val="accent1"/>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23447543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80595204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4"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060175581"/>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34. 2 Columns (beyond)">
    <p:bg>
      <p:bgPr>
        <a:solidFill>
          <a:schemeClr val="bg1"/>
        </a:solidFill>
        <a:effectLst/>
      </p:bgPr>
    </p:bg>
    <p:spTree>
      <p:nvGrpSpPr>
        <p:cNvPr id="1" name=""/>
        <p:cNvGrpSpPr/>
        <p:nvPr/>
      </p:nvGrpSpPr>
      <p:grpSpPr>
        <a:xfrm>
          <a:off x="0" y="0"/>
          <a:ext cx="0" cy="0"/>
          <a:chOff x="0" y="0"/>
          <a:chExt cx="0" cy="0"/>
        </a:xfrm>
      </p:grpSpPr>
      <p:sp>
        <p:nvSpPr>
          <p:cNvPr id="27" name="Text Placeholder 9">
            <a:extLst>
              <a:ext uri="{FF2B5EF4-FFF2-40B4-BE49-F238E27FC236}">
                <a16:creationId xmlns:a16="http://schemas.microsoft.com/office/drawing/2014/main" id="{702366E8-231A-2940-B194-2FA2101C6B4D}"/>
              </a:ext>
            </a:extLst>
          </p:cNvPr>
          <p:cNvSpPr>
            <a:spLocks noGrp="1"/>
          </p:cNvSpPr>
          <p:nvPr>
            <p:ph type="body" sz="quarter" idx="10" hasCustomPrompt="1"/>
          </p:nvPr>
        </p:nvSpPr>
        <p:spPr>
          <a:xfrm>
            <a:off x="432945" y="401321"/>
            <a:ext cx="2496196" cy="392415"/>
          </a:xfrm>
          <a:prstGeom prst="rect">
            <a:avLst/>
          </a:prstGeom>
        </p:spPr>
        <p:txBody>
          <a:bodyPr wrap="none" bIns="0">
            <a:spAutoFit/>
          </a:bodyPr>
          <a:lstStyle>
            <a:lvl1pPr marL="0" indent="0">
              <a:lnSpc>
                <a:spcPts val="2700"/>
              </a:lnSpc>
              <a:spcBef>
                <a:spcPts val="0"/>
              </a:spcBef>
              <a:buNone/>
              <a:defRPr sz="2700" b="1" i="0">
                <a:solidFill>
                  <a:schemeClr val="accent1"/>
                </a:solidFill>
                <a:latin typeface="Montserrat SemiBold" pitchFamily="2" charset="77"/>
              </a:defRPr>
            </a:lvl1pPr>
          </a:lstStyle>
          <a:p>
            <a:pPr lvl="0"/>
            <a:r>
              <a:rPr lang="en-US"/>
              <a:t>Title first line</a:t>
            </a:r>
          </a:p>
        </p:txBody>
      </p:sp>
      <p:sp>
        <p:nvSpPr>
          <p:cNvPr id="5" name="Slide Number Placeholder 4">
            <a:extLst>
              <a:ext uri="{FF2B5EF4-FFF2-40B4-BE49-F238E27FC236}">
                <a16:creationId xmlns:a16="http://schemas.microsoft.com/office/drawing/2014/main" id="{2A10AF03-A417-6B4D-8FCE-2910CE6A7E5C}"/>
              </a:ext>
            </a:extLst>
          </p:cNvPr>
          <p:cNvSpPr>
            <a:spLocks noGrp="1"/>
          </p:cNvSpPr>
          <p:nvPr>
            <p:ph type="sldNum" sz="quarter" idx="15"/>
          </p:nvPr>
        </p:nvSpPr>
        <p:spPr/>
        <p:txBody>
          <a:bodyPr/>
          <a:lstStyle>
            <a:lvl1pPr>
              <a:defRPr>
                <a:solidFill>
                  <a:schemeClr val="accent1"/>
                </a:solidFill>
                <a:latin typeface="Montserrat" pitchFamily="2" charset="77"/>
              </a:defRPr>
            </a:lvl1pPr>
          </a:lstStyle>
          <a:p>
            <a:fld id="{1E058E89-9495-2348-A5A0-14BE2151856F}" type="slidenum">
              <a:rPr lang="en-US" smtClean="0"/>
              <a:pPr/>
              <a:t>‹#›</a:t>
            </a:fld>
            <a:endParaRPr lang="en-US"/>
          </a:p>
        </p:txBody>
      </p:sp>
      <p:sp>
        <p:nvSpPr>
          <p:cNvPr id="9" name="Text Placeholder 9">
            <a:extLst>
              <a:ext uri="{FF2B5EF4-FFF2-40B4-BE49-F238E27FC236}">
                <a16:creationId xmlns:a16="http://schemas.microsoft.com/office/drawing/2014/main" id="{1D2B8318-0BE5-403C-A43C-4C911BE05473}"/>
              </a:ext>
            </a:extLst>
          </p:cNvPr>
          <p:cNvSpPr>
            <a:spLocks noGrp="1"/>
          </p:cNvSpPr>
          <p:nvPr>
            <p:ph type="body" sz="quarter" idx="13" hasCustomPrompt="1"/>
          </p:nvPr>
        </p:nvSpPr>
        <p:spPr>
          <a:xfrm>
            <a:off x="432941" y="910363"/>
            <a:ext cx="2058577" cy="323165"/>
          </a:xfrm>
          <a:prstGeom prst="rect">
            <a:avLst/>
          </a:prstGeom>
        </p:spPr>
        <p:txBody>
          <a:bodyPr wrap="none">
            <a:spAutoFit/>
          </a:bodyPr>
          <a:lstStyle>
            <a:lvl1pPr marL="0" indent="0">
              <a:lnSpc>
                <a:spcPts val="1801"/>
              </a:lnSpc>
              <a:spcBef>
                <a:spcPts val="0"/>
              </a:spcBef>
              <a:buNone/>
              <a:defRPr sz="1801" b="0" i="0">
                <a:solidFill>
                  <a:schemeClr val="accent3"/>
                </a:solidFill>
                <a:latin typeface="Montserrat" pitchFamily="2" charset="77"/>
              </a:defRPr>
            </a:lvl1pPr>
          </a:lstStyle>
          <a:p>
            <a:pPr lvl="0"/>
            <a:r>
              <a:rPr lang="en-US"/>
              <a:t>Title second line</a:t>
            </a:r>
          </a:p>
        </p:txBody>
      </p:sp>
      <p:sp>
        <p:nvSpPr>
          <p:cNvPr id="6" name="Rectangle 5">
            <a:extLst>
              <a:ext uri="{FF2B5EF4-FFF2-40B4-BE49-F238E27FC236}">
                <a16:creationId xmlns:a16="http://schemas.microsoft.com/office/drawing/2014/main" id="{98B45B0D-55D6-2E46-B7CB-D0062F27146F}"/>
              </a:ext>
            </a:extLst>
          </p:cNvPr>
          <p:cNvSpPr/>
          <p:nvPr userDrawn="1"/>
        </p:nvSpPr>
        <p:spPr>
          <a:xfrm>
            <a:off x="-2288477" y="309773"/>
            <a:ext cx="1853392" cy="507831"/>
          </a:xfrm>
          <a:prstGeom prst="rect">
            <a:avLst/>
          </a:prstGeom>
        </p:spPr>
        <p:txBody>
          <a:bodyPr wrap="none">
            <a:spAutoFit/>
          </a:bodyPr>
          <a:lstStyle/>
          <a:p>
            <a:pPr lvl="0" algn="r"/>
            <a:r>
              <a:rPr lang="en-US" sz="2700" b="1" i="0">
                <a:solidFill>
                  <a:schemeClr val="bg1">
                    <a:lumMod val="85000"/>
                  </a:schemeClr>
                </a:solidFill>
                <a:latin typeface="Montserrat SemiBold" pitchFamily="2" charset="77"/>
              </a:rPr>
              <a:t>Title 36pt</a:t>
            </a:r>
          </a:p>
        </p:txBody>
      </p:sp>
      <p:sp>
        <p:nvSpPr>
          <p:cNvPr id="7" name="Rectangle 6">
            <a:extLst>
              <a:ext uri="{FF2B5EF4-FFF2-40B4-BE49-F238E27FC236}">
                <a16:creationId xmlns:a16="http://schemas.microsoft.com/office/drawing/2014/main" id="{08A91484-BFC2-EB46-803B-692944C185DF}"/>
              </a:ext>
            </a:extLst>
          </p:cNvPr>
          <p:cNvSpPr/>
          <p:nvPr userDrawn="1"/>
        </p:nvSpPr>
        <p:spPr>
          <a:xfrm>
            <a:off x="-1700480" y="856181"/>
            <a:ext cx="1269899" cy="369460"/>
          </a:xfrm>
          <a:prstGeom prst="rect">
            <a:avLst/>
          </a:prstGeom>
        </p:spPr>
        <p:txBody>
          <a:bodyPr wrap="none">
            <a:spAutoFit/>
          </a:bodyPr>
          <a:lstStyle/>
          <a:p>
            <a:pPr lvl="0" algn="r"/>
            <a:r>
              <a:rPr lang="en-US" sz="1801" b="0" i="0">
                <a:solidFill>
                  <a:schemeClr val="bg1">
                    <a:lumMod val="85000"/>
                  </a:schemeClr>
                </a:solidFill>
                <a:latin typeface="Montserrat" pitchFamily="2" charset="77"/>
              </a:rPr>
              <a:t>Title 24pt</a:t>
            </a:r>
          </a:p>
        </p:txBody>
      </p:sp>
      <p:sp>
        <p:nvSpPr>
          <p:cNvPr id="8" name="Rectangle 7">
            <a:extLst>
              <a:ext uri="{FF2B5EF4-FFF2-40B4-BE49-F238E27FC236}">
                <a16:creationId xmlns:a16="http://schemas.microsoft.com/office/drawing/2014/main" id="{395BA382-EB5E-9148-B572-8B5A938B2196}"/>
              </a:ext>
            </a:extLst>
          </p:cNvPr>
          <p:cNvSpPr/>
          <p:nvPr userDrawn="1"/>
        </p:nvSpPr>
        <p:spPr>
          <a:xfrm>
            <a:off x="-1710097" y="1502511"/>
            <a:ext cx="1279517" cy="276999"/>
          </a:xfrm>
          <a:prstGeom prst="rect">
            <a:avLst/>
          </a:prstGeom>
        </p:spPr>
        <p:txBody>
          <a:bodyPr wrap="none">
            <a:spAutoFit/>
          </a:bodyPr>
          <a:lstStyle/>
          <a:p>
            <a:pPr lvl="0" algn="r"/>
            <a:r>
              <a:rPr lang="en-US" sz="1200" b="0" i="0">
                <a:solidFill>
                  <a:schemeClr val="bg1">
                    <a:lumMod val="85000"/>
                  </a:schemeClr>
                </a:solidFill>
                <a:latin typeface="Montserrat" pitchFamily="2" charset="77"/>
              </a:rPr>
              <a:t>Body text 16pt</a:t>
            </a:r>
          </a:p>
        </p:txBody>
      </p:sp>
      <p:sp>
        <p:nvSpPr>
          <p:cNvPr id="10" name="Text Placeholder 3">
            <a:extLst>
              <a:ext uri="{FF2B5EF4-FFF2-40B4-BE49-F238E27FC236}">
                <a16:creationId xmlns:a16="http://schemas.microsoft.com/office/drawing/2014/main" id="{63A1F113-BC35-A946-8B9E-2EC8BFAA4FD5}"/>
              </a:ext>
            </a:extLst>
          </p:cNvPr>
          <p:cNvSpPr>
            <a:spLocks noGrp="1"/>
          </p:cNvSpPr>
          <p:nvPr>
            <p:ph type="body" sz="quarter" idx="16" hasCustomPrompt="1"/>
          </p:nvPr>
        </p:nvSpPr>
        <p:spPr>
          <a:xfrm>
            <a:off x="6526360" y="1502666"/>
            <a:ext cx="5234795" cy="4559532"/>
          </a:xfrm>
        </p:spPr>
        <p:txBody>
          <a:bodyPr wrap="square" anchor="t">
            <a:noAutofit/>
          </a:bodyPr>
          <a:lstStyle>
            <a:lvl1pPr>
              <a:lnSpc>
                <a:spcPct val="114000"/>
              </a:lnSpc>
              <a:defRPr>
                <a:latin typeface="Montserrat" pitchFamily="2" charset="77"/>
              </a:defRPr>
            </a:lvl1pPr>
            <a:lvl2pPr>
              <a:lnSpc>
                <a:spcPct val="114000"/>
              </a:lnSpc>
              <a:defRPr sz="1200">
                <a:latin typeface="Montserrat" pitchFamily="2" charset="77"/>
              </a:defRPr>
            </a:lvl2pPr>
            <a:lvl3pPr>
              <a:lnSpc>
                <a:spcPct val="114000"/>
              </a:lnSpc>
              <a:defRPr sz="1050">
                <a:latin typeface="Montserrat" pitchFamily="2" charset="77"/>
              </a:defRPr>
            </a:lvl3pPr>
            <a:lvl4pPr>
              <a:lnSpc>
                <a:spcPct val="114000"/>
              </a:lnSpc>
              <a:defRPr sz="900">
                <a:latin typeface="Montserrat" pitchFamily="2" charset="77"/>
              </a:defRPr>
            </a:lvl4pPr>
            <a:lvl5pPr>
              <a:lnSpc>
                <a:spcPct val="114000"/>
              </a:lnSpc>
              <a:defRPr sz="825">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9">
            <a:extLst>
              <a:ext uri="{FF2B5EF4-FFF2-40B4-BE49-F238E27FC236}">
                <a16:creationId xmlns:a16="http://schemas.microsoft.com/office/drawing/2014/main" id="{35AF5286-49FA-714C-99E8-BE8F187D61F4}"/>
              </a:ext>
            </a:extLst>
          </p:cNvPr>
          <p:cNvSpPr>
            <a:spLocks noGrp="1"/>
          </p:cNvSpPr>
          <p:nvPr>
            <p:ph type="body" sz="quarter" idx="17" hasCustomPrompt="1"/>
          </p:nvPr>
        </p:nvSpPr>
        <p:spPr>
          <a:xfrm>
            <a:off x="430850" y="1508293"/>
            <a:ext cx="5230462" cy="4559532"/>
          </a:xfrm>
        </p:spPr>
        <p:txBody>
          <a:bodyPr wrap="square">
            <a:noAutofit/>
          </a:bodyPr>
          <a:lstStyle>
            <a:lvl1pPr>
              <a:lnSpc>
                <a:spcPct val="114000"/>
              </a:lnSpc>
              <a:defRPr>
                <a:solidFill>
                  <a:srgbClr val="151515"/>
                </a:solidFill>
                <a:latin typeface="Montserrat" pitchFamily="2" charset="77"/>
              </a:defRPr>
            </a:lvl1pPr>
            <a:lvl2pPr>
              <a:lnSpc>
                <a:spcPct val="114000"/>
              </a:lnSpc>
              <a:defRPr sz="1200">
                <a:solidFill>
                  <a:srgbClr val="151515"/>
                </a:solidFill>
                <a:latin typeface="Montserrat" pitchFamily="2" charset="77"/>
              </a:defRPr>
            </a:lvl2pPr>
            <a:lvl3pPr>
              <a:lnSpc>
                <a:spcPct val="114000"/>
              </a:lnSpc>
              <a:defRPr sz="1050">
                <a:solidFill>
                  <a:srgbClr val="151515"/>
                </a:solidFill>
                <a:latin typeface="Montserrat" pitchFamily="2" charset="77"/>
              </a:defRPr>
            </a:lvl3pPr>
            <a:lvl4pPr>
              <a:lnSpc>
                <a:spcPct val="114000"/>
              </a:lnSpc>
              <a:defRPr sz="900">
                <a:solidFill>
                  <a:srgbClr val="151515"/>
                </a:solidFill>
                <a:latin typeface="Montserrat" pitchFamily="2" charset="77"/>
              </a:defRPr>
            </a:lvl4pPr>
            <a:lvl5pPr>
              <a:lnSpc>
                <a:spcPct val="114000"/>
              </a:lnSpc>
              <a:defRPr sz="825">
                <a:solidFill>
                  <a:srgbClr val="151515"/>
                </a:solidFill>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903722937"/>
      </p:ext>
    </p:extLst>
  </p:cSld>
  <p:clrMapOvr>
    <a:masterClrMapping/>
  </p:clrMapOvr>
  <p:extLst>
    <p:ext uri="{DCECCB84-F9BA-43D5-87BE-67443E8EF086}">
      <p15:sldGuideLst xmlns:p15="http://schemas.microsoft.com/office/powerpoint/2012/main">
        <p15:guide id="1" orient="horz" pos="2160">
          <p15:clr>
            <a:srgbClr val="FBAE40"/>
          </p15:clr>
        </p15:guide>
        <p15:guide id="2" pos="2844">
          <p15:clr>
            <a:srgbClr val="FBAE40"/>
          </p15:clr>
        </p15:guide>
        <p15:guide id="3" pos="275">
          <p15:clr>
            <a:srgbClr val="FBAE40"/>
          </p15:clr>
        </p15:guide>
        <p15:guide id="4" orient="horz" pos="368">
          <p15:clr>
            <a:srgbClr val="FBAE40"/>
          </p15:clr>
        </p15:guide>
        <p15:guide id="5" pos="5416">
          <p15:clr>
            <a:srgbClr val="FBAE40"/>
          </p15:clr>
        </p15:guide>
        <p15:guide id="6" orient="horz" pos="3929">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3" y="4013201"/>
            <a:ext cx="8596669" cy="514248"/>
          </a:xfrm>
        </p:spPr>
        <p:txBody>
          <a:bodyPr anchor="b">
            <a:noAutofit/>
          </a:bodyPr>
          <a:lstStyle>
            <a:lvl1pPr marL="0" indent="0">
              <a:buFontTx/>
              <a:buNone/>
              <a:defRPr sz="2400">
                <a:solidFill>
                  <a:schemeClr val="accent1"/>
                </a:solidFill>
              </a:defRPr>
            </a:lvl1pPr>
            <a:lvl2pPr marL="457153" indent="0">
              <a:buFontTx/>
              <a:buNone/>
              <a:defRPr/>
            </a:lvl2pPr>
            <a:lvl3pPr marL="914306" indent="0">
              <a:buFontTx/>
              <a:buNone/>
              <a:defRPr/>
            </a:lvl3pPr>
            <a:lvl4pPr marL="1371458" indent="0">
              <a:buFontTx/>
              <a:buNone/>
              <a:defRPr/>
            </a:lvl4pPr>
            <a:lvl5pPr marL="182861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47818555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9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C0AEBB-8540-F342-BBFE-D3CCC604A34F}"/>
              </a:ext>
            </a:extLst>
          </p:cNvPr>
          <p:cNvSpPr>
            <a:spLocks noGrp="1"/>
          </p:cNvSpPr>
          <p:nvPr>
            <p:ph type="pic" sz="quarter" idx="39"/>
          </p:nvPr>
        </p:nvSpPr>
        <p:spPr>
          <a:xfrm>
            <a:off x="9155084" y="3474725"/>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7" name="Picture Placeholder 5">
            <a:extLst>
              <a:ext uri="{FF2B5EF4-FFF2-40B4-BE49-F238E27FC236}">
                <a16:creationId xmlns:a16="http://schemas.microsoft.com/office/drawing/2014/main" id="{8E3DBA37-9DA0-BA48-B532-3AB51447EC55}"/>
              </a:ext>
            </a:extLst>
          </p:cNvPr>
          <p:cNvSpPr>
            <a:spLocks noGrp="1"/>
          </p:cNvSpPr>
          <p:nvPr>
            <p:ph type="pic" sz="quarter" idx="40"/>
          </p:nvPr>
        </p:nvSpPr>
        <p:spPr>
          <a:xfrm>
            <a:off x="6107085" y="3474725"/>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8" name="Picture Placeholder 5">
            <a:extLst>
              <a:ext uri="{FF2B5EF4-FFF2-40B4-BE49-F238E27FC236}">
                <a16:creationId xmlns:a16="http://schemas.microsoft.com/office/drawing/2014/main" id="{7AAB393A-1F5C-E442-A7A3-B02BF5D7CD5F}"/>
              </a:ext>
            </a:extLst>
          </p:cNvPr>
          <p:cNvSpPr>
            <a:spLocks noGrp="1"/>
          </p:cNvSpPr>
          <p:nvPr>
            <p:ph type="pic" sz="quarter" idx="41"/>
          </p:nvPr>
        </p:nvSpPr>
        <p:spPr>
          <a:xfrm>
            <a:off x="9155084" y="66506"/>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9" name="Picture Placeholder 5">
            <a:extLst>
              <a:ext uri="{FF2B5EF4-FFF2-40B4-BE49-F238E27FC236}">
                <a16:creationId xmlns:a16="http://schemas.microsoft.com/office/drawing/2014/main" id="{4CE4921A-6C97-5F4E-B119-FE7C24643357}"/>
              </a:ext>
            </a:extLst>
          </p:cNvPr>
          <p:cNvSpPr>
            <a:spLocks noGrp="1"/>
          </p:cNvSpPr>
          <p:nvPr>
            <p:ph type="pic" sz="quarter" idx="42"/>
          </p:nvPr>
        </p:nvSpPr>
        <p:spPr>
          <a:xfrm>
            <a:off x="6107085" y="66506"/>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Tree>
    <p:extLst>
      <p:ext uri="{BB962C8B-B14F-4D97-AF65-F5344CB8AC3E}">
        <p14:creationId xmlns:p14="http://schemas.microsoft.com/office/powerpoint/2010/main" val="361217296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0000">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50000">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14:bounceEnd="50000">
                                          <p:cBhvr additive="base">
                                            <p:cTn id="19"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7260881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4"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7915632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4. 2 Columns (beyond)">
    <p:spTree>
      <p:nvGrpSpPr>
        <p:cNvPr id="1" name=""/>
        <p:cNvGrpSpPr/>
        <p:nvPr/>
      </p:nvGrpSpPr>
      <p:grpSpPr>
        <a:xfrm>
          <a:off x="0" y="0"/>
          <a:ext cx="0" cy="0"/>
          <a:chOff x="0" y="0"/>
          <a:chExt cx="0" cy="0"/>
        </a:xfrm>
      </p:grpSpPr>
      <p:sp>
        <p:nvSpPr>
          <p:cNvPr id="27" name="Text Placeholder 9">
            <a:extLst>
              <a:ext uri="{FF2B5EF4-FFF2-40B4-BE49-F238E27FC236}">
                <a16:creationId xmlns:a16="http://schemas.microsoft.com/office/drawing/2014/main" id="{702366E8-231A-2940-B194-2FA2101C6B4D}"/>
              </a:ext>
            </a:extLst>
          </p:cNvPr>
          <p:cNvSpPr>
            <a:spLocks noGrp="1"/>
          </p:cNvSpPr>
          <p:nvPr>
            <p:ph type="body" sz="quarter" idx="10" hasCustomPrompt="1"/>
          </p:nvPr>
        </p:nvSpPr>
        <p:spPr>
          <a:xfrm>
            <a:off x="432945" y="401321"/>
            <a:ext cx="2496196" cy="392415"/>
          </a:xfrm>
          <a:prstGeom prst="rect">
            <a:avLst/>
          </a:prstGeom>
        </p:spPr>
        <p:txBody>
          <a:bodyPr wrap="none" bIns="0">
            <a:spAutoFit/>
          </a:bodyPr>
          <a:lstStyle>
            <a:lvl1pPr marL="0" indent="0">
              <a:lnSpc>
                <a:spcPts val="2700"/>
              </a:lnSpc>
              <a:spcBef>
                <a:spcPts val="0"/>
              </a:spcBef>
              <a:buNone/>
              <a:defRPr sz="2700" b="1" i="0">
                <a:solidFill>
                  <a:schemeClr val="accent1"/>
                </a:solidFill>
                <a:latin typeface="Montserrat SemiBold" pitchFamily="2" charset="77"/>
              </a:defRPr>
            </a:lvl1pPr>
          </a:lstStyle>
          <a:p>
            <a:pPr lvl="0"/>
            <a:r>
              <a:rPr lang="en-US"/>
              <a:t>Title first line</a:t>
            </a:r>
          </a:p>
        </p:txBody>
      </p:sp>
      <p:sp>
        <p:nvSpPr>
          <p:cNvPr id="5" name="Slide Number Placeholder 4">
            <a:extLst>
              <a:ext uri="{FF2B5EF4-FFF2-40B4-BE49-F238E27FC236}">
                <a16:creationId xmlns:a16="http://schemas.microsoft.com/office/drawing/2014/main" id="{2A10AF03-A417-6B4D-8FCE-2910CE6A7E5C}"/>
              </a:ext>
            </a:extLst>
          </p:cNvPr>
          <p:cNvSpPr>
            <a:spLocks noGrp="1"/>
          </p:cNvSpPr>
          <p:nvPr>
            <p:ph type="sldNum" sz="quarter" idx="15"/>
          </p:nvPr>
        </p:nvSpPr>
        <p:spPr/>
        <p:txBody>
          <a:bodyPr/>
          <a:lstStyle>
            <a:lvl1pPr>
              <a:defRPr>
                <a:solidFill>
                  <a:schemeClr val="accent1"/>
                </a:solidFill>
                <a:latin typeface="Montserrat" pitchFamily="2" charset="77"/>
              </a:defRPr>
            </a:lvl1pPr>
          </a:lstStyle>
          <a:p>
            <a:fld id="{1E058E89-9495-2348-A5A0-14BE2151856F}" type="slidenum">
              <a:rPr lang="en-US" smtClean="0"/>
              <a:pPr/>
              <a:t>‹#›</a:t>
            </a:fld>
            <a:endParaRPr lang="en-US"/>
          </a:p>
        </p:txBody>
      </p:sp>
      <p:sp>
        <p:nvSpPr>
          <p:cNvPr id="9" name="Text Placeholder 9">
            <a:extLst>
              <a:ext uri="{FF2B5EF4-FFF2-40B4-BE49-F238E27FC236}">
                <a16:creationId xmlns:a16="http://schemas.microsoft.com/office/drawing/2014/main" id="{1D2B8318-0BE5-403C-A43C-4C911BE05473}"/>
              </a:ext>
            </a:extLst>
          </p:cNvPr>
          <p:cNvSpPr>
            <a:spLocks noGrp="1"/>
          </p:cNvSpPr>
          <p:nvPr>
            <p:ph type="body" sz="quarter" idx="13" hasCustomPrompt="1"/>
          </p:nvPr>
        </p:nvSpPr>
        <p:spPr>
          <a:xfrm>
            <a:off x="432941" y="910363"/>
            <a:ext cx="2058577" cy="323165"/>
          </a:xfrm>
          <a:prstGeom prst="rect">
            <a:avLst/>
          </a:prstGeom>
        </p:spPr>
        <p:txBody>
          <a:bodyPr wrap="none">
            <a:spAutoFit/>
          </a:bodyPr>
          <a:lstStyle>
            <a:lvl1pPr marL="0" indent="0">
              <a:lnSpc>
                <a:spcPts val="1801"/>
              </a:lnSpc>
              <a:spcBef>
                <a:spcPts val="0"/>
              </a:spcBef>
              <a:buNone/>
              <a:defRPr sz="1801" b="0" i="0">
                <a:solidFill>
                  <a:schemeClr val="accent3"/>
                </a:solidFill>
                <a:latin typeface="Montserrat" pitchFamily="2" charset="77"/>
              </a:defRPr>
            </a:lvl1pPr>
          </a:lstStyle>
          <a:p>
            <a:pPr lvl="0"/>
            <a:r>
              <a:rPr lang="en-US"/>
              <a:t>Title second line</a:t>
            </a:r>
          </a:p>
        </p:txBody>
      </p:sp>
      <p:sp>
        <p:nvSpPr>
          <p:cNvPr id="6" name="Rectangle 5">
            <a:extLst>
              <a:ext uri="{FF2B5EF4-FFF2-40B4-BE49-F238E27FC236}">
                <a16:creationId xmlns:a16="http://schemas.microsoft.com/office/drawing/2014/main" id="{98B45B0D-55D6-2E46-B7CB-D0062F27146F}"/>
              </a:ext>
            </a:extLst>
          </p:cNvPr>
          <p:cNvSpPr/>
          <p:nvPr userDrawn="1"/>
        </p:nvSpPr>
        <p:spPr>
          <a:xfrm>
            <a:off x="-2288477" y="309773"/>
            <a:ext cx="1853392" cy="507831"/>
          </a:xfrm>
          <a:prstGeom prst="rect">
            <a:avLst/>
          </a:prstGeom>
        </p:spPr>
        <p:txBody>
          <a:bodyPr wrap="none">
            <a:spAutoFit/>
          </a:bodyPr>
          <a:lstStyle/>
          <a:p>
            <a:pPr lvl="0" algn="r"/>
            <a:r>
              <a:rPr lang="en-US" sz="2700" b="1" i="0">
                <a:solidFill>
                  <a:schemeClr val="bg1">
                    <a:lumMod val="85000"/>
                  </a:schemeClr>
                </a:solidFill>
                <a:latin typeface="Montserrat SemiBold" pitchFamily="2" charset="77"/>
              </a:rPr>
              <a:t>Title 36pt</a:t>
            </a:r>
          </a:p>
        </p:txBody>
      </p:sp>
      <p:sp>
        <p:nvSpPr>
          <p:cNvPr id="7" name="Rectangle 6">
            <a:extLst>
              <a:ext uri="{FF2B5EF4-FFF2-40B4-BE49-F238E27FC236}">
                <a16:creationId xmlns:a16="http://schemas.microsoft.com/office/drawing/2014/main" id="{08A91484-BFC2-EB46-803B-692944C185DF}"/>
              </a:ext>
            </a:extLst>
          </p:cNvPr>
          <p:cNvSpPr/>
          <p:nvPr userDrawn="1"/>
        </p:nvSpPr>
        <p:spPr>
          <a:xfrm>
            <a:off x="-1700480" y="856181"/>
            <a:ext cx="1269899" cy="369460"/>
          </a:xfrm>
          <a:prstGeom prst="rect">
            <a:avLst/>
          </a:prstGeom>
        </p:spPr>
        <p:txBody>
          <a:bodyPr wrap="none">
            <a:spAutoFit/>
          </a:bodyPr>
          <a:lstStyle/>
          <a:p>
            <a:pPr lvl="0" algn="r"/>
            <a:r>
              <a:rPr lang="en-US" sz="1801" b="0" i="0">
                <a:solidFill>
                  <a:schemeClr val="bg1">
                    <a:lumMod val="85000"/>
                  </a:schemeClr>
                </a:solidFill>
                <a:latin typeface="Montserrat" pitchFamily="2" charset="77"/>
              </a:rPr>
              <a:t>Title 24pt</a:t>
            </a:r>
          </a:p>
        </p:txBody>
      </p:sp>
      <p:sp>
        <p:nvSpPr>
          <p:cNvPr id="8" name="Rectangle 7">
            <a:extLst>
              <a:ext uri="{FF2B5EF4-FFF2-40B4-BE49-F238E27FC236}">
                <a16:creationId xmlns:a16="http://schemas.microsoft.com/office/drawing/2014/main" id="{395BA382-EB5E-9148-B572-8B5A938B2196}"/>
              </a:ext>
            </a:extLst>
          </p:cNvPr>
          <p:cNvSpPr/>
          <p:nvPr userDrawn="1"/>
        </p:nvSpPr>
        <p:spPr>
          <a:xfrm>
            <a:off x="-1710097" y="1502511"/>
            <a:ext cx="1279517" cy="276999"/>
          </a:xfrm>
          <a:prstGeom prst="rect">
            <a:avLst/>
          </a:prstGeom>
        </p:spPr>
        <p:txBody>
          <a:bodyPr wrap="none">
            <a:spAutoFit/>
          </a:bodyPr>
          <a:lstStyle/>
          <a:p>
            <a:pPr lvl="0" algn="r"/>
            <a:r>
              <a:rPr lang="en-US" sz="1200" b="0" i="0">
                <a:solidFill>
                  <a:schemeClr val="bg1">
                    <a:lumMod val="85000"/>
                  </a:schemeClr>
                </a:solidFill>
                <a:latin typeface="Montserrat" pitchFamily="2" charset="77"/>
              </a:rPr>
              <a:t>Body text 16pt</a:t>
            </a:r>
          </a:p>
        </p:txBody>
      </p:sp>
      <p:sp>
        <p:nvSpPr>
          <p:cNvPr id="10" name="Text Placeholder 3">
            <a:extLst>
              <a:ext uri="{FF2B5EF4-FFF2-40B4-BE49-F238E27FC236}">
                <a16:creationId xmlns:a16="http://schemas.microsoft.com/office/drawing/2014/main" id="{63A1F113-BC35-A946-8B9E-2EC8BFAA4FD5}"/>
              </a:ext>
            </a:extLst>
          </p:cNvPr>
          <p:cNvSpPr>
            <a:spLocks noGrp="1"/>
          </p:cNvSpPr>
          <p:nvPr>
            <p:ph type="body" sz="quarter" idx="16" hasCustomPrompt="1"/>
          </p:nvPr>
        </p:nvSpPr>
        <p:spPr>
          <a:xfrm>
            <a:off x="6526360" y="1502666"/>
            <a:ext cx="5234795" cy="4559532"/>
          </a:xfrm>
        </p:spPr>
        <p:txBody>
          <a:bodyPr wrap="square" anchor="t">
            <a:noAutofit/>
          </a:bodyPr>
          <a:lstStyle>
            <a:lvl1pPr>
              <a:lnSpc>
                <a:spcPct val="114000"/>
              </a:lnSpc>
              <a:defRPr>
                <a:latin typeface="Montserrat" pitchFamily="2" charset="77"/>
              </a:defRPr>
            </a:lvl1pPr>
            <a:lvl2pPr>
              <a:lnSpc>
                <a:spcPct val="114000"/>
              </a:lnSpc>
              <a:defRPr sz="1200">
                <a:latin typeface="Montserrat" pitchFamily="2" charset="77"/>
              </a:defRPr>
            </a:lvl2pPr>
            <a:lvl3pPr>
              <a:lnSpc>
                <a:spcPct val="114000"/>
              </a:lnSpc>
              <a:defRPr sz="1050">
                <a:latin typeface="Montserrat" pitchFamily="2" charset="77"/>
              </a:defRPr>
            </a:lvl3pPr>
            <a:lvl4pPr>
              <a:lnSpc>
                <a:spcPct val="114000"/>
              </a:lnSpc>
              <a:defRPr sz="900">
                <a:latin typeface="Montserrat" pitchFamily="2" charset="77"/>
              </a:defRPr>
            </a:lvl4pPr>
            <a:lvl5pPr>
              <a:lnSpc>
                <a:spcPct val="114000"/>
              </a:lnSpc>
              <a:defRPr sz="825">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9">
            <a:extLst>
              <a:ext uri="{FF2B5EF4-FFF2-40B4-BE49-F238E27FC236}">
                <a16:creationId xmlns:a16="http://schemas.microsoft.com/office/drawing/2014/main" id="{35AF5286-49FA-714C-99E8-BE8F187D61F4}"/>
              </a:ext>
            </a:extLst>
          </p:cNvPr>
          <p:cNvSpPr>
            <a:spLocks noGrp="1"/>
          </p:cNvSpPr>
          <p:nvPr>
            <p:ph type="body" sz="quarter" idx="17" hasCustomPrompt="1"/>
          </p:nvPr>
        </p:nvSpPr>
        <p:spPr>
          <a:xfrm>
            <a:off x="430850" y="1508293"/>
            <a:ext cx="5230462" cy="4559532"/>
          </a:xfrm>
        </p:spPr>
        <p:txBody>
          <a:bodyPr wrap="square">
            <a:noAutofit/>
          </a:bodyPr>
          <a:lstStyle>
            <a:lvl1pPr>
              <a:lnSpc>
                <a:spcPct val="114000"/>
              </a:lnSpc>
              <a:defRPr>
                <a:solidFill>
                  <a:srgbClr val="151515"/>
                </a:solidFill>
                <a:latin typeface="Montserrat" pitchFamily="2" charset="77"/>
              </a:defRPr>
            </a:lvl1pPr>
            <a:lvl2pPr>
              <a:lnSpc>
                <a:spcPct val="114000"/>
              </a:lnSpc>
              <a:defRPr sz="1200">
                <a:solidFill>
                  <a:srgbClr val="151515"/>
                </a:solidFill>
                <a:latin typeface="Montserrat" pitchFamily="2" charset="77"/>
              </a:defRPr>
            </a:lvl2pPr>
            <a:lvl3pPr>
              <a:lnSpc>
                <a:spcPct val="114000"/>
              </a:lnSpc>
              <a:defRPr sz="1050">
                <a:solidFill>
                  <a:srgbClr val="151515"/>
                </a:solidFill>
                <a:latin typeface="Montserrat" pitchFamily="2" charset="77"/>
              </a:defRPr>
            </a:lvl3pPr>
            <a:lvl4pPr>
              <a:lnSpc>
                <a:spcPct val="114000"/>
              </a:lnSpc>
              <a:defRPr sz="900">
                <a:solidFill>
                  <a:srgbClr val="151515"/>
                </a:solidFill>
                <a:latin typeface="Montserrat" pitchFamily="2" charset="77"/>
              </a:defRPr>
            </a:lvl4pPr>
            <a:lvl5pPr>
              <a:lnSpc>
                <a:spcPct val="114000"/>
              </a:lnSpc>
              <a:defRPr sz="825">
                <a:solidFill>
                  <a:srgbClr val="151515"/>
                </a:solidFill>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442427313"/>
      </p:ext>
    </p:extLst>
  </p:cSld>
  <p:clrMapOvr>
    <a:masterClrMapping/>
  </p:clrMapOvr>
  <p:extLst>
    <p:ext uri="{DCECCB84-F9BA-43D5-87BE-67443E8EF086}">
      <p15:sldGuideLst xmlns:p15="http://schemas.microsoft.com/office/powerpoint/2012/main">
        <p15:guide id="1" orient="horz" pos="2160">
          <p15:clr>
            <a:srgbClr val="FBAE40"/>
          </p15:clr>
        </p15:guide>
        <p15:guide id="2" pos="2844">
          <p15:clr>
            <a:srgbClr val="FBAE40"/>
          </p15:clr>
        </p15:guide>
        <p15:guide id="3" pos="275">
          <p15:clr>
            <a:srgbClr val="FBAE40"/>
          </p15:clr>
        </p15:guide>
        <p15:guide id="4" orient="horz" pos="368">
          <p15:clr>
            <a:srgbClr val="FBAE40"/>
          </p15:clr>
        </p15:guide>
        <p15:guide id="5" pos="5416">
          <p15:clr>
            <a:srgbClr val="FBAE40"/>
          </p15:clr>
        </p15:guide>
        <p15:guide id="6" orient="horz" pos="3929">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9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C0AEBB-8540-F342-BBFE-D3CCC604A34F}"/>
              </a:ext>
            </a:extLst>
          </p:cNvPr>
          <p:cNvSpPr>
            <a:spLocks noGrp="1"/>
          </p:cNvSpPr>
          <p:nvPr>
            <p:ph type="pic" sz="quarter" idx="39"/>
          </p:nvPr>
        </p:nvSpPr>
        <p:spPr>
          <a:xfrm>
            <a:off x="9155084" y="3474725"/>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7" name="Picture Placeholder 5">
            <a:extLst>
              <a:ext uri="{FF2B5EF4-FFF2-40B4-BE49-F238E27FC236}">
                <a16:creationId xmlns:a16="http://schemas.microsoft.com/office/drawing/2014/main" id="{8E3DBA37-9DA0-BA48-B532-3AB51447EC55}"/>
              </a:ext>
            </a:extLst>
          </p:cNvPr>
          <p:cNvSpPr>
            <a:spLocks noGrp="1"/>
          </p:cNvSpPr>
          <p:nvPr>
            <p:ph type="pic" sz="quarter" idx="40"/>
          </p:nvPr>
        </p:nvSpPr>
        <p:spPr>
          <a:xfrm>
            <a:off x="6107085" y="3474725"/>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8" name="Picture Placeholder 5">
            <a:extLst>
              <a:ext uri="{FF2B5EF4-FFF2-40B4-BE49-F238E27FC236}">
                <a16:creationId xmlns:a16="http://schemas.microsoft.com/office/drawing/2014/main" id="{7AAB393A-1F5C-E442-A7A3-B02BF5D7CD5F}"/>
              </a:ext>
            </a:extLst>
          </p:cNvPr>
          <p:cNvSpPr>
            <a:spLocks noGrp="1"/>
          </p:cNvSpPr>
          <p:nvPr>
            <p:ph type="pic" sz="quarter" idx="41"/>
          </p:nvPr>
        </p:nvSpPr>
        <p:spPr>
          <a:xfrm>
            <a:off x="9155084" y="66506"/>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9" name="Picture Placeholder 5">
            <a:extLst>
              <a:ext uri="{FF2B5EF4-FFF2-40B4-BE49-F238E27FC236}">
                <a16:creationId xmlns:a16="http://schemas.microsoft.com/office/drawing/2014/main" id="{4CE4921A-6C97-5F4E-B119-FE7C24643357}"/>
              </a:ext>
            </a:extLst>
          </p:cNvPr>
          <p:cNvSpPr>
            <a:spLocks noGrp="1"/>
          </p:cNvSpPr>
          <p:nvPr>
            <p:ph type="pic" sz="quarter" idx="42"/>
          </p:nvPr>
        </p:nvSpPr>
        <p:spPr>
          <a:xfrm>
            <a:off x="6107085" y="66506"/>
            <a:ext cx="2964873" cy="331954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Tree>
    <p:extLst>
      <p:ext uri="{BB962C8B-B14F-4D97-AF65-F5344CB8AC3E}">
        <p14:creationId xmlns:p14="http://schemas.microsoft.com/office/powerpoint/2010/main" val="53624449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0000">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50000">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14:bounceEnd="50000">
                                          <p:cBhvr additive="base">
                                            <p:cTn id="19"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991080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56155214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6" name="TextBox 5"/>
          <p:cNvSpPr txBox="1"/>
          <p:nvPr userDrawn="1"/>
        </p:nvSpPr>
        <p:spPr>
          <a:xfrm>
            <a:off x="304800" y="3376960"/>
            <a:ext cx="11684000" cy="2235200"/>
          </a:xfrm>
          <a:prstGeom prst="rect">
            <a:avLst/>
          </a:prstGeom>
          <a:noFill/>
          <a:ln>
            <a:noFill/>
          </a:ln>
        </p:spPr>
        <p:txBody>
          <a:bodyPr vert="horz" wrap="square" lIns="243840" tIns="182880" rIns="121920" bIns="60960" rtlCol="0" anchor="t" anchorCtr="0">
            <a:noAutofit/>
          </a:bodyPr>
          <a:lstStyle/>
          <a:p>
            <a:pPr defTabSz="609585">
              <a:lnSpc>
                <a:spcPct val="90000"/>
              </a:lnSpc>
              <a:spcAft>
                <a:spcPts val="800"/>
              </a:spcAft>
            </a:pPr>
            <a:r>
              <a:rPr lang="en-US" sz="1333">
                <a:solidFill>
                  <a:srgbClr val="000000">
                    <a:alpha val="87000"/>
                  </a:srgbClr>
                </a:solidFill>
              </a:rPr>
              <a:t>Microsoft may have patents, patent applications, trademarks, copyrights, or other intellectual property rights covering subject matter in this document. Except as expressly provided in written license agreement from Microsoft, the furnishing of this document does not give you any license to these patents, trademarks, copyrights, or other intellectual property.</a:t>
            </a:r>
          </a:p>
          <a:p>
            <a:pPr defTabSz="609585">
              <a:lnSpc>
                <a:spcPct val="90000"/>
              </a:lnSpc>
              <a:spcAft>
                <a:spcPts val="800"/>
              </a:spcAft>
            </a:pPr>
            <a:r>
              <a:rPr lang="en-US" sz="1333">
                <a:solidFill>
                  <a:srgbClr val="000000">
                    <a:alpha val="87000"/>
                  </a:srgbClr>
                </a:solidFill>
              </a:rPr>
              <a:t>Complying with all applicable copyright laws is the responsibility of the user. Without limiting the rights under copyright, no part of this document may be reproduced, stored in or introduced into a retrieval system, or transmitted in any form or by any means (electronic, mechanical, photocopying, recording, or otherwise), or for any purpose, without the express written permission of Microsoft Corporation. </a:t>
            </a:r>
          </a:p>
          <a:p>
            <a:pPr algn="ctr" defTabSz="609585">
              <a:lnSpc>
                <a:spcPct val="90000"/>
              </a:lnSpc>
              <a:spcAft>
                <a:spcPts val="800"/>
              </a:spcAft>
            </a:pPr>
            <a:r>
              <a:rPr lang="en-US" sz="1333">
                <a:solidFill>
                  <a:srgbClr val="000000">
                    <a:alpha val="87000"/>
                  </a:srgbClr>
                </a:solidFill>
              </a:rPr>
              <a:t>For more information, see Use of Microsoft Copyrighted Content at</a:t>
            </a:r>
          </a:p>
          <a:p>
            <a:pPr algn="ctr" defTabSz="609585">
              <a:lnSpc>
                <a:spcPct val="90000"/>
              </a:lnSpc>
              <a:spcAft>
                <a:spcPts val="800"/>
              </a:spcAft>
            </a:pPr>
            <a:r>
              <a:rPr lang="en-US" sz="1333">
                <a:solidFill>
                  <a:srgbClr val="000000">
                    <a:alpha val="87000"/>
                  </a:srgbClr>
                </a:solidFill>
                <a:hlinkClick r:id="rId2"/>
              </a:rPr>
              <a:t>http://www.microsoft.com/about/legal/permissions/</a:t>
            </a:r>
            <a:endParaRPr lang="en-US" sz="1333">
              <a:solidFill>
                <a:srgbClr val="000000">
                  <a:alpha val="87000"/>
                </a:srgbClr>
              </a:solidFill>
            </a:endParaRPr>
          </a:p>
        </p:txBody>
      </p:sp>
      <p:sp>
        <p:nvSpPr>
          <p:cNvPr id="7" name="TextBox 6"/>
          <p:cNvSpPr txBox="1"/>
          <p:nvPr userDrawn="1"/>
        </p:nvSpPr>
        <p:spPr>
          <a:xfrm>
            <a:off x="310777" y="103985"/>
            <a:ext cx="3149600" cy="406400"/>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Conditions and Terms of Use</a:t>
            </a:r>
            <a:endParaRPr lang="en-US" sz="1467">
              <a:solidFill>
                <a:srgbClr val="000000"/>
              </a:solidFill>
            </a:endParaRPr>
          </a:p>
        </p:txBody>
      </p:sp>
      <p:sp>
        <p:nvSpPr>
          <p:cNvPr id="8" name="TextBox 7"/>
          <p:cNvSpPr txBox="1"/>
          <p:nvPr userDrawn="1"/>
        </p:nvSpPr>
        <p:spPr>
          <a:xfrm>
            <a:off x="307789" y="2868961"/>
            <a:ext cx="3149600" cy="370545"/>
          </a:xfrm>
          <a:prstGeom prst="rect">
            <a:avLst/>
          </a:prstGeom>
          <a:noFill/>
          <a:ln>
            <a:noFill/>
          </a:ln>
        </p:spPr>
        <p:txBody>
          <a:bodyPr vert="horz" wrap="none" lIns="243840" tIns="182880" rIns="121920" bIns="60960" rtlCol="0" anchor="ctr" anchorCtr="0">
            <a:noAutofit/>
          </a:bodyPr>
          <a:lstStyle/>
          <a:p>
            <a:pPr defTabSz="609585"/>
            <a:r>
              <a:rPr lang="en-US" sz="1467" b="1">
                <a:solidFill>
                  <a:srgbClr val="000000"/>
                </a:solidFill>
              </a:rPr>
              <a:t>Copyright and Trademarks</a:t>
            </a:r>
          </a:p>
        </p:txBody>
      </p:sp>
      <p:sp>
        <p:nvSpPr>
          <p:cNvPr id="9" name="TextBox 8"/>
          <p:cNvSpPr txBox="1"/>
          <p:nvPr userDrawn="1"/>
        </p:nvSpPr>
        <p:spPr>
          <a:xfrm>
            <a:off x="304800" y="378527"/>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Microsoft Confidential</a:t>
            </a:r>
          </a:p>
        </p:txBody>
      </p:sp>
      <p:sp>
        <p:nvSpPr>
          <p:cNvPr id="10" name="TextBox 9"/>
          <p:cNvSpPr txBox="1"/>
          <p:nvPr userDrawn="1"/>
        </p:nvSpPr>
        <p:spPr>
          <a:xfrm>
            <a:off x="304800" y="3114288"/>
            <a:ext cx="3149600" cy="406400"/>
          </a:xfrm>
          <a:prstGeom prst="rect">
            <a:avLst/>
          </a:prstGeom>
          <a:noFill/>
          <a:ln>
            <a:noFill/>
          </a:ln>
        </p:spPr>
        <p:txBody>
          <a:bodyPr vert="horz" wrap="none" lIns="243840" tIns="182880" rIns="121920" bIns="60960" rtlCol="0" anchor="ctr" anchorCtr="0">
            <a:noAutofit/>
          </a:bodyPr>
          <a:lstStyle/>
          <a:p>
            <a:pPr defTabSz="609585"/>
            <a:r>
              <a:rPr lang="en-US" sz="1067">
                <a:solidFill>
                  <a:srgbClr val="277EB5"/>
                </a:solidFill>
              </a:rPr>
              <a:t>© 2016 Microsoft Corporation. All rights reserved.</a:t>
            </a:r>
          </a:p>
        </p:txBody>
      </p:sp>
      <p:sp>
        <p:nvSpPr>
          <p:cNvPr id="11" name="TextBox 10"/>
          <p:cNvSpPr txBox="1"/>
          <p:nvPr userDrawn="1"/>
        </p:nvSpPr>
        <p:spPr>
          <a:xfrm>
            <a:off x="304800" y="613936"/>
            <a:ext cx="11684000" cy="2438400"/>
          </a:xfrm>
          <a:prstGeom prst="rect">
            <a:avLst/>
          </a:prstGeom>
          <a:noFill/>
          <a:ln>
            <a:noFill/>
          </a:ln>
        </p:spPr>
        <p:txBody>
          <a:bodyPr vert="horz" wrap="square" lIns="243840" tIns="182880" rIns="121920" bIns="60960" rtlCol="0" anchor="t" anchorCtr="0">
            <a:normAutofit lnSpcReduction="10000"/>
          </a:bodyPr>
          <a:lstStyle/>
          <a:p>
            <a:pPr defTabSz="609585">
              <a:spcAft>
                <a:spcPts val="800"/>
              </a:spcAft>
            </a:pPr>
            <a:r>
              <a:rPr lang="en-US" sz="1333">
                <a:solidFill>
                  <a:srgbClr val="000000">
                    <a:alpha val="87000"/>
                  </a:srgbClr>
                </a:solidFill>
              </a:rPr>
              <a:t>This training package is proprietary and confidential, and is intended only for uses described in the training materials. Content and software is provided to you under a Non-Disclosure Agreement and cannot be distributed. Copying or disclosing all or any portion of the content and/or software included in such packages is strictly prohibited.</a:t>
            </a:r>
          </a:p>
          <a:p>
            <a:pPr defTabSz="609585">
              <a:spcAft>
                <a:spcPts val="800"/>
              </a:spcAft>
            </a:pPr>
            <a:r>
              <a:rPr lang="en-US" sz="1333">
                <a:solidFill>
                  <a:srgbClr val="000000">
                    <a:alpha val="87000"/>
                  </a:srgbClr>
                </a:solidFill>
              </a:rPr>
              <a:t>The contents of this package are for informational and training purposes only and are provided "as is" without warranty of any kind, whether express or implied, including but not limited to the implied warranties of merchantability, fitness for a particular purpose, and non-infringement.</a:t>
            </a:r>
          </a:p>
          <a:p>
            <a:pPr defTabSz="609585">
              <a:spcAft>
                <a:spcPts val="800"/>
              </a:spcAft>
            </a:pPr>
            <a:r>
              <a:rPr lang="en-US" sz="1333">
                <a:solidFill>
                  <a:srgbClr val="000000">
                    <a:alpha val="87000"/>
                  </a:srgbClr>
                </a:solidFill>
              </a:rPr>
              <a:t>Training package content, including URLs and other Internet Web site references, is subject to change without notice. Because Microsoft must respond to changing market conditions, the content should not be interpreted to be a commitment on the part of Microsoft, and Microsoft cannot guarantee the accuracy of any information presented after the date of publication. Unless otherwise noted, the companies, organizations, products, domain names, e-mail addresses, logos, people, places, and events depicted herein are fictitious, and no association with any real company, organization, product, domain name, e-mail address, logo, person, place, or event is intended or should be inferred.</a:t>
            </a:r>
          </a:p>
          <a:p>
            <a:pPr defTabSz="609585">
              <a:spcAft>
                <a:spcPts val="800"/>
              </a:spcAft>
            </a:pPr>
            <a:endParaRPr lang="en-US" sz="1333">
              <a:solidFill>
                <a:srgbClr val="000000">
                  <a:alpha val="87000"/>
                </a:srgbClr>
              </a:solidFill>
            </a:endParaRPr>
          </a:p>
        </p:txBody>
      </p:sp>
    </p:spTree>
    <p:extLst>
      <p:ext uri="{BB962C8B-B14F-4D97-AF65-F5344CB8AC3E}">
        <p14:creationId xmlns:p14="http://schemas.microsoft.com/office/powerpoint/2010/main" val="139830218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fidentiality">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800">
                <a:latin typeface="Segoe UI Semibold" panose="020B0702040204020203" pitchFamily="34" charset="0"/>
                <a:cs typeface="Segoe UI Semibold" panose="020B0702040204020203" pitchFamily="34" charset="0"/>
              </a:defRPr>
            </a:lvl1pPr>
          </a:lstStyle>
          <a:p>
            <a:r>
              <a:rPr lang="en-US"/>
              <a:t>Confidentiality slide</a:t>
            </a:r>
          </a:p>
        </p:txBody>
      </p:sp>
      <p:grpSp>
        <p:nvGrpSpPr>
          <p:cNvPr id="17" name="Group 16"/>
          <p:cNvGrpSpPr/>
          <p:nvPr userDrawn="1"/>
        </p:nvGrpSpPr>
        <p:grpSpPr>
          <a:xfrm>
            <a:off x="1020773" y="2291368"/>
            <a:ext cx="10249783" cy="1009695"/>
            <a:chOff x="1041241" y="2198265"/>
            <a:chExt cx="10455312" cy="1029795"/>
          </a:xfrm>
        </p:grpSpPr>
        <p:sp>
          <p:nvSpPr>
            <p:cNvPr id="3" name="laptop"/>
            <p:cNvSpPr>
              <a:spLocks noChangeAspect="1" noEditPoints="1"/>
            </p:cNvSpPr>
            <p:nvPr userDrawn="1"/>
          </p:nvSpPr>
          <p:spPr bwMode="auto">
            <a:xfrm>
              <a:off x="9891754" y="2198265"/>
              <a:ext cx="1417556" cy="843914"/>
            </a:xfrm>
            <a:custGeom>
              <a:avLst/>
              <a:gdLst>
                <a:gd name="T0" fmla="*/ 212 w 257"/>
                <a:gd name="T1" fmla="*/ 107 h 153"/>
                <a:gd name="T2" fmla="*/ 43 w 257"/>
                <a:gd name="T3" fmla="*/ 107 h 153"/>
                <a:gd name="T4" fmla="*/ 43 w 257"/>
                <a:gd name="T5" fmla="*/ 0 h 153"/>
                <a:gd name="T6" fmla="*/ 212 w 257"/>
                <a:gd name="T7" fmla="*/ 0 h 153"/>
                <a:gd name="T8" fmla="*/ 212 w 257"/>
                <a:gd name="T9" fmla="*/ 107 h 153"/>
                <a:gd name="T10" fmla="*/ 43 w 257"/>
                <a:gd name="T11" fmla="*/ 107 h 153"/>
                <a:gd name="T12" fmla="*/ 0 w 257"/>
                <a:gd name="T13" fmla="*/ 153 h 153"/>
                <a:gd name="T14" fmla="*/ 257 w 257"/>
                <a:gd name="T15" fmla="*/ 153 h 153"/>
                <a:gd name="T16" fmla="*/ 212 w 257"/>
                <a:gd name="T17" fmla="*/ 10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7" h="153">
                  <a:moveTo>
                    <a:pt x="212" y="107"/>
                  </a:moveTo>
                  <a:lnTo>
                    <a:pt x="43" y="107"/>
                  </a:lnTo>
                  <a:lnTo>
                    <a:pt x="43" y="0"/>
                  </a:lnTo>
                  <a:lnTo>
                    <a:pt x="212" y="0"/>
                  </a:lnTo>
                  <a:lnTo>
                    <a:pt x="212" y="107"/>
                  </a:lnTo>
                  <a:moveTo>
                    <a:pt x="43" y="107"/>
                  </a:moveTo>
                  <a:lnTo>
                    <a:pt x="0" y="153"/>
                  </a:lnTo>
                  <a:lnTo>
                    <a:pt x="257" y="153"/>
                  </a:lnTo>
                  <a:lnTo>
                    <a:pt x="212" y="10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4" name="phone"/>
            <p:cNvSpPr>
              <a:spLocks noChangeAspect="1" noEditPoints="1"/>
            </p:cNvSpPr>
            <p:nvPr userDrawn="1"/>
          </p:nvSpPr>
          <p:spPr bwMode="auto">
            <a:xfrm>
              <a:off x="4177456" y="2253648"/>
              <a:ext cx="473065" cy="757539"/>
            </a:xfrm>
            <a:custGeom>
              <a:avLst/>
              <a:gdLst>
                <a:gd name="T0" fmla="*/ 148 w 148"/>
                <a:gd name="T1" fmla="*/ 112 h 237"/>
                <a:gd name="T2" fmla="*/ 148 w 148"/>
                <a:gd name="T3" fmla="*/ 237 h 237"/>
                <a:gd name="T4" fmla="*/ 0 w 148"/>
                <a:gd name="T5" fmla="*/ 237 h 237"/>
                <a:gd name="T6" fmla="*/ 0 w 148"/>
                <a:gd name="T7" fmla="*/ 0 h 237"/>
                <a:gd name="T8" fmla="*/ 148 w 148"/>
                <a:gd name="T9" fmla="*/ 0 h 237"/>
                <a:gd name="T10" fmla="*/ 148 w 148"/>
                <a:gd name="T11" fmla="*/ 112 h 237"/>
                <a:gd name="T12" fmla="*/ 0 w 148"/>
                <a:gd name="T13" fmla="*/ 29 h 237"/>
                <a:gd name="T14" fmla="*/ 148 w 148"/>
                <a:gd name="T15" fmla="*/ 29 h 237"/>
                <a:gd name="T16" fmla="*/ 0 w 148"/>
                <a:gd name="T17" fmla="*/ 172 h 237"/>
                <a:gd name="T18" fmla="*/ 148 w 148"/>
                <a:gd name="T19" fmla="*/ 172 h 237"/>
                <a:gd name="T20" fmla="*/ 66 w 148"/>
                <a:gd name="T21" fmla="*/ 204 h 237"/>
                <a:gd name="T22" fmla="*/ 82 w 148"/>
                <a:gd name="T23" fmla="*/ 204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48" h="237">
                  <a:moveTo>
                    <a:pt x="148" y="112"/>
                  </a:moveTo>
                  <a:lnTo>
                    <a:pt x="148" y="237"/>
                  </a:lnTo>
                  <a:lnTo>
                    <a:pt x="0" y="237"/>
                  </a:lnTo>
                  <a:lnTo>
                    <a:pt x="0" y="0"/>
                  </a:lnTo>
                  <a:lnTo>
                    <a:pt x="148" y="0"/>
                  </a:lnTo>
                  <a:lnTo>
                    <a:pt x="148" y="112"/>
                  </a:lnTo>
                  <a:moveTo>
                    <a:pt x="0" y="29"/>
                  </a:moveTo>
                  <a:lnTo>
                    <a:pt x="148" y="29"/>
                  </a:lnTo>
                  <a:moveTo>
                    <a:pt x="0" y="172"/>
                  </a:moveTo>
                  <a:lnTo>
                    <a:pt x="148" y="172"/>
                  </a:lnTo>
                  <a:moveTo>
                    <a:pt x="66" y="204"/>
                  </a:moveTo>
                  <a:lnTo>
                    <a:pt x="82" y="204"/>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5" name="tablet_2"/>
            <p:cNvSpPr>
              <a:spLocks noChangeAspect="1" noEditPoints="1"/>
            </p:cNvSpPr>
            <p:nvPr userDrawn="1"/>
          </p:nvSpPr>
          <p:spPr bwMode="auto">
            <a:xfrm>
              <a:off x="6815622" y="2222769"/>
              <a:ext cx="1118473" cy="819293"/>
            </a:xfrm>
            <a:custGeom>
              <a:avLst/>
              <a:gdLst>
                <a:gd name="T0" fmla="*/ 243 w 243"/>
                <a:gd name="T1" fmla="*/ 83 h 178"/>
                <a:gd name="T2" fmla="*/ 243 w 243"/>
                <a:gd name="T3" fmla="*/ 178 h 178"/>
                <a:gd name="T4" fmla="*/ 0 w 243"/>
                <a:gd name="T5" fmla="*/ 178 h 178"/>
                <a:gd name="T6" fmla="*/ 0 w 243"/>
                <a:gd name="T7" fmla="*/ 0 h 178"/>
                <a:gd name="T8" fmla="*/ 243 w 243"/>
                <a:gd name="T9" fmla="*/ 0 h 178"/>
                <a:gd name="T10" fmla="*/ 243 w 243"/>
                <a:gd name="T11" fmla="*/ 83 h 178"/>
                <a:gd name="T12" fmla="*/ 113 w 243"/>
                <a:gd name="T13" fmla="*/ 147 h 178"/>
                <a:gd name="T14" fmla="*/ 129 w 243"/>
                <a:gd name="T15" fmla="*/ 147 h 1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3" h="178">
                  <a:moveTo>
                    <a:pt x="243" y="83"/>
                  </a:moveTo>
                  <a:lnTo>
                    <a:pt x="243" y="178"/>
                  </a:lnTo>
                  <a:lnTo>
                    <a:pt x="0" y="178"/>
                  </a:lnTo>
                  <a:lnTo>
                    <a:pt x="0" y="0"/>
                  </a:lnTo>
                  <a:lnTo>
                    <a:pt x="243" y="0"/>
                  </a:lnTo>
                  <a:lnTo>
                    <a:pt x="243" y="83"/>
                  </a:lnTo>
                  <a:moveTo>
                    <a:pt x="113" y="147"/>
                  </a:moveTo>
                  <a:lnTo>
                    <a:pt x="129" y="147"/>
                  </a:lnTo>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1800">
                <a:gradFill>
                  <a:gsLst>
                    <a:gs pos="0">
                      <a:srgbClr val="505050"/>
                    </a:gs>
                    <a:gs pos="100000">
                      <a:srgbClr val="505050"/>
                    </a:gs>
                  </a:gsLst>
                </a:gradFill>
              </a:endParaRPr>
            </a:p>
          </p:txBody>
        </p:sp>
        <p:sp>
          <p:nvSpPr>
            <p:cNvPr id="6" name="camera"/>
            <p:cNvSpPr>
              <a:spLocks noChangeAspect="1" noEditPoints="1"/>
            </p:cNvSpPr>
            <p:nvPr userDrawn="1"/>
          </p:nvSpPr>
          <p:spPr bwMode="auto">
            <a:xfrm>
              <a:off x="1041241" y="2295852"/>
              <a:ext cx="842296" cy="673131"/>
            </a:xfrm>
            <a:custGeom>
              <a:avLst/>
              <a:gdLst>
                <a:gd name="T0" fmla="*/ 0 w 330"/>
                <a:gd name="T1" fmla="*/ 24 h 264"/>
                <a:gd name="T2" fmla="*/ 87 w 330"/>
                <a:gd name="T3" fmla="*/ 24 h 264"/>
                <a:gd name="T4" fmla="*/ 111 w 330"/>
                <a:gd name="T5" fmla="*/ 0 h 264"/>
                <a:gd name="T6" fmla="*/ 217 w 330"/>
                <a:gd name="T7" fmla="*/ 0 h 264"/>
                <a:gd name="T8" fmla="*/ 242 w 330"/>
                <a:gd name="T9" fmla="*/ 24 h 264"/>
                <a:gd name="T10" fmla="*/ 330 w 330"/>
                <a:gd name="T11" fmla="*/ 24 h 264"/>
                <a:gd name="T12" fmla="*/ 330 w 330"/>
                <a:gd name="T13" fmla="*/ 264 h 264"/>
                <a:gd name="T14" fmla="*/ 0 w 330"/>
                <a:gd name="T15" fmla="*/ 264 h 264"/>
                <a:gd name="T16" fmla="*/ 0 w 330"/>
                <a:gd name="T17" fmla="*/ 24 h 264"/>
                <a:gd name="T18" fmla="*/ 165 w 330"/>
                <a:gd name="T19" fmla="*/ 221 h 264"/>
                <a:gd name="T20" fmla="*/ 242 w 330"/>
                <a:gd name="T21" fmla="*/ 144 h 264"/>
                <a:gd name="T22" fmla="*/ 165 w 330"/>
                <a:gd name="T23" fmla="*/ 67 h 264"/>
                <a:gd name="T24" fmla="*/ 88 w 330"/>
                <a:gd name="T25" fmla="*/ 144 h 264"/>
                <a:gd name="T26" fmla="*/ 165 w 330"/>
                <a:gd name="T27" fmla="*/ 221 h 264"/>
                <a:gd name="T28" fmla="*/ 42 w 330"/>
                <a:gd name="T29" fmla="*/ 73 h 264"/>
                <a:gd name="T30" fmla="*/ 48 w 330"/>
                <a:gd name="T31" fmla="*/ 67 h 264"/>
                <a:gd name="T32" fmla="*/ 42 w 330"/>
                <a:gd name="T33" fmla="*/ 61 h 264"/>
                <a:gd name="T34" fmla="*/ 36 w 330"/>
                <a:gd name="T35" fmla="*/ 67 h 264"/>
                <a:gd name="T36" fmla="*/ 42 w 330"/>
                <a:gd name="T37" fmla="*/ 73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264">
                  <a:moveTo>
                    <a:pt x="0" y="24"/>
                  </a:moveTo>
                  <a:cubicBezTo>
                    <a:pt x="87" y="24"/>
                    <a:pt x="87" y="24"/>
                    <a:pt x="87" y="24"/>
                  </a:cubicBezTo>
                  <a:cubicBezTo>
                    <a:pt x="111" y="0"/>
                    <a:pt x="111" y="0"/>
                    <a:pt x="111" y="0"/>
                  </a:cubicBezTo>
                  <a:cubicBezTo>
                    <a:pt x="217" y="0"/>
                    <a:pt x="217" y="0"/>
                    <a:pt x="217" y="0"/>
                  </a:cubicBezTo>
                  <a:cubicBezTo>
                    <a:pt x="242" y="24"/>
                    <a:pt x="242" y="24"/>
                    <a:pt x="242" y="24"/>
                  </a:cubicBezTo>
                  <a:cubicBezTo>
                    <a:pt x="330" y="24"/>
                    <a:pt x="330" y="24"/>
                    <a:pt x="330" y="24"/>
                  </a:cubicBezTo>
                  <a:cubicBezTo>
                    <a:pt x="330" y="264"/>
                    <a:pt x="330" y="264"/>
                    <a:pt x="330" y="264"/>
                  </a:cubicBezTo>
                  <a:cubicBezTo>
                    <a:pt x="0" y="264"/>
                    <a:pt x="0" y="264"/>
                    <a:pt x="0" y="264"/>
                  </a:cubicBezTo>
                  <a:lnTo>
                    <a:pt x="0" y="24"/>
                  </a:lnTo>
                  <a:close/>
                  <a:moveTo>
                    <a:pt x="165" y="221"/>
                  </a:moveTo>
                  <a:cubicBezTo>
                    <a:pt x="208" y="221"/>
                    <a:pt x="242" y="187"/>
                    <a:pt x="242" y="144"/>
                  </a:cubicBezTo>
                  <a:cubicBezTo>
                    <a:pt x="242" y="101"/>
                    <a:pt x="208" y="67"/>
                    <a:pt x="165" y="67"/>
                  </a:cubicBezTo>
                  <a:cubicBezTo>
                    <a:pt x="123" y="67"/>
                    <a:pt x="88" y="101"/>
                    <a:pt x="88" y="144"/>
                  </a:cubicBezTo>
                  <a:cubicBezTo>
                    <a:pt x="88" y="187"/>
                    <a:pt x="123" y="221"/>
                    <a:pt x="165" y="221"/>
                  </a:cubicBezTo>
                  <a:close/>
                  <a:moveTo>
                    <a:pt x="42" y="73"/>
                  </a:moveTo>
                  <a:cubicBezTo>
                    <a:pt x="45" y="73"/>
                    <a:pt x="48" y="70"/>
                    <a:pt x="48" y="67"/>
                  </a:cubicBezTo>
                  <a:cubicBezTo>
                    <a:pt x="48" y="64"/>
                    <a:pt x="45" y="61"/>
                    <a:pt x="42" y="61"/>
                  </a:cubicBezTo>
                  <a:cubicBezTo>
                    <a:pt x="38" y="61"/>
                    <a:pt x="36" y="64"/>
                    <a:pt x="36" y="67"/>
                  </a:cubicBezTo>
                  <a:cubicBezTo>
                    <a:pt x="36" y="70"/>
                    <a:pt x="38" y="73"/>
                    <a:pt x="42" y="73"/>
                  </a:cubicBezTo>
                  <a:close/>
                </a:path>
              </a:pathLst>
            </a:custGeom>
            <a:noFill/>
            <a:ln w="19050"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sp>
          <p:nvSpPr>
            <p:cNvPr id="9" name="Multiplication Sign 8"/>
            <p:cNvSpPr/>
            <p:nvPr userDrawn="1"/>
          </p:nvSpPr>
          <p:spPr bwMode="auto">
            <a:xfrm>
              <a:off x="1654939"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0" name="Multiplication Sign 9"/>
            <p:cNvSpPr/>
            <p:nvPr userDrawn="1"/>
          </p:nvSpPr>
          <p:spPr bwMode="auto">
            <a:xfrm>
              <a:off x="4406053"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1" name="Multiplication Sign 10"/>
            <p:cNvSpPr/>
            <p:nvPr userDrawn="1"/>
          </p:nvSpPr>
          <p:spPr bwMode="auto">
            <a:xfrm>
              <a:off x="770332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13" name="Multiplication Sign 12"/>
            <p:cNvSpPr/>
            <p:nvPr userDrawn="1"/>
          </p:nvSpPr>
          <p:spPr bwMode="auto">
            <a:xfrm>
              <a:off x="11039358" y="2770865"/>
              <a:ext cx="457195" cy="457195"/>
            </a:xfrm>
            <a:prstGeom prst="mathMultiply">
              <a:avLst>
                <a:gd name="adj1" fmla="val 16854"/>
              </a:avLst>
            </a:prstGeom>
            <a:solidFill>
              <a:srgbClr val="C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38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grpSp>
      <p:sp>
        <p:nvSpPr>
          <p:cNvPr id="15" name="TextBox 14"/>
          <p:cNvSpPr txBox="1"/>
          <p:nvPr userDrawn="1"/>
        </p:nvSpPr>
        <p:spPr>
          <a:xfrm>
            <a:off x="1218791" y="4113968"/>
            <a:ext cx="9754420" cy="2742251"/>
          </a:xfrm>
          <a:prstGeom prst="rect">
            <a:avLst/>
          </a:prstGeom>
          <a:noFill/>
        </p:spPr>
        <p:txBody>
          <a:bodyPr wrap="none" lIns="182857" tIns="146285" rIns="182857" bIns="146285" rtlCol="0" anchor="ctr">
            <a:spAutoFit/>
          </a:bodyPr>
          <a:lstStyle/>
          <a:p>
            <a:pPr algn="ctr">
              <a:lnSpc>
                <a:spcPct val="90000"/>
              </a:lnSpc>
              <a:spcBef>
                <a:spcPts val="1200"/>
              </a:spcBef>
              <a:spcAft>
                <a:spcPts val="600"/>
              </a:spcAft>
            </a:pPr>
            <a:r>
              <a:rPr lang="en-US" sz="2200" b="1">
                <a:gradFill>
                  <a:gsLst>
                    <a:gs pos="2917">
                      <a:schemeClr val="tx1"/>
                    </a:gs>
                    <a:gs pos="30000">
                      <a:schemeClr val="tx1"/>
                    </a:gs>
                  </a:gsLst>
                  <a:lin ang="5400000" scaled="0"/>
                </a:gradFill>
              </a:rPr>
              <a:t>Microsoft Premier Support </a:t>
            </a:r>
            <a:r>
              <a:rPr lang="en-US" sz="2200">
                <a:gradFill>
                  <a:gsLst>
                    <a:gs pos="2917">
                      <a:schemeClr val="tx1"/>
                    </a:gs>
                    <a:gs pos="30000">
                      <a:schemeClr val="tx1"/>
                    </a:gs>
                  </a:gsLst>
                  <a:lin ang="5400000" scaled="0"/>
                </a:gradFill>
              </a:rPr>
              <a:t>content is </a:t>
            </a:r>
            <a:r>
              <a:rPr lang="en-US" sz="2200" b="1">
                <a:gradFill>
                  <a:gsLst>
                    <a:gs pos="2917">
                      <a:schemeClr val="tx1"/>
                    </a:gs>
                    <a:gs pos="30000">
                      <a:schemeClr val="tx1"/>
                    </a:gs>
                  </a:gsLst>
                  <a:lin ang="5400000" scaled="0"/>
                </a:gradFill>
              </a:rPr>
              <a:t>Confidential</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post Microsoft content to any blogs or external websites</a:t>
            </a:r>
          </a:p>
          <a:p>
            <a:pPr algn="ctr">
              <a:lnSpc>
                <a:spcPct val="90000"/>
              </a:lnSpc>
              <a:spcBef>
                <a:spcPts val="1200"/>
              </a:spcBef>
              <a:spcAft>
                <a:spcPts val="600"/>
              </a:spcAft>
            </a:pPr>
            <a:r>
              <a:rPr lang="en-US" sz="2200" b="1">
                <a:gradFill>
                  <a:gsLst>
                    <a:gs pos="2917">
                      <a:schemeClr val="tx1"/>
                    </a:gs>
                    <a:gs pos="30000">
                      <a:schemeClr val="tx1"/>
                    </a:gs>
                  </a:gsLst>
                  <a:lin ang="5400000" scaled="0"/>
                </a:gradFill>
              </a:rPr>
              <a:t>DO NOT </a:t>
            </a:r>
            <a:r>
              <a:rPr lang="en-US" sz="2200">
                <a:gradFill>
                  <a:gsLst>
                    <a:gs pos="2917">
                      <a:schemeClr val="tx1"/>
                    </a:gs>
                    <a:gs pos="30000">
                      <a:schemeClr val="tx1"/>
                    </a:gs>
                  </a:gsLst>
                  <a:lin ang="5400000" scaled="0"/>
                </a:gradFill>
              </a:rPr>
              <a:t>take photos or video of sessions or slides throughout the sessions</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Content will be available to audiences on-demand post-event (PDF format) </a:t>
            </a:r>
          </a:p>
          <a:p>
            <a:pPr algn="ctr">
              <a:lnSpc>
                <a:spcPct val="90000"/>
              </a:lnSpc>
              <a:spcBef>
                <a:spcPts val="1200"/>
              </a:spcBef>
              <a:spcAft>
                <a:spcPts val="600"/>
              </a:spcAft>
            </a:pPr>
            <a:r>
              <a:rPr lang="en-US" sz="2200">
                <a:gradFill>
                  <a:gsLst>
                    <a:gs pos="2917">
                      <a:schemeClr val="tx1"/>
                    </a:gs>
                    <a:gs pos="30000">
                      <a:schemeClr val="tx1"/>
                    </a:gs>
                  </a:gsLst>
                  <a:lin ang="5400000" scaled="0"/>
                </a:gradFill>
              </a:rPr>
              <a:t>Thank you</a:t>
            </a:r>
          </a:p>
        </p:txBody>
      </p:sp>
    </p:spTree>
    <p:extLst>
      <p:ext uri="{BB962C8B-B14F-4D97-AF65-F5344CB8AC3E}">
        <p14:creationId xmlns:p14="http://schemas.microsoft.com/office/powerpoint/2010/main" val="241465016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 Title square photo placeholder">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6" name="Picture Placeholder" descr="This photo is a 'placeholder' only. Drag or drop your photo here, or click and tap the center to insert a photo.">
            <a:extLst>
              <a:ext uri="{FF2B5EF4-FFF2-40B4-BE49-F238E27FC236}">
                <a16:creationId xmlns:a16="http://schemas.microsoft.com/office/drawing/2014/main" id="{DC2208ED-1531-486A-A671-D18711B4782D}"/>
              </a:ext>
            </a:extLst>
          </p:cNvPr>
          <p:cNvSpPr>
            <a:spLocks noGrp="1"/>
          </p:cNvSpPr>
          <p:nvPr>
            <p:ph type="pic" sz="quarter" idx="11" hasCustomPrompt="1"/>
          </p:nvPr>
        </p:nvSpPr>
        <p:spPr bwMode="ltGray">
          <a:xfrm>
            <a:off x="5334000" y="0"/>
            <a:ext cx="6858000" cy="6858000"/>
          </a:xfrm>
          <a:blipFill>
            <a:blip r:embed="rId3"/>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3625182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 Title square photo placeholder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6" name="Picture Placeholder" descr="This photo is a 'placeholder' only. Drag or drop your photo here, or click and tap the center to insert a photo.">
            <a:extLst>
              <a:ext uri="{FF2B5EF4-FFF2-40B4-BE49-F238E27FC236}">
                <a16:creationId xmlns:a16="http://schemas.microsoft.com/office/drawing/2014/main" id="{8B2807B7-DE13-4A56-9011-FC9C05D3A5EB}"/>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pic>
        <p:nvPicPr>
          <p:cNvPr id="3" name="MS logo white - EMF" descr="Microsoft logo white text version">
            <a:extLst>
              <a:ext uri="{FF2B5EF4-FFF2-40B4-BE49-F238E27FC236}">
                <a16:creationId xmlns:a16="http://schemas.microsoft.com/office/drawing/2014/main" id="{93E329B9-3D6B-43EA-8364-331D930A2D0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2094626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erial photo of an office building lobby.">
            <a:extLst>
              <a:ext uri="{FF2B5EF4-FFF2-40B4-BE49-F238E27FC236}">
                <a16:creationId xmlns:a16="http://schemas.microsoft.com/office/drawing/2014/main" id="{1D6238D3-5FC8-43DB-80C8-88185901CE0B}"/>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160903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DAA9C95A-0B98-4EC3-8525-FE9CC92B75B5}"/>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erial photo of an office building lobby.">
            <a:extLst>
              <a:ext uri="{FF2B5EF4-FFF2-40B4-BE49-F238E27FC236}">
                <a16:creationId xmlns:a16="http://schemas.microsoft.com/office/drawing/2014/main" id="{01F32239-DB17-4457-A0D2-E18F3721E07A}"/>
              </a:ext>
            </a:extLst>
          </p:cNvPr>
          <p:cNvPicPr>
            <a:picLocks noChangeAspect="1"/>
          </p:cNvPicPr>
          <p:nvPr userDrawn="1"/>
        </p:nvPicPr>
        <p:blipFill rotWithShape="1">
          <a:blip r:embed="rId3"/>
          <a:srcRect l="30076" r="3275"/>
          <a:stretch/>
        </p:blipFill>
        <p:spPr bwMode="ltGray">
          <a:xfrm>
            <a:off x="5334000" y="0"/>
            <a:ext cx="6858000" cy="6858000"/>
          </a:xfrm>
          <a:prstGeom prst="rect">
            <a:avLst/>
          </a:prstGeom>
        </p:spPr>
      </p:pic>
    </p:spTree>
    <p:extLst>
      <p:ext uri="{BB962C8B-B14F-4D97-AF65-F5344CB8AC3E}">
        <p14:creationId xmlns:p14="http://schemas.microsoft.com/office/powerpoint/2010/main" val="3443947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 Title square photo 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Two people looking at a computer screen&#10;">
            <a:extLst>
              <a:ext uri="{FF2B5EF4-FFF2-40B4-BE49-F238E27FC236}">
                <a16:creationId xmlns:a16="http://schemas.microsoft.com/office/drawing/2014/main" id="{C8E48462-410F-4BD4-912C-73CAF94C1631}"/>
              </a:ext>
            </a:extLst>
          </p:cNvPr>
          <p:cNvPicPr>
            <a:picLocks noChangeAspect="1"/>
          </p:cNvPicPr>
          <p:nvPr userDrawn="1"/>
        </p:nvPicPr>
        <p:blipFill rotWithShape="1">
          <a:blip r:embed="rId3"/>
          <a:srcRect l="21845" r="11455"/>
          <a:stretch/>
        </p:blipFill>
        <p:spPr bwMode="ltGray">
          <a:xfrm>
            <a:off x="5334000" y="0"/>
            <a:ext cx="6858000" cy="6858000"/>
          </a:xfrm>
          <a:prstGeom prst="rect">
            <a:avLst/>
          </a:prstGeom>
        </p:spPr>
      </p:pic>
    </p:spTree>
    <p:extLst>
      <p:ext uri="{BB962C8B-B14F-4D97-AF65-F5344CB8AC3E}">
        <p14:creationId xmlns:p14="http://schemas.microsoft.com/office/powerpoint/2010/main" val="1664077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 Title square photo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Two people looking at a computer screen&#10;">
            <a:extLst>
              <a:ext uri="{FF2B5EF4-FFF2-40B4-BE49-F238E27FC236}">
                <a16:creationId xmlns:a16="http://schemas.microsoft.com/office/drawing/2014/main" id="{67AE355B-EFD6-4F9B-9647-C3AD81D2CB51}"/>
              </a:ext>
            </a:extLst>
          </p:cNvPr>
          <p:cNvPicPr>
            <a:picLocks noChangeAspect="1"/>
          </p:cNvPicPr>
          <p:nvPr userDrawn="1"/>
        </p:nvPicPr>
        <p:blipFill rotWithShape="1">
          <a:blip r:embed="rId2"/>
          <a:srcRect l="21845" r="1145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2B831541-4B5B-4173-87A6-72B1E3CC884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1959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 Title square photo 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Datacenter with man walking down the aisle">
            <a:extLst>
              <a:ext uri="{FF2B5EF4-FFF2-40B4-BE49-F238E27FC236}">
                <a16:creationId xmlns:a16="http://schemas.microsoft.com/office/drawing/2014/main" id="{D9A5DB06-CA2E-42DD-BF08-BFDF9AEDDEFC}"/>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5912926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 Title square photo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Datacenter with man walking down the aisle">
            <a:extLst>
              <a:ext uri="{FF2B5EF4-FFF2-40B4-BE49-F238E27FC236}">
                <a16:creationId xmlns:a16="http://schemas.microsoft.com/office/drawing/2014/main" id="{7363045C-53D3-46A4-A40D-1AB2A5D42C45}"/>
              </a:ext>
            </a:extLst>
          </p:cNvPr>
          <p:cNvPicPr>
            <a:picLocks noChangeAspect="1"/>
          </p:cNvPicPr>
          <p:nvPr userDrawn="1"/>
        </p:nvPicPr>
        <p:blipFill rotWithShape="1">
          <a:blip r:embed="rId2"/>
          <a:srcRect l="16675" r="1667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E968866A-BD6F-4C62-B509-394496BF80A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586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8"/>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1999">
                <a:solidFill>
                  <a:schemeClr val="tx1">
                    <a:lumMod val="50000"/>
                    <a:lumOff val="50000"/>
                  </a:schemeClr>
                </a:solidFill>
              </a:defRPr>
            </a:lvl1pPr>
            <a:lvl2pPr marL="457153" indent="0">
              <a:buNone/>
              <a:defRPr sz="1800">
                <a:solidFill>
                  <a:schemeClr val="tx1">
                    <a:tint val="75000"/>
                  </a:schemeClr>
                </a:solidFill>
              </a:defRPr>
            </a:lvl2pPr>
            <a:lvl3pPr marL="914306" indent="0">
              <a:buNone/>
              <a:defRPr sz="1600">
                <a:solidFill>
                  <a:schemeClr val="tx1">
                    <a:tint val="75000"/>
                  </a:schemeClr>
                </a:solidFill>
              </a:defRPr>
            </a:lvl3pPr>
            <a:lvl4pPr marL="1371458" indent="0">
              <a:buNone/>
              <a:defRPr sz="1400">
                <a:solidFill>
                  <a:schemeClr val="tx1">
                    <a:tint val="75000"/>
                  </a:schemeClr>
                </a:solidFill>
              </a:defRPr>
            </a:lvl4pPr>
            <a:lvl5pPr marL="1828610" indent="0">
              <a:buNone/>
              <a:defRPr sz="1400">
                <a:solidFill>
                  <a:schemeClr val="tx1">
                    <a:tint val="75000"/>
                  </a:schemeClr>
                </a:solidFill>
              </a:defRPr>
            </a:lvl5pPr>
            <a:lvl6pPr marL="2285763" indent="0">
              <a:buNone/>
              <a:defRPr sz="1400">
                <a:solidFill>
                  <a:schemeClr val="tx1">
                    <a:tint val="75000"/>
                  </a:schemeClr>
                </a:solidFill>
              </a:defRPr>
            </a:lvl6pPr>
            <a:lvl7pPr marL="2742916" indent="0">
              <a:buNone/>
              <a:defRPr sz="1400">
                <a:solidFill>
                  <a:schemeClr val="tx1">
                    <a:tint val="75000"/>
                  </a:schemeClr>
                </a:solidFill>
              </a:defRPr>
            </a:lvl7pPr>
            <a:lvl8pPr marL="3200069" indent="0">
              <a:buNone/>
              <a:defRPr sz="1400">
                <a:solidFill>
                  <a:schemeClr val="tx1">
                    <a:tint val="75000"/>
                  </a:schemeClr>
                </a:solidFill>
              </a:defRPr>
            </a:lvl8pPr>
            <a:lvl9pPr marL="3657221"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25/04/2025</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54049078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 Title square photo 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group of people wearing masks and maintaining a safe distance in a professional building.&#10;">
            <a:extLst>
              <a:ext uri="{FF2B5EF4-FFF2-40B4-BE49-F238E27FC236}">
                <a16:creationId xmlns:a16="http://schemas.microsoft.com/office/drawing/2014/main" id="{17248A80-2E58-49E8-9230-E05FE2C793C0}"/>
              </a:ext>
            </a:extLst>
          </p:cNvPr>
          <p:cNvPicPr>
            <a:picLocks noChangeAspect="1"/>
          </p:cNvPicPr>
          <p:nvPr userDrawn="1"/>
        </p:nvPicPr>
        <p:blipFill rotWithShape="1">
          <a:blip r:embed="rId3"/>
          <a:srcRect l="10402" r="22948"/>
          <a:stretch/>
        </p:blipFill>
        <p:spPr bwMode="ltGray">
          <a:xfrm>
            <a:off x="5334000" y="0"/>
            <a:ext cx="6858000" cy="6858000"/>
          </a:xfrm>
          <a:prstGeom prst="rect">
            <a:avLst/>
          </a:prstGeom>
        </p:spPr>
      </p:pic>
    </p:spTree>
    <p:extLst>
      <p:ext uri="{BB962C8B-B14F-4D97-AF65-F5344CB8AC3E}">
        <p14:creationId xmlns:p14="http://schemas.microsoft.com/office/powerpoint/2010/main" val="36728000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 Title square photo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group of people wearing masks and maintaining a safe distance in a professional building.&#10;">
            <a:extLst>
              <a:ext uri="{FF2B5EF4-FFF2-40B4-BE49-F238E27FC236}">
                <a16:creationId xmlns:a16="http://schemas.microsoft.com/office/drawing/2014/main" id="{649BB261-65DE-4F53-B8F8-DCF2647A32FE}"/>
              </a:ext>
            </a:extLst>
          </p:cNvPr>
          <p:cNvPicPr>
            <a:picLocks noChangeAspect="1"/>
          </p:cNvPicPr>
          <p:nvPr userDrawn="1"/>
        </p:nvPicPr>
        <p:blipFill rotWithShape="1">
          <a:blip r:embed="rId2"/>
          <a:srcRect l="10402" r="22948"/>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4A59EC0E-8AFD-4665-ABD0-22FCD76F606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71471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 Title square photo 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9" name="Picture 8" descr="A person sitting at a table with a computer in front of a window&#10;">
            <a:extLst>
              <a:ext uri="{FF2B5EF4-FFF2-40B4-BE49-F238E27FC236}">
                <a16:creationId xmlns:a16="http://schemas.microsoft.com/office/drawing/2014/main" id="{01E92E01-7732-4AD0-928A-10630D0CA60A}"/>
              </a:ext>
            </a:extLst>
          </p:cNvPr>
          <p:cNvPicPr>
            <a:picLocks noChangeAspect="1"/>
          </p:cNvPicPr>
          <p:nvPr userDrawn="1"/>
        </p:nvPicPr>
        <p:blipFill rotWithShape="1">
          <a:blip r:embed="rId3"/>
          <a:srcRect l="22384" r="10867"/>
          <a:stretch/>
        </p:blipFill>
        <p:spPr bwMode="ltGray">
          <a:xfrm>
            <a:off x="5334000" y="0"/>
            <a:ext cx="6858000" cy="6858000"/>
          </a:xfrm>
          <a:prstGeom prst="rect">
            <a:avLst/>
          </a:prstGeom>
        </p:spPr>
      </p:pic>
    </p:spTree>
    <p:extLst>
      <p:ext uri="{BB962C8B-B14F-4D97-AF65-F5344CB8AC3E}">
        <p14:creationId xmlns:p14="http://schemas.microsoft.com/office/powerpoint/2010/main" val="8422029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 Title square photo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sitting at a table with a computer in front of a window&#10;">
            <a:extLst>
              <a:ext uri="{FF2B5EF4-FFF2-40B4-BE49-F238E27FC236}">
                <a16:creationId xmlns:a16="http://schemas.microsoft.com/office/drawing/2014/main" id="{8E02C7C9-5ACE-4046-8576-3941E415FDA3}"/>
              </a:ext>
            </a:extLst>
          </p:cNvPr>
          <p:cNvPicPr>
            <a:picLocks noChangeAspect="1"/>
          </p:cNvPicPr>
          <p:nvPr userDrawn="1"/>
        </p:nvPicPr>
        <p:blipFill rotWithShape="1">
          <a:blip r:embed="rId2"/>
          <a:srcRect l="22384" r="10867"/>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6FFEB9B2-F157-409B-B83A-CB55E31F1341}"/>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48242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square photo 1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person working with multiple monitors having a Teams discussion.">
            <a:extLst>
              <a:ext uri="{FF2B5EF4-FFF2-40B4-BE49-F238E27FC236}">
                <a16:creationId xmlns:a16="http://schemas.microsoft.com/office/drawing/2014/main" id="{6850ED6A-DB92-4C7A-94EE-B879BEC0DEAB}"/>
              </a:ext>
            </a:extLst>
          </p:cNvPr>
          <p:cNvPicPr>
            <a:picLocks noChangeAspect="1"/>
          </p:cNvPicPr>
          <p:nvPr userDrawn="1"/>
        </p:nvPicPr>
        <p:blipFill rotWithShape="1">
          <a:blip r:embed="rId3"/>
          <a:srcRect l="10625" r="22709"/>
          <a:stretch/>
        </p:blipFill>
        <p:spPr bwMode="ltGray">
          <a:xfrm>
            <a:off x="5334000" y="0"/>
            <a:ext cx="6858000" cy="6858000"/>
          </a:xfrm>
          <a:prstGeom prst="rect">
            <a:avLst/>
          </a:prstGeom>
        </p:spPr>
      </p:pic>
    </p:spTree>
    <p:extLst>
      <p:ext uri="{BB962C8B-B14F-4D97-AF65-F5344CB8AC3E}">
        <p14:creationId xmlns:p14="http://schemas.microsoft.com/office/powerpoint/2010/main" val="15213372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quare photo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person working with multiple monitors having a Teams discussion.">
            <a:extLst>
              <a:ext uri="{FF2B5EF4-FFF2-40B4-BE49-F238E27FC236}">
                <a16:creationId xmlns:a16="http://schemas.microsoft.com/office/drawing/2014/main" id="{609F1E86-46AC-4579-ABA5-73E3B4CAE627}"/>
              </a:ext>
            </a:extLst>
          </p:cNvPr>
          <p:cNvPicPr>
            <a:picLocks noChangeAspect="1"/>
          </p:cNvPicPr>
          <p:nvPr userDrawn="1"/>
        </p:nvPicPr>
        <p:blipFill rotWithShape="1">
          <a:blip r:embed="rId2"/>
          <a:srcRect l="10625" r="2270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C6ABB87C-4F6B-4CA0-88CF-0E4E3E27849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545245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 Title square photo 1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sitting in front of a computer with Teams screen.&#10;">
            <a:extLst>
              <a:ext uri="{FF2B5EF4-FFF2-40B4-BE49-F238E27FC236}">
                <a16:creationId xmlns:a16="http://schemas.microsoft.com/office/drawing/2014/main" id="{DEF4BC1C-CD11-499D-885F-8149F24F3275}"/>
              </a:ext>
            </a:extLst>
          </p:cNvPr>
          <p:cNvPicPr>
            <a:picLocks noChangeAspect="1"/>
          </p:cNvPicPr>
          <p:nvPr userDrawn="1"/>
        </p:nvPicPr>
        <p:blipFill rotWithShape="1">
          <a:blip r:embed="rId3"/>
          <a:srcRect l="1447" r="31903"/>
          <a:stretch/>
        </p:blipFill>
        <p:spPr bwMode="ltGray">
          <a:xfrm>
            <a:off x="5334000" y="0"/>
            <a:ext cx="6858000" cy="6858000"/>
          </a:xfrm>
          <a:prstGeom prst="rect">
            <a:avLst/>
          </a:prstGeom>
        </p:spPr>
      </p:pic>
    </p:spTree>
    <p:extLst>
      <p:ext uri="{BB962C8B-B14F-4D97-AF65-F5344CB8AC3E}">
        <p14:creationId xmlns:p14="http://schemas.microsoft.com/office/powerpoint/2010/main" val="373577839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quare photo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9" name="Picture 8" descr="A person sitting in front of a computer with Teams screen.&#10;">
            <a:extLst>
              <a:ext uri="{FF2B5EF4-FFF2-40B4-BE49-F238E27FC236}">
                <a16:creationId xmlns:a16="http://schemas.microsoft.com/office/drawing/2014/main" id="{369E485D-C017-4A9F-81AE-E784F9BCE535}"/>
              </a:ext>
            </a:extLst>
          </p:cNvPr>
          <p:cNvPicPr>
            <a:picLocks noChangeAspect="1"/>
          </p:cNvPicPr>
          <p:nvPr userDrawn="1"/>
        </p:nvPicPr>
        <p:blipFill rotWithShape="1">
          <a:blip r:embed="rId2"/>
          <a:srcRect l="1447" r="31903"/>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330B868F-3663-464B-9FEA-2779820C3336}"/>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241783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square photo 1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wind turbine farm.">
            <a:extLst>
              <a:ext uri="{FF2B5EF4-FFF2-40B4-BE49-F238E27FC236}">
                <a16:creationId xmlns:a16="http://schemas.microsoft.com/office/drawing/2014/main" id="{F0B1500B-EDA6-44EE-AF52-9962FE1DD977}"/>
              </a:ext>
            </a:extLst>
          </p:cNvPr>
          <p:cNvPicPr>
            <a:picLocks noChangeAspect="1"/>
          </p:cNvPicPr>
          <p:nvPr userDrawn="1"/>
        </p:nvPicPr>
        <p:blipFill rotWithShape="1">
          <a:blip r:embed="rId3"/>
          <a:srcRect l="36395" t="26971" r="15004"/>
          <a:stretch/>
        </p:blipFill>
        <p:spPr bwMode="ltGray">
          <a:xfrm>
            <a:off x="5334000" y="0"/>
            <a:ext cx="6858000" cy="6858000"/>
          </a:xfrm>
          <a:prstGeom prst="rect">
            <a:avLst/>
          </a:prstGeom>
        </p:spPr>
      </p:pic>
    </p:spTree>
    <p:extLst>
      <p:ext uri="{BB962C8B-B14F-4D97-AF65-F5344CB8AC3E}">
        <p14:creationId xmlns:p14="http://schemas.microsoft.com/office/powerpoint/2010/main" val="392203080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wind turbine farm.">
            <a:extLst>
              <a:ext uri="{FF2B5EF4-FFF2-40B4-BE49-F238E27FC236}">
                <a16:creationId xmlns:a16="http://schemas.microsoft.com/office/drawing/2014/main" id="{70DA8B1C-E4AF-4CA8-BF31-E79152795221}"/>
              </a:ext>
            </a:extLst>
          </p:cNvPr>
          <p:cNvPicPr>
            <a:picLocks noChangeAspect="1"/>
          </p:cNvPicPr>
          <p:nvPr userDrawn="1"/>
        </p:nvPicPr>
        <p:blipFill rotWithShape="1">
          <a:blip r:embed="rId2"/>
          <a:srcRect l="36395" t="26971" r="15004"/>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AD945E0B-7E78-40CB-B44B-4DC93BF7A0B9}"/>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6187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90"/>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77380961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1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Woman wearing HoloLens working on an engine.">
            <a:extLst>
              <a:ext uri="{FF2B5EF4-FFF2-40B4-BE49-F238E27FC236}">
                <a16:creationId xmlns:a16="http://schemas.microsoft.com/office/drawing/2014/main" id="{32EAC6F0-4205-479A-AAB2-512F9303F0ED}"/>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6371609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quare photo 1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MS logo white - EMF" descr="Microsoft logo white text version">
            <a:extLst>
              <a:ext uri="{FF2B5EF4-FFF2-40B4-BE49-F238E27FC236}">
                <a16:creationId xmlns:a16="http://schemas.microsoft.com/office/drawing/2014/main" id="{09E2B28A-AA4E-46CE-8F7A-F3088F96A21F}"/>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Woman wearing HoloLens working on an engine.">
            <a:extLst>
              <a:ext uri="{FF2B5EF4-FFF2-40B4-BE49-F238E27FC236}">
                <a16:creationId xmlns:a16="http://schemas.microsoft.com/office/drawing/2014/main" id="{E331A9D4-97A9-494D-A328-96D5F63CEE2A}"/>
              </a:ext>
            </a:extLst>
          </p:cNvPr>
          <p:cNvPicPr>
            <a:picLocks noChangeAspect="1"/>
          </p:cNvPicPr>
          <p:nvPr userDrawn="1"/>
        </p:nvPicPr>
        <p:blipFill rotWithShape="1">
          <a:blip r:embed="rId3"/>
          <a:srcRect l="19754" r="13597"/>
          <a:stretch/>
        </p:blipFill>
        <p:spPr bwMode="ltGray">
          <a:xfrm>
            <a:off x="5334000" y="0"/>
            <a:ext cx="6858000" cy="6858000"/>
          </a:xfrm>
          <a:prstGeom prst="rect">
            <a:avLst/>
          </a:prstGeom>
        </p:spPr>
      </p:pic>
    </p:spTree>
    <p:extLst>
      <p:ext uri="{BB962C8B-B14F-4D97-AF65-F5344CB8AC3E}">
        <p14:creationId xmlns:p14="http://schemas.microsoft.com/office/powerpoint/2010/main" val="15614377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quare photo 19">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Manufacturing factory floor&#10;">
            <a:extLst>
              <a:ext uri="{FF2B5EF4-FFF2-40B4-BE49-F238E27FC236}">
                <a16:creationId xmlns:a16="http://schemas.microsoft.com/office/drawing/2014/main" id="{C52474CA-14F8-447F-8510-9655A1FB47AA}"/>
              </a:ext>
            </a:extLst>
          </p:cNvPr>
          <p:cNvPicPr>
            <a:picLocks noChangeAspect="1"/>
          </p:cNvPicPr>
          <p:nvPr userDrawn="1"/>
        </p:nvPicPr>
        <p:blipFill rotWithShape="1">
          <a:blip r:embed="rId3"/>
          <a:srcRect l="6962" r="26388"/>
          <a:stretch/>
        </p:blipFill>
        <p:spPr bwMode="ltGray">
          <a:xfrm>
            <a:off x="5334000" y="0"/>
            <a:ext cx="6858000" cy="6858000"/>
          </a:xfrm>
          <a:prstGeom prst="rect">
            <a:avLst/>
          </a:prstGeom>
        </p:spPr>
      </p:pic>
    </p:spTree>
    <p:extLst>
      <p:ext uri="{BB962C8B-B14F-4D97-AF65-F5344CB8AC3E}">
        <p14:creationId xmlns:p14="http://schemas.microsoft.com/office/powerpoint/2010/main" val="6335472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2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Manufacturing factory floor&#10;">
            <a:extLst>
              <a:ext uri="{FF2B5EF4-FFF2-40B4-BE49-F238E27FC236}">
                <a16:creationId xmlns:a16="http://schemas.microsoft.com/office/drawing/2014/main" id="{72229B92-1061-467C-BBD4-04315CCF248E}"/>
              </a:ext>
            </a:extLst>
          </p:cNvPr>
          <p:cNvPicPr>
            <a:picLocks noChangeAspect="1"/>
          </p:cNvPicPr>
          <p:nvPr userDrawn="1"/>
        </p:nvPicPr>
        <p:blipFill rotWithShape="1">
          <a:blip r:embed="rId2"/>
          <a:srcRect l="6962" r="2638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D59BA99-58EE-4191-92A6-40DE9237E893}"/>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5997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quare photo 2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A person using a computer and wearing a mask.&#10;&#10;">
            <a:extLst>
              <a:ext uri="{FF2B5EF4-FFF2-40B4-BE49-F238E27FC236}">
                <a16:creationId xmlns:a16="http://schemas.microsoft.com/office/drawing/2014/main" id="{3109D5BE-75B0-4E15-ADD2-856974AF5380}"/>
              </a:ext>
            </a:extLst>
          </p:cNvPr>
          <p:cNvPicPr>
            <a:picLocks noChangeAspect="1"/>
          </p:cNvPicPr>
          <p:nvPr userDrawn="1"/>
        </p:nvPicPr>
        <p:blipFill rotWithShape="1">
          <a:blip r:embed="rId3"/>
          <a:srcRect l="24645" r="8705"/>
          <a:stretch/>
        </p:blipFill>
        <p:spPr bwMode="ltGray">
          <a:xfrm>
            <a:off x="5334000" y="0"/>
            <a:ext cx="6858000" cy="6858000"/>
          </a:xfrm>
          <a:prstGeom prst="rect">
            <a:avLst/>
          </a:prstGeom>
        </p:spPr>
      </p:pic>
    </p:spTree>
    <p:extLst>
      <p:ext uri="{BB962C8B-B14F-4D97-AF65-F5344CB8AC3E}">
        <p14:creationId xmlns:p14="http://schemas.microsoft.com/office/powerpoint/2010/main" val="7429626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square photo 2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3" name="Picture 2" descr="A person using a computer and wearing a mask.&#10;&#10;">
            <a:extLst>
              <a:ext uri="{FF2B5EF4-FFF2-40B4-BE49-F238E27FC236}">
                <a16:creationId xmlns:a16="http://schemas.microsoft.com/office/drawing/2014/main" id="{424B57D9-0EA9-433A-8C9F-A17ECA59B443}"/>
              </a:ext>
            </a:extLst>
          </p:cNvPr>
          <p:cNvPicPr>
            <a:picLocks noChangeAspect="1"/>
          </p:cNvPicPr>
          <p:nvPr userDrawn="1"/>
        </p:nvPicPr>
        <p:blipFill rotWithShape="1">
          <a:blip r:embed="rId2"/>
          <a:srcRect l="24645" r="8705"/>
          <a:stretch/>
        </p:blipFill>
        <p:spPr bwMode="ltGray">
          <a:xfrm>
            <a:off x="5334000" y="0"/>
            <a:ext cx="6858000" cy="6858000"/>
          </a:xfrm>
          <a:prstGeom prst="rect">
            <a:avLst/>
          </a:prstGeom>
        </p:spPr>
      </p:pic>
      <p:pic>
        <p:nvPicPr>
          <p:cNvPr id="4" name="MS logo white - EMF" descr="Microsoft logo white text version">
            <a:extLst>
              <a:ext uri="{FF2B5EF4-FFF2-40B4-BE49-F238E27FC236}">
                <a16:creationId xmlns:a16="http://schemas.microsoft.com/office/drawing/2014/main" id="{BB987B22-7D52-4FB8-9B0B-6BED879C862A}"/>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38308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square photo 23">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A developer sitting at a desk with a computer&#10;">
            <a:extLst>
              <a:ext uri="{FF2B5EF4-FFF2-40B4-BE49-F238E27FC236}">
                <a16:creationId xmlns:a16="http://schemas.microsoft.com/office/drawing/2014/main" id="{6175A18B-905D-4056-B614-2BFA55FC4108}"/>
              </a:ext>
            </a:extLst>
          </p:cNvPr>
          <p:cNvPicPr>
            <a:picLocks noChangeAspect="1"/>
          </p:cNvPicPr>
          <p:nvPr userDrawn="1"/>
        </p:nvPicPr>
        <p:blipFill rotWithShape="1">
          <a:blip r:embed="rId3"/>
          <a:srcRect l="14983" r="18368"/>
          <a:stretch/>
        </p:blipFill>
        <p:spPr bwMode="ltGray">
          <a:xfrm>
            <a:off x="5334000" y="0"/>
            <a:ext cx="6858000" cy="6858000"/>
          </a:xfrm>
          <a:prstGeom prst="rect">
            <a:avLst/>
          </a:prstGeom>
        </p:spPr>
      </p:pic>
    </p:spTree>
    <p:extLst>
      <p:ext uri="{BB962C8B-B14F-4D97-AF65-F5344CB8AC3E}">
        <p14:creationId xmlns:p14="http://schemas.microsoft.com/office/powerpoint/2010/main" val="23793579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square photo 2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Picture 3" descr="A developer sitting at a desk with a computer&#10;">
            <a:extLst>
              <a:ext uri="{FF2B5EF4-FFF2-40B4-BE49-F238E27FC236}">
                <a16:creationId xmlns:a16="http://schemas.microsoft.com/office/drawing/2014/main" id="{3E93AB52-8A13-4D82-B7E6-29564B592896}"/>
              </a:ext>
            </a:extLst>
          </p:cNvPr>
          <p:cNvPicPr>
            <a:picLocks noChangeAspect="1"/>
          </p:cNvPicPr>
          <p:nvPr userDrawn="1"/>
        </p:nvPicPr>
        <p:blipFill rotWithShape="1">
          <a:blip r:embed="rId2"/>
          <a:srcRect l="14983" r="18368"/>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E4F78EA6-C415-4F5F-B38D-DA3D72FB9C78}"/>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85887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square photo 25">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person holding a tablet computer in an office building.&#10;">
            <a:extLst>
              <a:ext uri="{FF2B5EF4-FFF2-40B4-BE49-F238E27FC236}">
                <a16:creationId xmlns:a16="http://schemas.microsoft.com/office/drawing/2014/main" id="{D7852733-E3B5-4796-B95A-BB483403D9D6}"/>
              </a:ext>
            </a:extLst>
          </p:cNvPr>
          <p:cNvPicPr>
            <a:picLocks noChangeAspect="1"/>
          </p:cNvPicPr>
          <p:nvPr userDrawn="1"/>
        </p:nvPicPr>
        <p:blipFill rotWithShape="1">
          <a:blip r:embed="rId3"/>
          <a:srcRect l="32882" r="469"/>
          <a:stretch/>
        </p:blipFill>
        <p:spPr bwMode="ltGray">
          <a:xfrm>
            <a:off x="5334000" y="0"/>
            <a:ext cx="6858000" cy="6858000"/>
          </a:xfrm>
          <a:prstGeom prst="rect">
            <a:avLst/>
          </a:prstGeom>
        </p:spPr>
      </p:pic>
    </p:spTree>
    <p:extLst>
      <p:ext uri="{BB962C8B-B14F-4D97-AF65-F5344CB8AC3E}">
        <p14:creationId xmlns:p14="http://schemas.microsoft.com/office/powerpoint/2010/main" val="31330608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square photo 2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6" name="Picture 5" descr="A person holding a tablet computer in an office building.&#10;">
            <a:extLst>
              <a:ext uri="{FF2B5EF4-FFF2-40B4-BE49-F238E27FC236}">
                <a16:creationId xmlns:a16="http://schemas.microsoft.com/office/drawing/2014/main" id="{1626BE3D-2164-45CB-B2DD-5B09710F2AF3}"/>
              </a:ext>
            </a:extLst>
          </p:cNvPr>
          <p:cNvPicPr>
            <a:picLocks noChangeAspect="1"/>
          </p:cNvPicPr>
          <p:nvPr userDrawn="1"/>
        </p:nvPicPr>
        <p:blipFill rotWithShape="1">
          <a:blip r:embed="rId2"/>
          <a:srcRect l="32882" r="469"/>
          <a:stretch/>
        </p:blipFill>
        <p:spPr bwMode="ltGray">
          <a:xfrm>
            <a:off x="5334000" y="0"/>
            <a:ext cx="6858000" cy="6858000"/>
          </a:xfrm>
          <a:prstGeom prst="rect">
            <a:avLst/>
          </a:prstGeom>
        </p:spPr>
      </p:pic>
      <p:pic>
        <p:nvPicPr>
          <p:cNvPr id="3" name="MS logo white - EMF" descr="Microsoft logo white text version">
            <a:extLst>
              <a:ext uri="{FF2B5EF4-FFF2-40B4-BE49-F238E27FC236}">
                <a16:creationId xmlns:a16="http://schemas.microsoft.com/office/drawing/2014/main" id="{899F533A-A26D-490D-8772-90A63E1C935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51323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153" indent="0">
              <a:buNone/>
              <a:defRPr sz="1999" b="1"/>
            </a:lvl2pPr>
            <a:lvl3pPr marL="914306" indent="0">
              <a:buNone/>
              <a:defRPr sz="1800" b="1"/>
            </a:lvl3pPr>
            <a:lvl4pPr marL="1371458" indent="0">
              <a:buNone/>
              <a:defRPr sz="1600" b="1"/>
            </a:lvl4pPr>
            <a:lvl5pPr marL="1828610" indent="0">
              <a:buNone/>
              <a:defRPr sz="1600" b="1"/>
            </a:lvl5pPr>
            <a:lvl6pPr marL="2285763" indent="0">
              <a:buNone/>
              <a:defRPr sz="1600" b="1"/>
            </a:lvl6pPr>
            <a:lvl7pPr marL="2742916" indent="0">
              <a:buNone/>
              <a:defRPr sz="1600" b="1"/>
            </a:lvl7pPr>
            <a:lvl8pPr marL="3200069" indent="0">
              <a:buNone/>
              <a:defRPr sz="1600" b="1"/>
            </a:lvl8pPr>
            <a:lvl9pPr marL="3657221"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6"/>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153" indent="0">
              <a:buNone/>
              <a:defRPr sz="1999" b="1"/>
            </a:lvl2pPr>
            <a:lvl3pPr marL="914306" indent="0">
              <a:buNone/>
              <a:defRPr sz="1800" b="1"/>
            </a:lvl3pPr>
            <a:lvl4pPr marL="1371458" indent="0">
              <a:buNone/>
              <a:defRPr sz="1600" b="1"/>
            </a:lvl4pPr>
            <a:lvl5pPr marL="1828610" indent="0">
              <a:buNone/>
              <a:defRPr sz="1600" b="1"/>
            </a:lvl5pPr>
            <a:lvl6pPr marL="2285763" indent="0">
              <a:buNone/>
              <a:defRPr sz="1600" b="1"/>
            </a:lvl6pPr>
            <a:lvl7pPr marL="2742916" indent="0">
              <a:buNone/>
              <a:defRPr sz="1600" b="1"/>
            </a:lvl7pPr>
            <a:lvl8pPr marL="3200069" indent="0">
              <a:buNone/>
              <a:defRPr sz="1600" b="1"/>
            </a:lvl8pPr>
            <a:lvl9pPr marL="3657221"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5" y="2737246"/>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2A19E4-A766-4AF2-A7B3-4F41271863C2}" type="datetimeFigureOut">
              <a:rPr lang="en-NZ" smtClean="0"/>
              <a:t>25/04/2025</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45315914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 Title square photo 27">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4" name="Picture 3" descr="Two people meeting in a conference room with masks.">
            <a:extLst>
              <a:ext uri="{FF2B5EF4-FFF2-40B4-BE49-F238E27FC236}">
                <a16:creationId xmlns:a16="http://schemas.microsoft.com/office/drawing/2014/main" id="{91AEBA32-8F63-4E43-B52B-77647C7CAAE3}"/>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13126740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 Title square photo 2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4" name="MS logo white - EMF" descr="Microsoft logo white text version">
            <a:extLst>
              <a:ext uri="{FF2B5EF4-FFF2-40B4-BE49-F238E27FC236}">
                <a16:creationId xmlns:a16="http://schemas.microsoft.com/office/drawing/2014/main" id="{9E098FB9-B1FD-485A-9AC7-D9BB7370A216}"/>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meeting in a conference room with masks.">
            <a:extLst>
              <a:ext uri="{FF2B5EF4-FFF2-40B4-BE49-F238E27FC236}">
                <a16:creationId xmlns:a16="http://schemas.microsoft.com/office/drawing/2014/main" id="{6AB2B030-363A-4070-93A2-026970BCEE65}"/>
              </a:ext>
            </a:extLst>
          </p:cNvPr>
          <p:cNvPicPr>
            <a:picLocks noChangeAspect="1"/>
          </p:cNvPicPr>
          <p:nvPr userDrawn="1"/>
        </p:nvPicPr>
        <p:blipFill rotWithShape="1">
          <a:blip r:embed="rId3"/>
          <a:srcRect l="16675" r="16675"/>
          <a:stretch/>
        </p:blipFill>
        <p:spPr bwMode="ltGray">
          <a:xfrm>
            <a:off x="5334000" y="0"/>
            <a:ext cx="6858000" cy="6858000"/>
          </a:xfrm>
          <a:prstGeom prst="rect">
            <a:avLst/>
          </a:prstGeom>
        </p:spPr>
      </p:pic>
    </p:spTree>
    <p:extLst>
      <p:ext uri="{BB962C8B-B14F-4D97-AF65-F5344CB8AC3E}">
        <p14:creationId xmlns:p14="http://schemas.microsoft.com/office/powerpoint/2010/main" val="40799278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9441925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0925595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94874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10679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288542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663237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6380075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8424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2A19E4-A766-4AF2-A7B3-4F41271863C2}" type="datetimeFigureOut">
              <a:rPr lang="en-NZ" smtClean="0"/>
              <a:t>25/04/2025</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7262936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032570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289187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3492"/>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353423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727919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914139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98613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807285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92738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7020991"/>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A19E4-A766-4AF2-A7B3-4F41271863C2}" type="datetimeFigureOut">
              <a:rPr lang="en-NZ" smtClean="0"/>
              <a:t>25/04/2025</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82335742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4721498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00419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0959922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364820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209547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35073338"/>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2120941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018642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024167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88105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1999"/>
            </a:lvl1pPr>
          </a:lstStyle>
          <a:p>
            <a:r>
              <a:rPr lang="en-US"/>
              <a:t>Click to edit Master title style</a:t>
            </a:r>
            <a:endParaRPr lang="en-US" dirty="0"/>
          </a:p>
        </p:txBody>
      </p:sp>
      <p:sp>
        <p:nvSpPr>
          <p:cNvPr id="3" name="Content Placeholder 2"/>
          <p:cNvSpPr>
            <a:spLocks noGrp="1"/>
          </p:cNvSpPr>
          <p:nvPr>
            <p:ph idx="1"/>
          </p:nvPr>
        </p:nvSpPr>
        <p:spPr>
          <a:xfrm>
            <a:off x="4760462"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70"/>
            <a:ext cx="3854528" cy="2584449"/>
          </a:xfrm>
        </p:spPr>
        <p:txBody>
          <a:bodyPr>
            <a:normAutofit/>
          </a:bodyPr>
          <a:lstStyle>
            <a:lvl1pPr marL="0" indent="0">
              <a:buNone/>
              <a:defRPr sz="1400"/>
            </a:lvl1pPr>
            <a:lvl2pPr marL="457016" indent="0">
              <a:buNone/>
              <a:defRPr sz="1400"/>
            </a:lvl2pPr>
            <a:lvl3pPr marL="914031" indent="0">
              <a:buNone/>
              <a:defRPr sz="1200"/>
            </a:lvl3pPr>
            <a:lvl4pPr marL="1371047" indent="0">
              <a:buNone/>
              <a:defRPr sz="1000"/>
            </a:lvl4pPr>
            <a:lvl5pPr marL="1828062" indent="0">
              <a:buNone/>
              <a:defRPr sz="1000"/>
            </a:lvl5pPr>
            <a:lvl6pPr marL="2285077" indent="0">
              <a:buNone/>
              <a:defRPr sz="1000"/>
            </a:lvl6pPr>
            <a:lvl7pPr marL="2742093" indent="0">
              <a:buNone/>
              <a:defRPr sz="1000"/>
            </a:lvl7pPr>
            <a:lvl8pPr marL="3199108" indent="0">
              <a:buNone/>
              <a:defRPr sz="1000"/>
            </a:lvl8pPr>
            <a:lvl9pPr marL="3656124"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4916692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8917939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054493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99002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6562427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063047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306611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584996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534958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60534352"/>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96669079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153" indent="0">
              <a:buNone/>
              <a:defRPr sz="1600"/>
            </a:lvl2pPr>
            <a:lvl3pPr marL="914306" indent="0">
              <a:buNone/>
              <a:defRPr sz="1600"/>
            </a:lvl3pPr>
            <a:lvl4pPr marL="1371458" indent="0">
              <a:buNone/>
              <a:defRPr sz="1600"/>
            </a:lvl4pPr>
            <a:lvl5pPr marL="1828610" indent="0">
              <a:buNone/>
              <a:defRPr sz="1600"/>
            </a:lvl5pPr>
            <a:lvl6pPr marL="2285763" indent="0">
              <a:buNone/>
              <a:defRPr sz="1600"/>
            </a:lvl6pPr>
            <a:lvl7pPr marL="2742916" indent="0">
              <a:buNone/>
              <a:defRPr sz="1600"/>
            </a:lvl7pPr>
            <a:lvl8pPr marL="3200069" indent="0">
              <a:buNone/>
              <a:defRPr sz="1600"/>
            </a:lvl8pPr>
            <a:lvl9pPr marL="3657221"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5" y="5367339"/>
            <a:ext cx="8596667" cy="674024"/>
          </a:xfrm>
        </p:spPr>
        <p:txBody>
          <a:bodyPr>
            <a:normAutofit/>
          </a:bodyPr>
          <a:lstStyle>
            <a:lvl1pPr marL="0" indent="0">
              <a:buNone/>
              <a:defRPr sz="1200"/>
            </a:lvl1pPr>
            <a:lvl2pPr marL="457153" indent="0">
              <a:buNone/>
              <a:defRPr sz="1200"/>
            </a:lvl2pPr>
            <a:lvl3pPr marL="914306" indent="0">
              <a:buNone/>
              <a:defRPr sz="1000"/>
            </a:lvl3pPr>
            <a:lvl4pPr marL="1371458" indent="0">
              <a:buNone/>
              <a:defRPr sz="900"/>
            </a:lvl4pPr>
            <a:lvl5pPr marL="1828610" indent="0">
              <a:buNone/>
              <a:defRPr sz="900"/>
            </a:lvl5pPr>
            <a:lvl6pPr marL="2285763" indent="0">
              <a:buNone/>
              <a:defRPr sz="900"/>
            </a:lvl6pPr>
            <a:lvl7pPr marL="2742916" indent="0">
              <a:buNone/>
              <a:defRPr sz="900"/>
            </a:lvl7pPr>
            <a:lvl8pPr marL="3200069" indent="0">
              <a:buNone/>
              <a:defRPr sz="900"/>
            </a:lvl8pPr>
            <a:lvl9pPr marL="3657221"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
        <p:nvSpPr>
          <p:cNvPr id="5" name="Date Placeholder 4"/>
          <p:cNvSpPr>
            <a:spLocks noGrp="1"/>
          </p:cNvSpPr>
          <p:nvPr>
            <p:ph type="dt" sz="half" idx="10"/>
          </p:nvPr>
        </p:nvSpPr>
        <p:spPr/>
        <p:txBody>
          <a:bodyPr/>
          <a:lstStyle/>
          <a:p>
            <a:fld id="{4C2A19E4-A766-4AF2-A7B3-4F41271863C2}" type="datetimeFigureOut">
              <a:rPr lang="en-NZ" smtClean="0"/>
              <a:t>25/04/2025</a:t>
            </a:fld>
            <a:endParaRPr lang="en-NZ"/>
          </a:p>
        </p:txBody>
      </p:sp>
    </p:spTree>
    <p:extLst>
      <p:ext uri="{BB962C8B-B14F-4D97-AF65-F5344CB8AC3E}">
        <p14:creationId xmlns:p14="http://schemas.microsoft.com/office/powerpoint/2010/main" val="127638102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309533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532978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99056525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458054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951568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06455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031330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40676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935101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1627422"/>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6" Type="http://schemas.openxmlformats.org/officeDocument/2006/relationships/slideLayout" Target="../slideLayouts/slideLayout47.xml"/><Relationship Id="rId21" Type="http://schemas.openxmlformats.org/officeDocument/2006/relationships/slideLayout" Target="../slideLayouts/slideLayout42.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63" Type="http://schemas.openxmlformats.org/officeDocument/2006/relationships/slideLayout" Target="../slideLayouts/slideLayout84.xml"/><Relationship Id="rId68" Type="http://schemas.openxmlformats.org/officeDocument/2006/relationships/slideLayout" Target="../slideLayouts/slideLayout89.xml"/><Relationship Id="rId16" Type="http://schemas.openxmlformats.org/officeDocument/2006/relationships/slideLayout" Target="../slideLayouts/slideLayout37.xml"/><Relationship Id="rId11" Type="http://schemas.openxmlformats.org/officeDocument/2006/relationships/slideLayout" Target="../slideLayouts/slideLayout32.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74" Type="http://schemas.openxmlformats.org/officeDocument/2006/relationships/slideLayout" Target="../slideLayouts/slideLayout95.xml"/><Relationship Id="rId79" Type="http://schemas.openxmlformats.org/officeDocument/2006/relationships/slideLayout" Target="../slideLayouts/slideLayout100.xml"/><Relationship Id="rId5" Type="http://schemas.openxmlformats.org/officeDocument/2006/relationships/slideLayout" Target="../slideLayouts/slideLayout26.xml"/><Relationship Id="rId61" Type="http://schemas.openxmlformats.org/officeDocument/2006/relationships/slideLayout" Target="../slideLayouts/slideLayout82.xml"/><Relationship Id="rId82" Type="http://schemas.openxmlformats.org/officeDocument/2006/relationships/theme" Target="../theme/theme2.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slideLayout" Target="../slideLayouts/slideLayout85.xml"/><Relationship Id="rId69" Type="http://schemas.openxmlformats.org/officeDocument/2006/relationships/slideLayout" Target="../slideLayouts/slideLayout90.xml"/><Relationship Id="rId77" Type="http://schemas.openxmlformats.org/officeDocument/2006/relationships/slideLayout" Target="../slideLayouts/slideLayout98.xml"/><Relationship Id="rId8" Type="http://schemas.openxmlformats.org/officeDocument/2006/relationships/slideLayout" Target="../slideLayouts/slideLayout29.xml"/><Relationship Id="rId51" Type="http://schemas.openxmlformats.org/officeDocument/2006/relationships/slideLayout" Target="../slideLayouts/slideLayout72.xml"/><Relationship Id="rId72" Type="http://schemas.openxmlformats.org/officeDocument/2006/relationships/slideLayout" Target="../slideLayouts/slideLayout93.xml"/><Relationship Id="rId80" Type="http://schemas.openxmlformats.org/officeDocument/2006/relationships/slideLayout" Target="../slideLayouts/slideLayout101.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67" Type="http://schemas.openxmlformats.org/officeDocument/2006/relationships/slideLayout" Target="../slideLayouts/slideLayout88.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slideLayout" Target="../slideLayouts/slideLayout83.xml"/><Relationship Id="rId70" Type="http://schemas.openxmlformats.org/officeDocument/2006/relationships/slideLayout" Target="../slideLayouts/slideLayout91.xml"/><Relationship Id="rId75" Type="http://schemas.openxmlformats.org/officeDocument/2006/relationships/slideLayout" Target="../slideLayouts/slideLayout96.xml"/><Relationship Id="rId83" Type="http://schemas.openxmlformats.org/officeDocument/2006/relationships/image" Target="../media/image2.emf"/><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65" Type="http://schemas.openxmlformats.org/officeDocument/2006/relationships/slideLayout" Target="../slideLayouts/slideLayout86.xml"/><Relationship Id="rId73" Type="http://schemas.openxmlformats.org/officeDocument/2006/relationships/slideLayout" Target="../slideLayouts/slideLayout94.xml"/><Relationship Id="rId78" Type="http://schemas.openxmlformats.org/officeDocument/2006/relationships/slideLayout" Target="../slideLayouts/slideLayout99.xml"/><Relationship Id="rId81" Type="http://schemas.openxmlformats.org/officeDocument/2006/relationships/slideLayout" Target="../slideLayouts/slideLayout102.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3" Type="http://schemas.openxmlformats.org/officeDocument/2006/relationships/slideLayout" Target="../slideLayouts/slideLayout34.xml"/><Relationship Id="rId18" Type="http://schemas.openxmlformats.org/officeDocument/2006/relationships/slideLayout" Target="../slideLayouts/slideLayout39.xml"/><Relationship Id="rId39" Type="http://schemas.openxmlformats.org/officeDocument/2006/relationships/slideLayout" Target="../slideLayouts/slideLayout60.xml"/><Relationship Id="rId34" Type="http://schemas.openxmlformats.org/officeDocument/2006/relationships/slideLayout" Target="../slideLayouts/slideLayout55.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76" Type="http://schemas.openxmlformats.org/officeDocument/2006/relationships/slideLayout" Target="../slideLayouts/slideLayout97.xml"/><Relationship Id="rId7" Type="http://schemas.openxmlformats.org/officeDocument/2006/relationships/slideLayout" Target="../slideLayouts/slideLayout28.xml"/><Relationship Id="rId71" Type="http://schemas.openxmlformats.org/officeDocument/2006/relationships/slideLayout" Target="../slideLayouts/slideLayout92.xml"/><Relationship Id="rId2" Type="http://schemas.openxmlformats.org/officeDocument/2006/relationships/slideLayout" Target="../slideLayouts/slideLayout23.xml"/><Relationship Id="rId29" Type="http://schemas.openxmlformats.org/officeDocument/2006/relationships/slideLayout" Target="../slideLayouts/slideLayout50.xml"/><Relationship Id="rId24" Type="http://schemas.openxmlformats.org/officeDocument/2006/relationships/slideLayout" Target="../slideLayouts/slideLayout45.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66" Type="http://schemas.openxmlformats.org/officeDocument/2006/relationships/slideLayout" Target="../slideLayouts/slideLayout8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18" Type="http://schemas.openxmlformats.org/officeDocument/2006/relationships/slideLayout" Target="../slideLayouts/slideLayout120.xml"/><Relationship Id="rId3" Type="http://schemas.openxmlformats.org/officeDocument/2006/relationships/slideLayout" Target="../slideLayouts/slideLayout105.xml"/><Relationship Id="rId21" Type="http://schemas.openxmlformats.org/officeDocument/2006/relationships/theme" Target="../theme/theme3.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17" Type="http://schemas.openxmlformats.org/officeDocument/2006/relationships/slideLayout" Target="../slideLayouts/slideLayout119.xml"/><Relationship Id="rId2" Type="http://schemas.openxmlformats.org/officeDocument/2006/relationships/slideLayout" Target="../slideLayouts/slideLayout104.xml"/><Relationship Id="rId16" Type="http://schemas.openxmlformats.org/officeDocument/2006/relationships/slideLayout" Target="../slideLayouts/slideLayout118.xml"/><Relationship Id="rId20" Type="http://schemas.openxmlformats.org/officeDocument/2006/relationships/slideLayout" Target="../slideLayouts/slideLayout122.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5" Type="http://schemas.openxmlformats.org/officeDocument/2006/relationships/slideLayout" Target="../slideLayouts/slideLayout117.xml"/><Relationship Id="rId10" Type="http://schemas.openxmlformats.org/officeDocument/2006/relationships/slideLayout" Target="../slideLayouts/slideLayout112.xml"/><Relationship Id="rId19" Type="http://schemas.openxmlformats.org/officeDocument/2006/relationships/slideLayout" Target="../slideLayouts/slideLayout121.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slideLayout" Target="../slideLayouts/slideLayout116.xml"/><Relationship Id="rId22" Type="http://schemas.openxmlformats.org/officeDocument/2006/relationships/image" Target="../media/image35.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10" Type="http://schemas.openxmlformats.org/officeDocument/2006/relationships/slideLayout" Target="../slideLayouts/slideLayout132.xml"/><Relationship Id="rId19" Type="http://schemas.openxmlformats.org/officeDocument/2006/relationships/theme" Target="../theme/theme4.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6"/>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90"/>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4"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4/25/2025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4"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34816482"/>
      </p:ext>
    </p:extLst>
  </p:cSld>
  <p:clrMap bg1="lt1" tx1="dk1" bg2="lt2" tx2="dk2" accent1="accent1" accent2="accent2" accent3="accent3" accent4="accent4" accent5="accent5" accent6="accent6" hlink="hlink" folHlink="folHlink"/>
  <p:sldLayoutIdLst>
    <p:sldLayoutId id="2147483781" r:id="rId1"/>
    <p:sldLayoutId id="2147483782" r:id="rId2"/>
    <p:sldLayoutId id="2147483783" r:id="rId3"/>
    <p:sldLayoutId id="2147483784" r:id="rId4"/>
    <p:sldLayoutId id="2147483785" r:id="rId5"/>
    <p:sldLayoutId id="2147483786" r:id="rId6"/>
    <p:sldLayoutId id="2147483787" r:id="rId7"/>
    <p:sldLayoutId id="2147483788" r:id="rId8"/>
    <p:sldLayoutId id="2147483789" r:id="rId9"/>
    <p:sldLayoutId id="2147483790" r:id="rId10"/>
    <p:sldLayoutId id="2147483791" r:id="rId11"/>
    <p:sldLayoutId id="2147483792" r:id="rId12"/>
    <p:sldLayoutId id="2147483793" r:id="rId13"/>
    <p:sldLayoutId id="2147483794" r:id="rId14"/>
    <p:sldLayoutId id="2147483795" r:id="rId15"/>
    <p:sldLayoutId id="2147483796" r:id="rId16"/>
    <p:sldLayoutId id="2147483797" r:id="rId17"/>
    <p:sldLayoutId id="2147483798" r:id="rId18"/>
    <p:sldLayoutId id="2147483743" r:id="rId19"/>
    <p:sldLayoutId id="2147483745" r:id="rId20"/>
    <p:sldLayoutId id="2147483746" r:id="rId21"/>
  </p:sldLayoutIdLst>
  <p:hf sldNum="0" hdr="0" ftr="0" dt="0"/>
  <p:txStyles>
    <p:titleStyle>
      <a:lvl1pPr algn="l" defTabSz="457153"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64" indent="-342864" algn="l" defTabSz="457153"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873" indent="-285720" algn="l" defTabSz="45715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882" indent="-228576" algn="l" defTabSz="45715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034"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187"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339"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492"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645"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798"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53" rtl="0" eaLnBrk="1" latinLnBrk="0" hangingPunct="1">
        <a:defRPr sz="1800" kern="1200">
          <a:solidFill>
            <a:schemeClr val="tx1"/>
          </a:solidFill>
          <a:latin typeface="+mn-lt"/>
          <a:ea typeface="+mn-ea"/>
          <a:cs typeface="+mn-cs"/>
        </a:defRPr>
      </a:lvl1pPr>
      <a:lvl2pPr marL="457153" algn="l" defTabSz="457153" rtl="0" eaLnBrk="1" latinLnBrk="0" hangingPunct="1">
        <a:defRPr sz="1800" kern="1200">
          <a:solidFill>
            <a:schemeClr val="tx1"/>
          </a:solidFill>
          <a:latin typeface="+mn-lt"/>
          <a:ea typeface="+mn-ea"/>
          <a:cs typeface="+mn-cs"/>
        </a:defRPr>
      </a:lvl2pPr>
      <a:lvl3pPr marL="914306" algn="l" defTabSz="457153" rtl="0" eaLnBrk="1" latinLnBrk="0" hangingPunct="1">
        <a:defRPr sz="1800" kern="1200">
          <a:solidFill>
            <a:schemeClr val="tx1"/>
          </a:solidFill>
          <a:latin typeface="+mn-lt"/>
          <a:ea typeface="+mn-ea"/>
          <a:cs typeface="+mn-cs"/>
        </a:defRPr>
      </a:lvl3pPr>
      <a:lvl4pPr marL="1371458" algn="l" defTabSz="457153" rtl="0" eaLnBrk="1" latinLnBrk="0" hangingPunct="1">
        <a:defRPr sz="1800" kern="1200">
          <a:solidFill>
            <a:schemeClr val="tx1"/>
          </a:solidFill>
          <a:latin typeface="+mn-lt"/>
          <a:ea typeface="+mn-ea"/>
          <a:cs typeface="+mn-cs"/>
        </a:defRPr>
      </a:lvl4pPr>
      <a:lvl5pPr marL="1828610" algn="l" defTabSz="457153" rtl="0" eaLnBrk="1" latinLnBrk="0" hangingPunct="1">
        <a:defRPr sz="1800" kern="1200">
          <a:solidFill>
            <a:schemeClr val="tx1"/>
          </a:solidFill>
          <a:latin typeface="+mn-lt"/>
          <a:ea typeface="+mn-ea"/>
          <a:cs typeface="+mn-cs"/>
        </a:defRPr>
      </a:lvl5pPr>
      <a:lvl6pPr marL="2285763" algn="l" defTabSz="457153" rtl="0" eaLnBrk="1" latinLnBrk="0" hangingPunct="1">
        <a:defRPr sz="1800" kern="1200">
          <a:solidFill>
            <a:schemeClr val="tx1"/>
          </a:solidFill>
          <a:latin typeface="+mn-lt"/>
          <a:ea typeface="+mn-ea"/>
          <a:cs typeface="+mn-cs"/>
        </a:defRPr>
      </a:lvl6pPr>
      <a:lvl7pPr marL="2742916" algn="l" defTabSz="457153" rtl="0" eaLnBrk="1" latinLnBrk="0" hangingPunct="1">
        <a:defRPr sz="1800" kern="1200">
          <a:solidFill>
            <a:schemeClr val="tx1"/>
          </a:solidFill>
          <a:latin typeface="+mn-lt"/>
          <a:ea typeface="+mn-ea"/>
          <a:cs typeface="+mn-cs"/>
        </a:defRPr>
      </a:lvl7pPr>
      <a:lvl8pPr marL="3200069" algn="l" defTabSz="457153" rtl="0" eaLnBrk="1" latinLnBrk="0" hangingPunct="1">
        <a:defRPr sz="1800" kern="1200">
          <a:solidFill>
            <a:schemeClr val="tx1"/>
          </a:solidFill>
          <a:latin typeface="+mn-lt"/>
          <a:ea typeface="+mn-ea"/>
          <a:cs typeface="+mn-cs"/>
        </a:defRPr>
      </a:lvl8pPr>
      <a:lvl9pPr marL="3657221" algn="l" defTabSz="457153"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83"/>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291658674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 id="2147483739" r:id="rId79"/>
    <p:sldLayoutId id="2147483740" r:id="rId80"/>
    <p:sldLayoutId id="2147483741" r:id="rId8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2"/>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290880023"/>
      </p:ext>
    </p:extLst>
  </p:cSld>
  <p:clrMap bg1="lt1" tx1="dk1" bg2="lt2" tx2="dk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7" r:id="rId18"/>
    <p:sldLayoutId id="2147483778" r:id="rId19"/>
    <p:sldLayoutId id="2147483779" r:id="rId20"/>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solidFill>
            <a:schemeClr val="accent3"/>
          </a:soli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529"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6"/>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90"/>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4"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4/25/2025</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4"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9454537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Lst>
  <p:hf sldNum="0" hdr="0" ftr="0" dt="0"/>
  <p:txStyles>
    <p:titleStyle>
      <a:lvl1pPr algn="l" defTabSz="457153"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864" indent="-342864" algn="l" defTabSz="457153"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873" indent="-285720" algn="l" defTabSz="45715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882" indent="-228576" algn="l" defTabSz="45715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034"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187"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339"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492"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645"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798"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153" rtl="0" eaLnBrk="1" latinLnBrk="0" hangingPunct="1">
        <a:defRPr sz="1800" kern="1200">
          <a:solidFill>
            <a:schemeClr val="tx1"/>
          </a:solidFill>
          <a:latin typeface="+mn-lt"/>
          <a:ea typeface="+mn-ea"/>
          <a:cs typeface="+mn-cs"/>
        </a:defRPr>
      </a:lvl1pPr>
      <a:lvl2pPr marL="457153" algn="l" defTabSz="457153" rtl="0" eaLnBrk="1" latinLnBrk="0" hangingPunct="1">
        <a:defRPr sz="1800" kern="1200">
          <a:solidFill>
            <a:schemeClr val="tx1"/>
          </a:solidFill>
          <a:latin typeface="+mn-lt"/>
          <a:ea typeface="+mn-ea"/>
          <a:cs typeface="+mn-cs"/>
        </a:defRPr>
      </a:lvl2pPr>
      <a:lvl3pPr marL="914306" algn="l" defTabSz="457153" rtl="0" eaLnBrk="1" latinLnBrk="0" hangingPunct="1">
        <a:defRPr sz="1800" kern="1200">
          <a:solidFill>
            <a:schemeClr val="tx1"/>
          </a:solidFill>
          <a:latin typeface="+mn-lt"/>
          <a:ea typeface="+mn-ea"/>
          <a:cs typeface="+mn-cs"/>
        </a:defRPr>
      </a:lvl3pPr>
      <a:lvl4pPr marL="1371458" algn="l" defTabSz="457153" rtl="0" eaLnBrk="1" latinLnBrk="0" hangingPunct="1">
        <a:defRPr sz="1800" kern="1200">
          <a:solidFill>
            <a:schemeClr val="tx1"/>
          </a:solidFill>
          <a:latin typeface="+mn-lt"/>
          <a:ea typeface="+mn-ea"/>
          <a:cs typeface="+mn-cs"/>
        </a:defRPr>
      </a:lvl4pPr>
      <a:lvl5pPr marL="1828610" algn="l" defTabSz="457153" rtl="0" eaLnBrk="1" latinLnBrk="0" hangingPunct="1">
        <a:defRPr sz="1800" kern="1200">
          <a:solidFill>
            <a:schemeClr val="tx1"/>
          </a:solidFill>
          <a:latin typeface="+mn-lt"/>
          <a:ea typeface="+mn-ea"/>
          <a:cs typeface="+mn-cs"/>
        </a:defRPr>
      </a:lvl5pPr>
      <a:lvl6pPr marL="2285763" algn="l" defTabSz="457153" rtl="0" eaLnBrk="1" latinLnBrk="0" hangingPunct="1">
        <a:defRPr sz="1800" kern="1200">
          <a:solidFill>
            <a:schemeClr val="tx1"/>
          </a:solidFill>
          <a:latin typeface="+mn-lt"/>
          <a:ea typeface="+mn-ea"/>
          <a:cs typeface="+mn-cs"/>
        </a:defRPr>
      </a:lvl6pPr>
      <a:lvl7pPr marL="2742916" algn="l" defTabSz="457153" rtl="0" eaLnBrk="1" latinLnBrk="0" hangingPunct="1">
        <a:defRPr sz="1800" kern="1200">
          <a:solidFill>
            <a:schemeClr val="tx1"/>
          </a:solidFill>
          <a:latin typeface="+mn-lt"/>
          <a:ea typeface="+mn-ea"/>
          <a:cs typeface="+mn-cs"/>
        </a:defRPr>
      </a:lvl7pPr>
      <a:lvl8pPr marL="3200069" algn="l" defTabSz="457153" rtl="0" eaLnBrk="1" latinLnBrk="0" hangingPunct="1">
        <a:defRPr sz="1800" kern="1200">
          <a:solidFill>
            <a:schemeClr val="tx1"/>
          </a:solidFill>
          <a:latin typeface="+mn-lt"/>
          <a:ea typeface="+mn-ea"/>
          <a:cs typeface="+mn-cs"/>
        </a:defRPr>
      </a:lvl8pPr>
      <a:lvl9pPr marL="3657221" algn="l" defTabSz="45715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123.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8.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01.xml.rels><?xml version="1.0" encoding="UTF-8" standalone="yes"?>
<Relationships xmlns="http://schemas.openxmlformats.org/package/2006/relationships"><Relationship Id="rId3" Type="http://schemas.openxmlformats.org/officeDocument/2006/relationships/hyperlink" Target="https://aka.ms/containerapps" TargetMode="External"/><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50.png"/><Relationship Id="rId5" Type="http://schemas.microsoft.com/office/2007/relationships/hdphoto" Target="../media/hdphoto1.wdp"/><Relationship Id="rId4" Type="http://schemas.openxmlformats.org/officeDocument/2006/relationships/image" Target="../media/image49.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microsoft.com/office/2007/relationships/hdphoto" Target="../media/hdphoto2.wdp"/><Relationship Id="rId12" Type="http://schemas.microsoft.com/office/2007/relationships/hdphoto" Target="../media/hdphoto3.wdp"/><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55.svg"/><Relationship Id="rId10" Type="http://schemas.openxmlformats.org/officeDocument/2006/relationships/image" Target="../media/image59.png"/><Relationship Id="rId4" Type="http://schemas.openxmlformats.org/officeDocument/2006/relationships/image" Target="../media/image54.png"/><Relationship Id="rId9" Type="http://schemas.openxmlformats.org/officeDocument/2006/relationships/image" Target="../media/image58.sv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62.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63.png"/><Relationship Id="rId4" Type="http://schemas.openxmlformats.org/officeDocument/2006/relationships/image" Target="../media/image61.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64.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1.png"/><Relationship Id="rId7" Type="http://schemas.openxmlformats.org/officeDocument/2006/relationships/image" Target="../media/image43.png"/><Relationship Id="rId2" Type="http://schemas.openxmlformats.org/officeDocument/2006/relationships/notesSlide" Target="../notesSlides/notesSlide2.xml"/><Relationship Id="rId1" Type="http://schemas.openxmlformats.org/officeDocument/2006/relationships/slideLayout" Target="../slideLayouts/slideLayout123.xml"/><Relationship Id="rId6" Type="http://schemas.openxmlformats.org/officeDocument/2006/relationships/image" Target="../media/image42.png"/><Relationship Id="rId5" Type="http://schemas.openxmlformats.org/officeDocument/2006/relationships/hyperlink" Target="https://techcommunity.microsoft.com/t5/custom/page/page-id/learn?WT.mc_id=AZ-MVP-5004796" TargetMode="External"/><Relationship Id="rId4" Type="http://schemas.openxmlformats.org/officeDocument/2006/relationships/hyperlink" Target="https://linktr.ee/lukemurray" TargetMode="External"/><Relationship Id="rId9" Type="http://schemas.openxmlformats.org/officeDocument/2006/relationships/image" Target="../media/image45.jpe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55.sv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learn.microsoft.com/azure/templates/microsoft.app/containerapps?pivots=deployment-language-bicep&amp;WT.mc_id=AZ-MVP-5004796" TargetMode="External"/><Relationship Id="rId5" Type="http://schemas.openxmlformats.org/officeDocument/2006/relationships/hyperlink" Target="https://learn.microsoft.com/azure/container-instances/container-instances-quickstart-bicep?tabs=CLI&amp;WT.mc_id=AZ-MVP-5004796" TargetMode="External"/><Relationship Id="rId4" Type="http://schemas.openxmlformats.org/officeDocument/2006/relationships/hyperlink" Target="https://learn.microsoft.com/cli/azure/containerapp?view=azure-cli-latest&amp;WT.mc_id=AZ-MVP-5004796"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hyperlink" Target="https://learn.microsoft.com/en-us/azure/container-apps/vnet-custom"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4.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hyperlink" Target="https://learn.microsoft.com/en-us/azure/container-apps/revisions#application-scope-changes" TargetMode="External"/><Relationship Id="rId4" Type="http://schemas.openxmlformats.org/officeDocument/2006/relationships/hyperlink" Target="https://learn.microsoft.com/en-us/azure/container-apps/revisions#revision-scope-changes"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4.pn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xml"/><Relationship Id="rId6" Type="http://schemas.openxmlformats.org/officeDocument/2006/relationships/hyperlink" Target="https://docs.dapr.io/developing-applications/building-blocks/service-invocation/howto-invoke-discover-services/" TargetMode="External"/><Relationship Id="rId5" Type="http://schemas.openxmlformats.org/officeDocument/2006/relationships/hyperlink" Target="https://docs.dapr.io/operations/hosting/self-hosted/self-hosted-overview/" TargetMode="Externa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6.png"/><Relationship Id="rId4"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87.png"/></Relationships>
</file>

<file path=ppt/slides/_rels/slide5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88.pn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90.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1.xml"/><Relationship Id="rId5" Type="http://schemas.openxmlformats.org/officeDocument/2006/relationships/hyperlink" Target="https://www.envoyproxy.io/" TargetMode="External"/><Relationship Id="rId4" Type="http://schemas.openxmlformats.org/officeDocument/2006/relationships/image" Target="../media/image91.png"/></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92.png"/></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94.png"/></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1.xml"/><Relationship Id="rId4" Type="http://schemas.openxmlformats.org/officeDocument/2006/relationships/image" Target="../media/image96.png"/></Relationships>
</file>

<file path=ppt/slides/_rels/slide7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97.png"/></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7.jpg"/></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8" Type="http://schemas.openxmlformats.org/officeDocument/2006/relationships/hyperlink" Target="https://learn.microsoft.com/en-us/azure/container-apps/authentication-twitter" TargetMode="External"/><Relationship Id="rId3" Type="http://schemas.openxmlformats.org/officeDocument/2006/relationships/image" Target="../media/image41.png"/><Relationship Id="rId7" Type="http://schemas.openxmlformats.org/officeDocument/2006/relationships/hyperlink" Target="https://learn.microsoft.com/en-us/azure/container-apps/authentication-google" TargetMode="External"/><Relationship Id="rId2" Type="http://schemas.openxmlformats.org/officeDocument/2006/relationships/notesSlide" Target="../notesSlides/notesSlide82.xml"/><Relationship Id="rId1" Type="http://schemas.openxmlformats.org/officeDocument/2006/relationships/slideLayout" Target="../slideLayouts/slideLayout1.xml"/><Relationship Id="rId6" Type="http://schemas.openxmlformats.org/officeDocument/2006/relationships/hyperlink" Target="https://learn.microsoft.com/en-us/azure/container-apps/authentication-github" TargetMode="External"/><Relationship Id="rId5" Type="http://schemas.openxmlformats.org/officeDocument/2006/relationships/hyperlink" Target="https://learn.microsoft.com/en-us/azure/container-apps/authentication-facebook" TargetMode="External"/><Relationship Id="rId4" Type="http://schemas.openxmlformats.org/officeDocument/2006/relationships/hyperlink" Target="https://learn.microsoft.com/entra/identity/?WT.mc_id=AZ-MVP-5004796" TargetMode="External"/><Relationship Id="rId9" Type="http://schemas.openxmlformats.org/officeDocument/2006/relationships/hyperlink" Target="https://learn.microsoft.com/en-us/azure/container-apps/authentication-openid"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1.xml"/><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5.xml"/><Relationship Id="rId1" Type="http://schemas.openxmlformats.org/officeDocument/2006/relationships/slideLayout" Target="../slideLayouts/slideLayout1.xml"/><Relationship Id="rId4" Type="http://schemas.openxmlformats.org/officeDocument/2006/relationships/image" Target="../media/image100.png"/></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hyperlink" Target="https://learn.microsoft.com/en-us/azure/container-registry/container-registry-tasks-overview"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101.png"/></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1.xml"/><Relationship Id="rId5" Type="http://schemas.openxmlformats.org/officeDocument/2006/relationships/image" Target="../media/image102.png"/><Relationship Id="rId4" Type="http://schemas.openxmlformats.org/officeDocument/2006/relationships/image" Target="../media/image59.png"/></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103.png"/></Relationships>
</file>

<file path=ppt/slides/_rels/slide9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3.xml"/><Relationship Id="rId1" Type="http://schemas.openxmlformats.org/officeDocument/2006/relationships/slideLayout" Target="../slideLayouts/slideLayout1.xml"/><Relationship Id="rId5" Type="http://schemas.openxmlformats.org/officeDocument/2006/relationships/hyperlink" Target="https://learn.microsoft.com/en-us/azure/devops/repos/get-started/what-is-repos?view=azure-devops#tfvc" TargetMode="External"/><Relationship Id="rId4" Type="http://schemas.openxmlformats.org/officeDocument/2006/relationships/hyperlink" Target="https://learn.microsoft.com/en-us/azure/devops/repos/get-started/what-is-repos?view=azure-devops#git"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5.xml"/><Relationship Id="rId1" Type="http://schemas.openxmlformats.org/officeDocument/2006/relationships/slideLayout" Target="../slideLayouts/slideLayout1.xml"/><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05.png"/></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10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Isosceles Triangle 15">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309" y="12699"/>
            <a:ext cx="842577"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defTabSz="348386"/>
            <a:endParaRPr lang="en-NZ" sz="1372">
              <a:solidFill>
                <a:prstClr val="white"/>
              </a:solidFill>
              <a:latin typeface="Trebuchet MS" panose="020B0603020202020204"/>
            </a:endParaRPr>
          </a:p>
        </p:txBody>
      </p:sp>
      <p:sp>
        <p:nvSpPr>
          <p:cNvPr id="3" name="AutoShape 2">
            <a:extLst>
              <a:ext uri="{FF2B5EF4-FFF2-40B4-BE49-F238E27FC236}">
                <a16:creationId xmlns:a16="http://schemas.microsoft.com/office/drawing/2014/main" id="{257DC3C0-E45E-C694-4DAC-FFF293C3E094}"/>
              </a:ext>
            </a:extLst>
          </p:cNvPr>
          <p:cNvSpPr>
            <a:spLocks noChangeAspect="1" noChangeArrowheads="1"/>
          </p:cNvSpPr>
          <p:nvPr/>
        </p:nvSpPr>
        <p:spPr bwMode="auto">
          <a:xfrm>
            <a:off x="3015267" y="1894216"/>
            <a:ext cx="3308632" cy="330863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9681" tIns="34840" rIns="69681" bIns="34840" numCol="1" anchor="t" anchorCtr="0" compatLnSpc="1">
            <a:prstTxWarp prst="textNoShape">
              <a:avLst/>
            </a:prstTxWarp>
          </a:bodyPr>
          <a:lstStyle/>
          <a:p>
            <a:pPr defTabSz="348386"/>
            <a:endParaRPr lang="en-NZ" sz="1372">
              <a:solidFill>
                <a:prstClr val="black"/>
              </a:solidFill>
              <a:latin typeface="Trebuchet MS" panose="020B0603020202020204"/>
            </a:endParaRPr>
          </a:p>
        </p:txBody>
      </p:sp>
      <p:sp>
        <p:nvSpPr>
          <p:cNvPr id="2" name="Title 1">
            <a:extLst>
              <a:ext uri="{FF2B5EF4-FFF2-40B4-BE49-F238E27FC236}">
                <a16:creationId xmlns:a16="http://schemas.microsoft.com/office/drawing/2014/main" id="{9E8C2592-5AB3-D61D-2E97-E96DCD3AA963}"/>
              </a:ext>
            </a:extLst>
          </p:cNvPr>
          <p:cNvSpPr>
            <a:spLocks noGrp="1"/>
          </p:cNvSpPr>
          <p:nvPr>
            <p:ph type="ctrTitle"/>
          </p:nvPr>
        </p:nvSpPr>
        <p:spPr>
          <a:xfrm>
            <a:off x="1973057" y="1597653"/>
            <a:ext cx="7766936" cy="939891"/>
          </a:xfrm>
          <a:solidFill>
            <a:schemeClr val="accent2"/>
          </a:solidFill>
        </p:spPr>
        <p:txBody>
          <a:bodyPr/>
          <a:lstStyle/>
          <a:p>
            <a:pPr algn="ctr"/>
            <a:r>
              <a:rPr lang="en-US" dirty="0">
                <a:solidFill>
                  <a:schemeClr val="bg1"/>
                </a:solidFill>
              </a:rPr>
              <a:t>Azure Container Apps</a:t>
            </a:r>
            <a:endParaRPr lang="en-NZ" dirty="0">
              <a:solidFill>
                <a:schemeClr val="bg1"/>
              </a:solidFill>
            </a:endParaRPr>
          </a:p>
        </p:txBody>
      </p:sp>
      <p:sp>
        <p:nvSpPr>
          <p:cNvPr id="4" name="Title 1">
            <a:extLst>
              <a:ext uri="{FF2B5EF4-FFF2-40B4-BE49-F238E27FC236}">
                <a16:creationId xmlns:a16="http://schemas.microsoft.com/office/drawing/2014/main" id="{AEAA2F19-55C8-18AB-0906-AEE7AC1DB282}"/>
              </a:ext>
            </a:extLst>
          </p:cNvPr>
          <p:cNvSpPr txBox="1">
            <a:spLocks/>
          </p:cNvSpPr>
          <p:nvPr/>
        </p:nvSpPr>
        <p:spPr>
          <a:xfrm>
            <a:off x="1973056" y="2692638"/>
            <a:ext cx="7766935" cy="483340"/>
          </a:xfrm>
          <a:prstGeom prst="rect">
            <a:avLst/>
          </a:prstGeom>
          <a:solidFill>
            <a:schemeClr val="accent2"/>
          </a:solidFill>
        </p:spPr>
        <p:txBody>
          <a:bodyPr vert="horz" lIns="91440" tIns="45720" rIns="91440" bIns="45720" rtlCol="0" anchor="b">
            <a:no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2400" dirty="0">
                <a:solidFill>
                  <a:schemeClr val="bg1"/>
                </a:solidFill>
              </a:rPr>
              <a:t>Luke Murray</a:t>
            </a:r>
            <a:endParaRPr lang="en-NZ" sz="2400" dirty="0">
              <a:solidFill>
                <a:schemeClr val="bg1"/>
              </a:solidFill>
            </a:endParaRPr>
          </a:p>
        </p:txBody>
      </p:sp>
      <p:pic>
        <p:nvPicPr>
          <p:cNvPr id="2050" name="Picture 2" descr="Azure Container Apps - Pricing | Microsoft Azure">
            <a:extLst>
              <a:ext uri="{FF2B5EF4-FFF2-40B4-BE49-F238E27FC236}">
                <a16:creationId xmlns:a16="http://schemas.microsoft.com/office/drawing/2014/main" id="{19293299-493E-43C3-106C-5B994EFEC9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565" y="3821997"/>
            <a:ext cx="3536869" cy="1856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3678504"/>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9" name="Title 1">
            <a:extLst>
              <a:ext uri="{FF2B5EF4-FFF2-40B4-BE49-F238E27FC236}">
                <a16:creationId xmlns:a16="http://schemas.microsoft.com/office/drawing/2014/main" id="{1C80A8BF-CC7D-1575-A6B6-FBB97B55450D}"/>
              </a:ext>
            </a:extLst>
          </p:cNvPr>
          <p:cNvSpPr txBox="1">
            <a:spLocks/>
          </p:cNvSpPr>
          <p:nvPr/>
        </p:nvSpPr>
        <p:spPr>
          <a:xfrm>
            <a:off x="148914" y="669561"/>
            <a:ext cx="12192000" cy="56560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921" dirty="0">
                <a:solidFill>
                  <a:schemeClr val="accent1"/>
                </a:solidFill>
              </a:rPr>
              <a:t>Microservices and Containers</a:t>
            </a:r>
          </a:p>
        </p:txBody>
      </p:sp>
      <p:sp>
        <p:nvSpPr>
          <p:cNvPr id="3" name="Rectangle 2">
            <a:extLst>
              <a:ext uri="{FF2B5EF4-FFF2-40B4-BE49-F238E27FC236}">
                <a16:creationId xmlns:a16="http://schemas.microsoft.com/office/drawing/2014/main" id="{3631893A-DA0F-2D16-740A-B42B57343B6B}"/>
              </a:ext>
            </a:extLst>
          </p:cNvPr>
          <p:cNvSpPr/>
          <p:nvPr/>
        </p:nvSpPr>
        <p:spPr>
          <a:xfrm>
            <a:off x="-71254" y="1881926"/>
            <a:ext cx="5985203" cy="573280"/>
          </a:xfrm>
          <a:prstGeom prst="rect">
            <a:avLst/>
          </a:prstGeom>
        </p:spPr>
        <p:txBody>
          <a:bodyPr wrap="square">
            <a:spAutoFit/>
          </a:bodyPr>
          <a:lstStyle/>
          <a:p>
            <a:pPr algn="ctr" defTabSz="914048">
              <a:defRPr/>
            </a:pPr>
            <a:r>
              <a:rPr lang="en-US" sz="3137">
                <a:solidFill>
                  <a:schemeClr val="accent1"/>
                </a:solidFill>
                <a:latin typeface="+mj-lt"/>
              </a:rPr>
              <a:t>Microservices</a:t>
            </a:r>
          </a:p>
        </p:txBody>
      </p:sp>
      <p:sp>
        <p:nvSpPr>
          <p:cNvPr id="5" name="Rectangle 4">
            <a:extLst>
              <a:ext uri="{FF2B5EF4-FFF2-40B4-BE49-F238E27FC236}">
                <a16:creationId xmlns:a16="http://schemas.microsoft.com/office/drawing/2014/main" id="{ECD699A7-5E32-4FF4-9A29-89ABA28E3C9F}"/>
              </a:ext>
            </a:extLst>
          </p:cNvPr>
          <p:cNvSpPr/>
          <p:nvPr/>
        </p:nvSpPr>
        <p:spPr>
          <a:xfrm>
            <a:off x="6061807" y="1881926"/>
            <a:ext cx="6449507" cy="573280"/>
          </a:xfrm>
          <a:prstGeom prst="rect">
            <a:avLst/>
          </a:prstGeom>
        </p:spPr>
        <p:txBody>
          <a:bodyPr wrap="square">
            <a:spAutoFit/>
          </a:bodyPr>
          <a:lstStyle/>
          <a:p>
            <a:pPr algn="ctr" defTabSz="914048">
              <a:defRPr/>
            </a:pPr>
            <a:r>
              <a:rPr lang="en-US" sz="3137">
                <a:solidFill>
                  <a:schemeClr val="accent1"/>
                </a:solidFill>
                <a:latin typeface="+mj-lt"/>
              </a:rPr>
              <a:t>Containers</a:t>
            </a:r>
          </a:p>
        </p:txBody>
      </p:sp>
      <p:sp>
        <p:nvSpPr>
          <p:cNvPr id="6" name="Rectangle 5">
            <a:extLst>
              <a:ext uri="{FF2B5EF4-FFF2-40B4-BE49-F238E27FC236}">
                <a16:creationId xmlns:a16="http://schemas.microsoft.com/office/drawing/2014/main" id="{2E558403-02C1-8885-053E-91F25490C849}"/>
              </a:ext>
            </a:extLst>
          </p:cNvPr>
          <p:cNvSpPr/>
          <p:nvPr/>
        </p:nvSpPr>
        <p:spPr>
          <a:xfrm>
            <a:off x="6475096" y="2813443"/>
            <a:ext cx="5716904" cy="2246769"/>
          </a:xfrm>
          <a:prstGeom prst="rect">
            <a:avLst/>
          </a:prstGeom>
        </p:spPr>
        <p:txBody>
          <a:bodyPr wrap="square">
            <a:spAutoFit/>
          </a:bodyPr>
          <a:lstStyle/>
          <a:p>
            <a:pPr indent="-285695">
              <a:buFont typeface="Arial" panose="020B0604020202020204" pitchFamily="34" charset="0"/>
              <a:buChar char="•"/>
              <a:defRPr/>
            </a:pPr>
            <a:r>
              <a:rPr lang="en-US" sz="2000" dirty="0">
                <a:solidFill>
                  <a:srgbClr val="0070C0"/>
                </a:solidFill>
                <a:latin typeface="Segoe UI" panose="020B0502040204020203" pitchFamily="34" charset="0"/>
              </a:rPr>
              <a:t>Provide fine-grained execution environment</a:t>
            </a:r>
          </a:p>
          <a:p>
            <a:pPr indent="-285695">
              <a:buFont typeface="Arial" panose="020B0604020202020204" pitchFamily="34" charset="0"/>
              <a:buChar char="•"/>
              <a:defRPr/>
            </a:pPr>
            <a:r>
              <a:rPr lang="en-US" sz="2000" dirty="0">
                <a:solidFill>
                  <a:srgbClr val="0070C0"/>
                </a:solidFill>
                <a:latin typeface="Segoe UI" panose="020B0502040204020203" pitchFamily="34" charset="0"/>
              </a:rPr>
              <a:t>Provide a high degree of isolation</a:t>
            </a:r>
          </a:p>
          <a:p>
            <a:pPr indent="-285695">
              <a:buFont typeface="Arial" panose="020B0604020202020204" pitchFamily="34" charset="0"/>
              <a:buChar char="•"/>
              <a:defRPr/>
            </a:pPr>
            <a:r>
              <a:rPr lang="en-US" sz="2000" dirty="0">
                <a:solidFill>
                  <a:srgbClr val="0070C0"/>
                </a:solidFill>
                <a:latin typeface="Segoe UI" panose="020B0502040204020203" pitchFamily="34" charset="0"/>
              </a:rPr>
              <a:t>Provide fast initialization and execution</a:t>
            </a:r>
          </a:p>
          <a:p>
            <a:pPr indent="-285695">
              <a:buFont typeface="Arial" panose="020B0604020202020204" pitchFamily="34" charset="0"/>
              <a:buChar char="•"/>
              <a:defRPr/>
            </a:pPr>
            <a:r>
              <a:rPr lang="en-US" sz="2000" dirty="0">
                <a:solidFill>
                  <a:srgbClr val="0070C0"/>
                </a:solidFill>
                <a:latin typeface="Segoe UI" panose="020B0502040204020203" pitchFamily="34" charset="0"/>
              </a:rPr>
              <a:t>Leverage orchestrators to manage microservice-based apps</a:t>
            </a:r>
          </a:p>
          <a:p>
            <a:pPr indent="-285695">
              <a:buFont typeface="Arial" panose="020B0604020202020204" pitchFamily="34" charset="0"/>
              <a:buChar char="•"/>
              <a:defRPr/>
            </a:pPr>
            <a:r>
              <a:rPr lang="en-US" sz="2000" dirty="0">
                <a:solidFill>
                  <a:srgbClr val="0070C0"/>
                </a:solidFill>
                <a:latin typeface="Segoe UI" panose="020B0502040204020203" pitchFamily="34" charset="0"/>
              </a:rPr>
              <a:t>Using container tools, help simplify complexities inherent in applications</a:t>
            </a:r>
          </a:p>
        </p:txBody>
      </p:sp>
      <p:sp>
        <p:nvSpPr>
          <p:cNvPr id="10" name="Rectangle 9">
            <a:extLst>
              <a:ext uri="{FF2B5EF4-FFF2-40B4-BE49-F238E27FC236}">
                <a16:creationId xmlns:a16="http://schemas.microsoft.com/office/drawing/2014/main" id="{7876C4E0-6F30-F44D-0362-DCF14350F5F2}"/>
              </a:ext>
            </a:extLst>
          </p:cNvPr>
          <p:cNvSpPr/>
          <p:nvPr/>
        </p:nvSpPr>
        <p:spPr>
          <a:xfrm>
            <a:off x="430452" y="2813443"/>
            <a:ext cx="4981791" cy="2492862"/>
          </a:xfrm>
          <a:prstGeom prst="rect">
            <a:avLst/>
          </a:prstGeom>
        </p:spPr>
        <p:txBody>
          <a:bodyPr wrap="square">
            <a:spAutoFit/>
          </a:bodyPr>
          <a:lstStyle/>
          <a:p>
            <a:pPr indent="-285695">
              <a:buFont typeface="Arial" panose="020B0604020202020204" pitchFamily="34" charset="0"/>
              <a:buChar char="•"/>
              <a:defRPr/>
            </a:pPr>
            <a:r>
              <a:rPr lang="en-US" sz="2000" dirty="0">
                <a:solidFill>
                  <a:srgbClr val="0070C0"/>
                </a:solidFill>
                <a:latin typeface="Segoe UI" panose="020B0502040204020203" pitchFamily="34" charset="0"/>
              </a:rPr>
              <a:t>A large application core, composed of a single key technology</a:t>
            </a:r>
          </a:p>
          <a:p>
            <a:pPr indent="-285695">
              <a:buFont typeface="Arial" panose="020B0604020202020204" pitchFamily="34" charset="0"/>
              <a:buChar char="•"/>
              <a:defRPr/>
            </a:pPr>
            <a:r>
              <a:rPr lang="en-US" sz="2000" dirty="0">
                <a:solidFill>
                  <a:srgbClr val="0070C0"/>
                </a:solidFill>
                <a:latin typeface="Segoe UI" panose="020B0502040204020203" pitchFamily="34" charset="0"/>
              </a:rPr>
              <a:t>Typically surrounded by a layer of adapters that expose its functionality to the outside world and provide access to dependencies</a:t>
            </a:r>
          </a:p>
          <a:p>
            <a:pPr indent="-285695">
              <a:buFont typeface="Arial" panose="020B0604020202020204" pitchFamily="34" charset="0"/>
              <a:buChar char="•"/>
              <a:defRPr/>
            </a:pPr>
            <a:r>
              <a:rPr lang="en-US" sz="2000" dirty="0">
                <a:solidFill>
                  <a:srgbClr val="0070C0"/>
                </a:solidFill>
                <a:latin typeface="Segoe UI" panose="020B0502040204020203" pitchFamily="34" charset="0"/>
              </a:rPr>
              <a:t>Commonly deployed in containers</a:t>
            </a:r>
          </a:p>
          <a:p>
            <a:pPr marL="285695" indent="-285695" defTabSz="914048">
              <a:buFont typeface="Arial" panose="020B0604020202020204" pitchFamily="34" charset="0"/>
              <a:buChar char="•"/>
              <a:defRPr/>
            </a:pPr>
            <a:endParaRPr lang="en-US" sz="1599" dirty="0">
              <a:solidFill>
                <a:srgbClr val="505050"/>
              </a:solidFill>
              <a:latin typeface="+mj-lt"/>
            </a:endParaRPr>
          </a:p>
        </p:txBody>
      </p:sp>
      <p:cxnSp>
        <p:nvCxnSpPr>
          <p:cNvPr id="11" name="Straight Connector 10">
            <a:extLst>
              <a:ext uri="{FF2B5EF4-FFF2-40B4-BE49-F238E27FC236}">
                <a16:creationId xmlns:a16="http://schemas.microsoft.com/office/drawing/2014/main" id="{FCE8FAAA-E312-C784-AF70-48F45AC09EED}"/>
              </a:ext>
            </a:extLst>
          </p:cNvPr>
          <p:cNvCxnSpPr>
            <a:cxnSpLocks/>
          </p:cNvCxnSpPr>
          <p:nvPr/>
        </p:nvCxnSpPr>
        <p:spPr>
          <a:xfrm>
            <a:off x="6188815" y="1581845"/>
            <a:ext cx="0" cy="4750415"/>
          </a:xfrm>
          <a:prstGeom prst="line">
            <a:avLst/>
          </a:prstGeom>
          <a:noFill/>
          <a:ln w="15875" cap="flat" cmpd="sng" algn="ctr">
            <a:solidFill>
              <a:schemeClr val="tx1"/>
            </a:solidFill>
            <a:prstDash val="solid"/>
            <a:miter lim="800000"/>
          </a:ln>
          <a:effectLst/>
        </p:spPr>
      </p:cxnSp>
    </p:spTree>
    <p:extLst>
      <p:ext uri="{BB962C8B-B14F-4D97-AF65-F5344CB8AC3E}">
        <p14:creationId xmlns:p14="http://schemas.microsoft.com/office/powerpoint/2010/main" val="219757467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7</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618942754"/>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7950206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1635540" y="555048"/>
            <a:ext cx="8599049" cy="5989720"/>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2760873" y="2371068"/>
            <a:ext cx="7115027" cy="1077218"/>
          </a:xfrm>
          <a:prstGeom prst="rect">
            <a:avLst/>
          </a:prstGeom>
          <a:noFill/>
        </p:spPr>
        <p:txBody>
          <a:bodyPr wrap="square">
            <a:spAutoFit/>
          </a:bodyPr>
          <a:lstStyle/>
          <a:p>
            <a:pPr algn="ct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Get started with Azure Container Apps today!</a:t>
            </a:r>
          </a:p>
        </p:txBody>
      </p:sp>
      <p:sp>
        <p:nvSpPr>
          <p:cNvPr id="2" name="TextBox 1">
            <a:extLst>
              <a:ext uri="{FF2B5EF4-FFF2-40B4-BE49-F238E27FC236}">
                <a16:creationId xmlns:a16="http://schemas.microsoft.com/office/drawing/2014/main" id="{946E0582-ACB0-9BA1-A56C-DE8090EA5156}"/>
              </a:ext>
            </a:extLst>
          </p:cNvPr>
          <p:cNvSpPr txBox="1"/>
          <p:nvPr/>
        </p:nvSpPr>
        <p:spPr>
          <a:xfrm>
            <a:off x="3410108" y="3712945"/>
            <a:ext cx="5719514" cy="492443"/>
          </a:xfrm>
          <a:prstGeom prst="rect">
            <a:avLst/>
          </a:prstGeom>
          <a:noFill/>
        </p:spPr>
        <p:txBody>
          <a:bodyPr wrap="none" lIns="0" tIns="0" rIns="0" bIns="0" rtlCol="0">
            <a:spAutoFit/>
          </a:bodyPr>
          <a:lstStyle>
            <a:defPPr>
              <a:defRPr lang="en-US"/>
            </a:defPPr>
            <a:lvl1pPr marR="0" lvl="0" indent="0" defTabSz="914400" fontAlgn="auto">
              <a:lnSpc>
                <a:spcPct val="100000"/>
              </a:lnSpc>
              <a:spcBef>
                <a:spcPts val="0"/>
              </a:spcBef>
              <a:spcAft>
                <a:spcPts val="0"/>
              </a:spcAft>
              <a:buClrTx/>
              <a:buSzTx/>
              <a:buFontTx/>
              <a:buNone/>
              <a:tabLst/>
              <a:defRPr kumimoji="0" sz="2000" b="0" i="0" u="none" strike="noStrike" cap="none" spc="0" normalizeH="0" baseline="0">
                <a:ln>
                  <a:noFill/>
                </a:ln>
                <a:gradFill>
                  <a:gsLst>
                    <a:gs pos="0">
                      <a:srgbClr val="666666"/>
                    </a:gs>
                    <a:gs pos="100000">
                      <a:srgbClr val="666666"/>
                    </a:gs>
                  </a:gsLst>
                  <a:lin ang="0" scaled="0"/>
                </a:gradFill>
                <a:effectLst/>
                <a:uLnTx/>
                <a:uFillTx/>
                <a:latin typeface="Segoe UI Semibold"/>
              </a:defRPr>
            </a:lvl1pPr>
            <a:lvl2pPr marL="457200" defTabSz="914400">
              <a:defRPr sz="1800"/>
            </a:lvl2pPr>
            <a:lvl3pPr marL="914400" defTabSz="914400">
              <a:defRPr sz="1800"/>
            </a:lvl3pPr>
            <a:lvl4pPr marL="1371600" defTabSz="914400">
              <a:defRPr sz="1800"/>
            </a:lvl4pPr>
            <a:lvl5pPr marL="1828800" defTabSz="914400">
              <a:defRPr sz="1800"/>
            </a:lvl5pPr>
            <a:lvl6pPr marL="2286000" defTabSz="914400">
              <a:defRPr sz="1800"/>
            </a:lvl6pPr>
            <a:lvl7pPr marL="2743200" defTabSz="914400">
              <a:defRPr sz="1800"/>
            </a:lvl7pPr>
            <a:lvl8pPr marL="3200400" defTabSz="914400">
              <a:defRPr sz="1800"/>
            </a:lvl8pPr>
            <a:lvl9pPr marL="3657600" defTabSz="914400">
              <a:defRPr sz="1800"/>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0070C0"/>
                </a:solidFill>
                <a:effectLst/>
                <a:uLnTx/>
                <a:uFillTx/>
                <a:latin typeface="Segoe UI Semibold"/>
                <a:ea typeface="+mn-ea"/>
                <a:cs typeface="+mn-cs"/>
                <a:hlinkClick r:id="rId3">
                  <a:extLst>
                    <a:ext uri="{A12FA001-AC4F-418D-AE19-62706E023703}">
                      <ahyp:hlinkClr xmlns:ahyp="http://schemas.microsoft.com/office/drawing/2018/hyperlinkcolor" val="tx"/>
                    </a:ext>
                  </a:extLst>
                </a:hlinkClick>
              </a:rPr>
              <a:t>https://aka.ms/containerapps</a:t>
            </a:r>
            <a:r>
              <a:rPr kumimoji="0" lang="en-US" sz="3200" b="0" i="0" u="none" strike="noStrike" kern="1200" cap="none" spc="0" normalizeH="0" baseline="0" noProof="0" dirty="0">
                <a:ln>
                  <a:noFill/>
                </a:ln>
                <a:solidFill>
                  <a:srgbClr val="0070C0"/>
                </a:solidFill>
                <a:effectLst/>
                <a:uLnTx/>
                <a:uFillTx/>
                <a:latin typeface="Segoe UI Semibold"/>
                <a:ea typeface="+mn-ea"/>
                <a:cs typeface="+mn-cs"/>
              </a:rPr>
              <a:t>  </a:t>
            </a:r>
          </a:p>
        </p:txBody>
      </p:sp>
    </p:spTree>
    <p:extLst>
      <p:ext uri="{BB962C8B-B14F-4D97-AF65-F5344CB8AC3E}">
        <p14:creationId xmlns:p14="http://schemas.microsoft.com/office/powerpoint/2010/main" val="1564277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2.70833E-6 -4.81481E-6 L -2.70833E-6 0.01968 " pathEditMode="relative" rAng="0" ptsTypes="AA">
                                      <p:cBhvr>
                                        <p:cTn id="9" dur="500" spd="-100000" fill="hold"/>
                                        <p:tgtEl>
                                          <p:spTgt spid="2"/>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Rectangle 3">
            <a:extLst>
              <a:ext uri="{FF2B5EF4-FFF2-40B4-BE49-F238E27FC236}">
                <a16:creationId xmlns:a16="http://schemas.microsoft.com/office/drawing/2014/main" id="{3D7947D2-DF67-FC01-B620-CB4C044DE03D}"/>
              </a:ext>
            </a:extLst>
          </p:cNvPr>
          <p:cNvSpPr/>
          <p:nvPr/>
        </p:nvSpPr>
        <p:spPr>
          <a:xfrm>
            <a:off x="-165374" y="603969"/>
            <a:ext cx="5985203" cy="523220"/>
          </a:xfrm>
          <a:prstGeom prst="rect">
            <a:avLst/>
          </a:prstGeom>
        </p:spPr>
        <p:txBody>
          <a:bodyPr wrap="square">
            <a:spAutoFit/>
          </a:bodyPr>
          <a:lstStyle/>
          <a:p>
            <a:pPr algn="ctr" defTabSz="914048">
              <a:defRPr/>
            </a:pPr>
            <a:r>
              <a:rPr lang="en-US" sz="2800" b="1" spc="-50" dirty="0">
                <a:gradFill>
                  <a:gsLst>
                    <a:gs pos="0">
                      <a:srgbClr val="50E6FF"/>
                    </a:gs>
                    <a:gs pos="100000">
                      <a:srgbClr val="8661C5"/>
                    </a:gs>
                  </a:gsLst>
                  <a:lin ang="2700000" scaled="1"/>
                </a:gradFill>
                <a:latin typeface="Segoe UI Semibold"/>
                <a:ea typeface="+mj-ea"/>
                <a:cs typeface="+mj-cs"/>
              </a:rPr>
              <a:t>Traditional application approach</a:t>
            </a:r>
          </a:p>
        </p:txBody>
      </p:sp>
      <p:sp>
        <p:nvSpPr>
          <p:cNvPr id="8" name="Rectangle 7">
            <a:extLst>
              <a:ext uri="{FF2B5EF4-FFF2-40B4-BE49-F238E27FC236}">
                <a16:creationId xmlns:a16="http://schemas.microsoft.com/office/drawing/2014/main" id="{89082467-9FD5-BCD0-DCE4-A650DAF9FA93}"/>
              </a:ext>
            </a:extLst>
          </p:cNvPr>
          <p:cNvSpPr/>
          <p:nvPr/>
        </p:nvSpPr>
        <p:spPr>
          <a:xfrm>
            <a:off x="5872418" y="580142"/>
            <a:ext cx="6449507" cy="523220"/>
          </a:xfrm>
          <a:prstGeom prst="rect">
            <a:avLst/>
          </a:prstGeom>
        </p:spPr>
        <p:txBody>
          <a:bodyPr wrap="square">
            <a:spAutoFit/>
          </a:bodyPr>
          <a:lstStyle/>
          <a:p>
            <a:pPr algn="ctr" defTabSz="914048">
              <a:defRPr/>
            </a:pPr>
            <a:r>
              <a:rPr lang="en-US" sz="2800" b="1" spc="-50" dirty="0">
                <a:gradFill>
                  <a:gsLst>
                    <a:gs pos="0">
                      <a:srgbClr val="50E6FF"/>
                    </a:gs>
                    <a:gs pos="100000">
                      <a:srgbClr val="8661C5"/>
                    </a:gs>
                  </a:gsLst>
                  <a:lin ang="2700000" scaled="1"/>
                </a:gradFill>
                <a:latin typeface="Segoe UI Semibold"/>
                <a:ea typeface="+mj-ea"/>
                <a:cs typeface="+mj-cs"/>
              </a:rPr>
              <a:t>Microservices application approach</a:t>
            </a:r>
          </a:p>
        </p:txBody>
      </p:sp>
      <p:sp>
        <p:nvSpPr>
          <p:cNvPr id="12" name="Rounded Rectangle 66">
            <a:extLst>
              <a:ext uri="{FF2B5EF4-FFF2-40B4-BE49-F238E27FC236}">
                <a16:creationId xmlns:a16="http://schemas.microsoft.com/office/drawing/2014/main" id="{BC73BB9A-A61C-CA01-4AE9-C31D69101DF1}"/>
              </a:ext>
            </a:extLst>
          </p:cNvPr>
          <p:cNvSpPr/>
          <p:nvPr/>
        </p:nvSpPr>
        <p:spPr bwMode="auto">
          <a:xfrm>
            <a:off x="1575503" y="3112472"/>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3" name="Rounded Rectangle 68">
            <a:extLst>
              <a:ext uri="{FF2B5EF4-FFF2-40B4-BE49-F238E27FC236}">
                <a16:creationId xmlns:a16="http://schemas.microsoft.com/office/drawing/2014/main" id="{90C680AB-DB63-3792-4D5E-3DA98F186ACB}"/>
              </a:ext>
            </a:extLst>
          </p:cNvPr>
          <p:cNvSpPr/>
          <p:nvPr/>
        </p:nvSpPr>
        <p:spPr bwMode="auto">
          <a:xfrm>
            <a:off x="1575503" y="3954915"/>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ounded Rectangle 69">
            <a:extLst>
              <a:ext uri="{FF2B5EF4-FFF2-40B4-BE49-F238E27FC236}">
                <a16:creationId xmlns:a16="http://schemas.microsoft.com/office/drawing/2014/main" id="{FE35B3EA-73F5-3EBA-657F-20BE30A35F58}"/>
              </a:ext>
            </a:extLst>
          </p:cNvPr>
          <p:cNvSpPr/>
          <p:nvPr/>
        </p:nvSpPr>
        <p:spPr bwMode="auto">
          <a:xfrm>
            <a:off x="1575503" y="4797358"/>
            <a:ext cx="2288419" cy="761784"/>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Oval 14">
            <a:extLst>
              <a:ext uri="{FF2B5EF4-FFF2-40B4-BE49-F238E27FC236}">
                <a16:creationId xmlns:a16="http://schemas.microsoft.com/office/drawing/2014/main" id="{4D6EEF37-CF15-B242-9A1D-5FF784D9CA3D}"/>
              </a:ext>
            </a:extLst>
          </p:cNvPr>
          <p:cNvSpPr/>
          <p:nvPr/>
        </p:nvSpPr>
        <p:spPr bwMode="auto">
          <a:xfrm>
            <a:off x="7476028" y="3317742"/>
            <a:ext cx="3645151" cy="2832194"/>
          </a:xfrm>
          <a:prstGeom prst="ellipse">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ounded Rectangle 58">
            <a:extLst>
              <a:ext uri="{FF2B5EF4-FFF2-40B4-BE49-F238E27FC236}">
                <a16:creationId xmlns:a16="http://schemas.microsoft.com/office/drawing/2014/main" id="{82734A83-945F-024B-3876-568FF55738B1}"/>
              </a:ext>
            </a:extLst>
          </p:cNvPr>
          <p:cNvSpPr/>
          <p:nvPr/>
        </p:nvSpPr>
        <p:spPr bwMode="auto">
          <a:xfrm>
            <a:off x="6784832" y="3797897"/>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7" name="Rounded Rectangle 59">
            <a:extLst>
              <a:ext uri="{FF2B5EF4-FFF2-40B4-BE49-F238E27FC236}">
                <a16:creationId xmlns:a16="http://schemas.microsoft.com/office/drawing/2014/main" id="{1B2AA5C3-835A-AB46-1801-3490C5DC5774}"/>
              </a:ext>
            </a:extLst>
          </p:cNvPr>
          <p:cNvSpPr/>
          <p:nvPr/>
        </p:nvSpPr>
        <p:spPr bwMode="auto">
          <a:xfrm>
            <a:off x="8359683" y="2963068"/>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8" name="Rounded Rectangle 60">
            <a:extLst>
              <a:ext uri="{FF2B5EF4-FFF2-40B4-BE49-F238E27FC236}">
                <a16:creationId xmlns:a16="http://schemas.microsoft.com/office/drawing/2014/main" id="{7A98866E-9ED0-F11A-85D4-A52C63E63A6A}"/>
              </a:ext>
            </a:extLst>
          </p:cNvPr>
          <p:cNvSpPr/>
          <p:nvPr/>
        </p:nvSpPr>
        <p:spPr bwMode="auto">
          <a:xfrm>
            <a:off x="6784832" y="4846680"/>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9" name="Rounded Rectangle 61">
            <a:extLst>
              <a:ext uri="{FF2B5EF4-FFF2-40B4-BE49-F238E27FC236}">
                <a16:creationId xmlns:a16="http://schemas.microsoft.com/office/drawing/2014/main" id="{A88F0C63-D48F-CBFB-A698-28775127426B}"/>
              </a:ext>
            </a:extLst>
          </p:cNvPr>
          <p:cNvSpPr/>
          <p:nvPr/>
        </p:nvSpPr>
        <p:spPr bwMode="auto">
          <a:xfrm>
            <a:off x="9942103" y="3793536"/>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0" name="Rounded Rectangle 62">
            <a:extLst>
              <a:ext uri="{FF2B5EF4-FFF2-40B4-BE49-F238E27FC236}">
                <a16:creationId xmlns:a16="http://schemas.microsoft.com/office/drawing/2014/main" id="{43D6A8CA-2A94-B91C-585C-F1CCE53F24F9}"/>
              </a:ext>
            </a:extLst>
          </p:cNvPr>
          <p:cNvSpPr/>
          <p:nvPr/>
        </p:nvSpPr>
        <p:spPr bwMode="auto">
          <a:xfrm>
            <a:off x="9931401" y="4812340"/>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1" name="Rounded Rectangle 63">
            <a:extLst>
              <a:ext uri="{FF2B5EF4-FFF2-40B4-BE49-F238E27FC236}">
                <a16:creationId xmlns:a16="http://schemas.microsoft.com/office/drawing/2014/main" id="{6B1E4A5E-735F-945C-CBC8-509E50474FB9}"/>
              </a:ext>
            </a:extLst>
          </p:cNvPr>
          <p:cNvSpPr/>
          <p:nvPr/>
        </p:nvSpPr>
        <p:spPr bwMode="auto">
          <a:xfrm>
            <a:off x="8359683" y="5665761"/>
            <a:ext cx="1778552" cy="709347"/>
          </a:xfrm>
          <a:prstGeom prst="roundRect">
            <a:avLst/>
          </a:prstGeom>
          <a:solidFill>
            <a:sysClr val="window" lastClr="FFFFFF">
              <a:lumMod val="75000"/>
            </a:sysClr>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22" name="Rectangle 21">
            <a:extLst>
              <a:ext uri="{FF2B5EF4-FFF2-40B4-BE49-F238E27FC236}">
                <a16:creationId xmlns:a16="http://schemas.microsoft.com/office/drawing/2014/main" id="{419BB037-2F67-B347-0BA4-1E3CCF398517}"/>
              </a:ext>
            </a:extLst>
          </p:cNvPr>
          <p:cNvSpPr/>
          <p:nvPr/>
        </p:nvSpPr>
        <p:spPr>
          <a:xfrm>
            <a:off x="6396336" y="1191385"/>
            <a:ext cx="3391855" cy="1620187"/>
          </a:xfrm>
          <a:prstGeom prst="rect">
            <a:avLst/>
          </a:prstGeom>
        </p:spPr>
        <p:txBody>
          <a:bodyPr wrap="square">
            <a:spAutoFit/>
          </a:bodyPr>
          <a:lstStyle/>
          <a:p>
            <a:pPr marL="285695" indent="-285695" defTabSz="914048">
              <a:buFont typeface="Arial" panose="020B0604020202020204" pitchFamily="34" charset="0"/>
              <a:buChar char="•"/>
              <a:defRPr/>
            </a:pPr>
            <a:r>
              <a:rPr lang="en-US" sz="1599" dirty="0">
                <a:solidFill>
                  <a:schemeClr val="accent1"/>
                </a:solidFill>
                <a:latin typeface="+mj-lt"/>
              </a:rPr>
              <a:t>A microservice application segregates functionality into separate smaller services.</a:t>
            </a:r>
          </a:p>
          <a:p>
            <a:pPr marL="285695" indent="-285695" defTabSz="914048">
              <a:spcBef>
                <a:spcPts val="392"/>
              </a:spcBef>
              <a:buFont typeface="Arial" panose="020B0604020202020204" pitchFamily="34" charset="0"/>
              <a:buChar char="•"/>
              <a:defRPr/>
            </a:pPr>
            <a:r>
              <a:rPr lang="en-US" sz="1599" dirty="0">
                <a:solidFill>
                  <a:schemeClr val="accent1"/>
                </a:solidFill>
                <a:latin typeface="+mj-lt"/>
              </a:rPr>
              <a:t>Scales out by </a:t>
            </a:r>
            <a:r>
              <a:rPr lang="en-US" sz="1599" b="1" dirty="0">
                <a:solidFill>
                  <a:schemeClr val="accent1"/>
                </a:solidFill>
                <a:latin typeface="+mj-lt"/>
              </a:rPr>
              <a:t>deploying each service independently </a:t>
            </a:r>
            <a:r>
              <a:rPr lang="en-US" sz="1599" dirty="0">
                <a:solidFill>
                  <a:schemeClr val="accent1"/>
                </a:solidFill>
                <a:latin typeface="+mj-lt"/>
              </a:rPr>
              <a:t>with multiple instances across servers/VMs</a:t>
            </a:r>
          </a:p>
        </p:txBody>
      </p:sp>
      <p:sp>
        <p:nvSpPr>
          <p:cNvPr id="23" name="Hexagon 22">
            <a:extLst>
              <a:ext uri="{FF2B5EF4-FFF2-40B4-BE49-F238E27FC236}">
                <a16:creationId xmlns:a16="http://schemas.microsoft.com/office/drawing/2014/main" id="{6BB523BA-528C-1AE9-7E08-200D35BC82F5}"/>
              </a:ext>
            </a:extLst>
          </p:cNvPr>
          <p:cNvSpPr/>
          <p:nvPr/>
        </p:nvSpPr>
        <p:spPr bwMode="auto">
          <a:xfrm>
            <a:off x="9987291" y="1242106"/>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4" name="Hexagon 23">
            <a:extLst>
              <a:ext uri="{FF2B5EF4-FFF2-40B4-BE49-F238E27FC236}">
                <a16:creationId xmlns:a16="http://schemas.microsoft.com/office/drawing/2014/main" id="{03CD3AE3-CAAB-7565-033F-4C38106332BC}"/>
              </a:ext>
            </a:extLst>
          </p:cNvPr>
          <p:cNvSpPr/>
          <p:nvPr/>
        </p:nvSpPr>
        <p:spPr bwMode="auto">
          <a:xfrm>
            <a:off x="11166970" y="1769958"/>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5" name="Hexagon 24">
            <a:extLst>
              <a:ext uri="{FF2B5EF4-FFF2-40B4-BE49-F238E27FC236}">
                <a16:creationId xmlns:a16="http://schemas.microsoft.com/office/drawing/2014/main" id="{6479356D-D13A-6D6B-E903-D84CD97DD745}"/>
              </a:ext>
            </a:extLst>
          </p:cNvPr>
          <p:cNvSpPr/>
          <p:nvPr/>
        </p:nvSpPr>
        <p:spPr bwMode="auto">
          <a:xfrm>
            <a:off x="11599788" y="1527664"/>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6" name="Hexagon 25">
            <a:extLst>
              <a:ext uri="{FF2B5EF4-FFF2-40B4-BE49-F238E27FC236}">
                <a16:creationId xmlns:a16="http://schemas.microsoft.com/office/drawing/2014/main" id="{A3BDF339-9AFB-55E1-7848-C7E29FEA60B0}"/>
              </a:ext>
            </a:extLst>
          </p:cNvPr>
          <p:cNvSpPr/>
          <p:nvPr/>
        </p:nvSpPr>
        <p:spPr bwMode="auto">
          <a:xfrm>
            <a:off x="9966311" y="1264378"/>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7" name="Hexagon 26">
            <a:extLst>
              <a:ext uri="{FF2B5EF4-FFF2-40B4-BE49-F238E27FC236}">
                <a16:creationId xmlns:a16="http://schemas.microsoft.com/office/drawing/2014/main" id="{F8EFA144-A075-E497-791B-A2DA93448514}"/>
              </a:ext>
            </a:extLst>
          </p:cNvPr>
          <p:cNvSpPr/>
          <p:nvPr/>
        </p:nvSpPr>
        <p:spPr bwMode="auto">
          <a:xfrm>
            <a:off x="9991349" y="1217463"/>
            <a:ext cx="272773" cy="244032"/>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8" name="Hexagon 27">
            <a:extLst>
              <a:ext uri="{FF2B5EF4-FFF2-40B4-BE49-F238E27FC236}">
                <a16:creationId xmlns:a16="http://schemas.microsoft.com/office/drawing/2014/main" id="{8BD4B747-8BCB-297C-222E-606661CE85CB}"/>
              </a:ext>
            </a:extLst>
          </p:cNvPr>
          <p:cNvSpPr/>
          <p:nvPr/>
        </p:nvSpPr>
        <p:spPr bwMode="auto">
          <a:xfrm>
            <a:off x="9986878" y="1797921"/>
            <a:ext cx="272773" cy="244032"/>
          </a:xfrm>
          <a:prstGeom prst="hexagon">
            <a:avLst>
              <a:gd name="adj" fmla="val 55889"/>
              <a:gd name="vf" fmla="val 115470"/>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29" name="Hexagon 28">
            <a:extLst>
              <a:ext uri="{FF2B5EF4-FFF2-40B4-BE49-F238E27FC236}">
                <a16:creationId xmlns:a16="http://schemas.microsoft.com/office/drawing/2014/main" id="{6522FB64-BA92-ECE4-8AAE-70EEAB5D34B7}"/>
              </a:ext>
            </a:extLst>
          </p:cNvPr>
          <p:cNvSpPr/>
          <p:nvPr/>
        </p:nvSpPr>
        <p:spPr bwMode="auto">
          <a:xfrm>
            <a:off x="9956295" y="1769958"/>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0" name="Hexagon 29">
            <a:extLst>
              <a:ext uri="{FF2B5EF4-FFF2-40B4-BE49-F238E27FC236}">
                <a16:creationId xmlns:a16="http://schemas.microsoft.com/office/drawing/2014/main" id="{2FABF71C-EFE5-E3BC-0292-B7B31F6C4BD0}"/>
              </a:ext>
            </a:extLst>
          </p:cNvPr>
          <p:cNvSpPr/>
          <p:nvPr/>
        </p:nvSpPr>
        <p:spPr bwMode="auto">
          <a:xfrm>
            <a:off x="9973516" y="1816279"/>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1" name="Hexagon 30">
            <a:extLst>
              <a:ext uri="{FF2B5EF4-FFF2-40B4-BE49-F238E27FC236}">
                <a16:creationId xmlns:a16="http://schemas.microsoft.com/office/drawing/2014/main" id="{D441340D-943E-5596-040D-E9A68CD6F2C1}"/>
              </a:ext>
            </a:extLst>
          </p:cNvPr>
          <p:cNvSpPr/>
          <p:nvPr/>
        </p:nvSpPr>
        <p:spPr bwMode="auto">
          <a:xfrm>
            <a:off x="10403011" y="1547774"/>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2" name="Hexagon 31">
            <a:extLst>
              <a:ext uri="{FF2B5EF4-FFF2-40B4-BE49-F238E27FC236}">
                <a16:creationId xmlns:a16="http://schemas.microsoft.com/office/drawing/2014/main" id="{7D1FA0D2-8D8B-4B4E-369A-7858349E1061}"/>
              </a:ext>
            </a:extLst>
          </p:cNvPr>
          <p:cNvSpPr/>
          <p:nvPr/>
        </p:nvSpPr>
        <p:spPr bwMode="auto">
          <a:xfrm>
            <a:off x="10427689" y="1511688"/>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3" name="Hexagon 32">
            <a:extLst>
              <a:ext uri="{FF2B5EF4-FFF2-40B4-BE49-F238E27FC236}">
                <a16:creationId xmlns:a16="http://schemas.microsoft.com/office/drawing/2014/main" id="{17D69C82-7BDE-547A-1F44-8DB194B832C2}"/>
              </a:ext>
            </a:extLst>
          </p:cNvPr>
          <p:cNvSpPr/>
          <p:nvPr/>
        </p:nvSpPr>
        <p:spPr bwMode="auto">
          <a:xfrm>
            <a:off x="10384506" y="1526282"/>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34" name="Rectangle 33">
            <a:extLst>
              <a:ext uri="{FF2B5EF4-FFF2-40B4-BE49-F238E27FC236}">
                <a16:creationId xmlns:a16="http://schemas.microsoft.com/office/drawing/2014/main" id="{FFA841B3-B187-EBA8-1C99-032F0520D930}"/>
              </a:ext>
            </a:extLst>
          </p:cNvPr>
          <p:cNvSpPr/>
          <p:nvPr/>
        </p:nvSpPr>
        <p:spPr>
          <a:xfrm>
            <a:off x="495298" y="1197468"/>
            <a:ext cx="3455850" cy="1863034"/>
          </a:xfrm>
          <a:prstGeom prst="rect">
            <a:avLst/>
          </a:prstGeom>
        </p:spPr>
        <p:txBody>
          <a:bodyPr wrap="square">
            <a:spAutoFit/>
          </a:bodyPr>
          <a:lstStyle/>
          <a:p>
            <a:pPr marL="285695" indent="-285695" defTabSz="914048">
              <a:buFont typeface="Arial" panose="020B0604020202020204" pitchFamily="34" charset="0"/>
              <a:buChar char="•"/>
              <a:defRPr/>
            </a:pPr>
            <a:r>
              <a:rPr lang="en-US" sz="1599" dirty="0">
                <a:solidFill>
                  <a:schemeClr val="accent1"/>
                </a:solidFill>
                <a:latin typeface="+mj-lt"/>
              </a:rPr>
              <a:t>A traditional application has most functionality within a few componentized processes with layers and libraries. </a:t>
            </a:r>
          </a:p>
          <a:p>
            <a:pPr marL="285695" indent="-285695" defTabSz="914048">
              <a:spcBef>
                <a:spcPts val="392"/>
              </a:spcBef>
              <a:buFont typeface="Arial" panose="020B0604020202020204" pitchFamily="34" charset="0"/>
              <a:buChar char="•"/>
              <a:defRPr/>
            </a:pPr>
            <a:r>
              <a:rPr lang="en-US" sz="1599" dirty="0">
                <a:solidFill>
                  <a:schemeClr val="accent1"/>
                </a:solidFill>
                <a:latin typeface="+mj-lt"/>
              </a:rPr>
              <a:t>Scales by cloning the app on multiple servers/VMs</a:t>
            </a:r>
          </a:p>
          <a:p>
            <a:pPr marL="285695" indent="-285695" defTabSz="914048">
              <a:buFont typeface="Arial" panose="020B0604020202020204" pitchFamily="34" charset="0"/>
              <a:buChar char="•"/>
              <a:defRPr/>
            </a:pPr>
            <a:endParaRPr lang="en-US" sz="1599" dirty="0">
              <a:solidFill>
                <a:srgbClr val="505050"/>
              </a:solidFill>
              <a:latin typeface="+mj-lt"/>
            </a:endParaRPr>
          </a:p>
        </p:txBody>
      </p:sp>
      <p:pic>
        <p:nvPicPr>
          <p:cNvPr id="35" name="Picture 34">
            <a:extLst>
              <a:ext uri="{FF2B5EF4-FFF2-40B4-BE49-F238E27FC236}">
                <a16:creationId xmlns:a16="http://schemas.microsoft.com/office/drawing/2014/main" id="{4AF94677-6E98-5787-0C2A-610281E4088B}"/>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120571" y="1200889"/>
            <a:ext cx="605864" cy="602301"/>
          </a:xfrm>
          <a:prstGeom prst="rect">
            <a:avLst/>
          </a:prstGeom>
        </p:spPr>
      </p:pic>
      <p:pic>
        <p:nvPicPr>
          <p:cNvPr id="36" name="Picture 35">
            <a:extLst>
              <a:ext uri="{FF2B5EF4-FFF2-40B4-BE49-F238E27FC236}">
                <a16:creationId xmlns:a16="http://schemas.microsoft.com/office/drawing/2014/main" id="{D05ED070-D2F5-5680-6B62-4D53E3D47CB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418506" y="1256693"/>
            <a:ext cx="605864" cy="602301"/>
          </a:xfrm>
          <a:prstGeom prst="rect">
            <a:avLst/>
          </a:prstGeom>
        </p:spPr>
      </p:pic>
      <p:pic>
        <p:nvPicPr>
          <p:cNvPr id="37" name="Picture 36">
            <a:extLst>
              <a:ext uri="{FF2B5EF4-FFF2-40B4-BE49-F238E27FC236}">
                <a16:creationId xmlns:a16="http://schemas.microsoft.com/office/drawing/2014/main" id="{6183E97C-A8CE-4DD4-DE42-24F1C869915A}"/>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20000" contrast="-40000"/>
                    </a14:imgEffect>
                  </a14:imgLayer>
                </a14:imgProps>
              </a:ext>
            </a:extLst>
          </a:blip>
          <a:stretch>
            <a:fillRect/>
          </a:stretch>
        </p:blipFill>
        <p:spPr>
          <a:xfrm>
            <a:off x="4347962" y="1491434"/>
            <a:ext cx="605864" cy="602301"/>
          </a:xfrm>
          <a:prstGeom prst="rect">
            <a:avLst/>
          </a:prstGeom>
        </p:spPr>
      </p:pic>
      <p:sp>
        <p:nvSpPr>
          <p:cNvPr id="38" name="Rectangle 37">
            <a:extLst>
              <a:ext uri="{FF2B5EF4-FFF2-40B4-BE49-F238E27FC236}">
                <a16:creationId xmlns:a16="http://schemas.microsoft.com/office/drawing/2014/main" id="{CCDECA29-E20F-AFA0-D6AA-214604EEADC3}"/>
              </a:ext>
            </a:extLst>
          </p:cNvPr>
          <p:cNvSpPr/>
          <p:nvPr/>
        </p:nvSpPr>
        <p:spPr>
          <a:xfrm>
            <a:off x="9891323" y="2137821"/>
            <a:ext cx="724878" cy="369332"/>
          </a:xfrm>
          <a:prstGeom prst="rect">
            <a:avLst/>
          </a:prstGeom>
          <a:ln>
            <a:noFill/>
          </a:ln>
        </p:spPr>
        <p:txBody>
          <a:bodyPr wrap="none">
            <a:spAutoFit/>
          </a:bodyPr>
          <a:lstStyle/>
          <a:p>
            <a:pPr defTabSz="914048">
              <a:defRPr/>
            </a:pPr>
            <a:r>
              <a:rPr lang="en-US" dirty="0">
                <a:solidFill>
                  <a:schemeClr val="accent1"/>
                </a:solidFill>
                <a:latin typeface="+mj-lt"/>
              </a:rPr>
              <a:t>App 1</a:t>
            </a:r>
          </a:p>
        </p:txBody>
      </p:sp>
      <p:sp>
        <p:nvSpPr>
          <p:cNvPr id="39" name="Rectangle 38">
            <a:extLst>
              <a:ext uri="{FF2B5EF4-FFF2-40B4-BE49-F238E27FC236}">
                <a16:creationId xmlns:a16="http://schemas.microsoft.com/office/drawing/2014/main" id="{499B1D10-F2E6-60A2-EF14-207CA368B63A}"/>
              </a:ext>
            </a:extLst>
          </p:cNvPr>
          <p:cNvSpPr/>
          <p:nvPr/>
        </p:nvSpPr>
        <p:spPr>
          <a:xfrm>
            <a:off x="11015056" y="2140937"/>
            <a:ext cx="958917" cy="369332"/>
          </a:xfrm>
          <a:prstGeom prst="rect">
            <a:avLst/>
          </a:prstGeom>
        </p:spPr>
        <p:txBody>
          <a:bodyPr wrap="none">
            <a:spAutoFit/>
          </a:bodyPr>
          <a:lstStyle/>
          <a:p>
            <a:pPr defTabSz="914048">
              <a:defRPr/>
            </a:pPr>
            <a:r>
              <a:rPr lang="en-US" dirty="0">
                <a:solidFill>
                  <a:schemeClr val="accent1"/>
                </a:solidFill>
                <a:latin typeface="+mj-lt"/>
              </a:rPr>
              <a:t>App 2</a:t>
            </a:r>
            <a:r>
              <a:rPr lang="en-US" dirty="0">
                <a:solidFill>
                  <a:schemeClr val="bg1"/>
                </a:solidFill>
                <a:latin typeface="+mj-lt"/>
              </a:rPr>
              <a:t> 2</a:t>
            </a:r>
          </a:p>
        </p:txBody>
      </p:sp>
      <p:sp>
        <p:nvSpPr>
          <p:cNvPr id="40" name="Hexagon 39">
            <a:extLst>
              <a:ext uri="{FF2B5EF4-FFF2-40B4-BE49-F238E27FC236}">
                <a16:creationId xmlns:a16="http://schemas.microsoft.com/office/drawing/2014/main" id="{561960AD-1C56-B217-3AE3-93C655790401}"/>
              </a:ext>
            </a:extLst>
          </p:cNvPr>
          <p:cNvSpPr/>
          <p:nvPr/>
        </p:nvSpPr>
        <p:spPr bwMode="auto">
          <a:xfrm>
            <a:off x="11160445" y="1251296"/>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1" name="Hexagon 40">
            <a:extLst>
              <a:ext uri="{FF2B5EF4-FFF2-40B4-BE49-F238E27FC236}">
                <a16:creationId xmlns:a16="http://schemas.microsoft.com/office/drawing/2014/main" id="{FACF862B-D65E-226D-6E09-2CD82520E713}"/>
              </a:ext>
            </a:extLst>
          </p:cNvPr>
          <p:cNvSpPr/>
          <p:nvPr/>
        </p:nvSpPr>
        <p:spPr bwMode="auto">
          <a:xfrm>
            <a:off x="11160445" y="1242106"/>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2" name="Hexagon 41">
            <a:extLst>
              <a:ext uri="{FF2B5EF4-FFF2-40B4-BE49-F238E27FC236}">
                <a16:creationId xmlns:a16="http://schemas.microsoft.com/office/drawing/2014/main" id="{583FAF38-F5B1-C2F2-60C8-F1BA5F26D4B9}"/>
              </a:ext>
            </a:extLst>
          </p:cNvPr>
          <p:cNvSpPr/>
          <p:nvPr/>
        </p:nvSpPr>
        <p:spPr bwMode="auto">
          <a:xfrm>
            <a:off x="11175431" y="1198954"/>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3" name="Hexagon 42">
            <a:extLst>
              <a:ext uri="{FF2B5EF4-FFF2-40B4-BE49-F238E27FC236}">
                <a16:creationId xmlns:a16="http://schemas.microsoft.com/office/drawing/2014/main" id="{238247CA-BF96-CBF4-015E-AC418D218520}"/>
              </a:ext>
            </a:extLst>
          </p:cNvPr>
          <p:cNvSpPr/>
          <p:nvPr/>
        </p:nvSpPr>
        <p:spPr bwMode="auto">
          <a:xfrm>
            <a:off x="11163402" y="1782922"/>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4" name="Hexagon 43">
            <a:extLst>
              <a:ext uri="{FF2B5EF4-FFF2-40B4-BE49-F238E27FC236}">
                <a16:creationId xmlns:a16="http://schemas.microsoft.com/office/drawing/2014/main" id="{535B4628-662B-1994-DF7F-18C23873E59E}"/>
              </a:ext>
            </a:extLst>
          </p:cNvPr>
          <p:cNvSpPr/>
          <p:nvPr/>
        </p:nvSpPr>
        <p:spPr bwMode="auto">
          <a:xfrm>
            <a:off x="11613025" y="1505002"/>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5" name="Hexagon 44">
            <a:extLst>
              <a:ext uri="{FF2B5EF4-FFF2-40B4-BE49-F238E27FC236}">
                <a16:creationId xmlns:a16="http://schemas.microsoft.com/office/drawing/2014/main" id="{B20D9A03-C351-9023-7366-256C7D903CCF}"/>
              </a:ext>
            </a:extLst>
          </p:cNvPr>
          <p:cNvSpPr/>
          <p:nvPr/>
        </p:nvSpPr>
        <p:spPr bwMode="auto">
          <a:xfrm>
            <a:off x="11575393" y="1502038"/>
            <a:ext cx="272773" cy="244032"/>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6" name="Hexagon 45">
            <a:extLst>
              <a:ext uri="{FF2B5EF4-FFF2-40B4-BE49-F238E27FC236}">
                <a16:creationId xmlns:a16="http://schemas.microsoft.com/office/drawing/2014/main" id="{C23FEA13-F813-08CC-AB5F-E03F22EC1C88}"/>
              </a:ext>
            </a:extLst>
          </p:cNvPr>
          <p:cNvSpPr/>
          <p:nvPr/>
        </p:nvSpPr>
        <p:spPr bwMode="auto">
          <a:xfrm>
            <a:off x="11203980" y="1779346"/>
            <a:ext cx="272773" cy="244032"/>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nvGrpSpPr>
          <p:cNvPr id="47" name="Group 46">
            <a:extLst>
              <a:ext uri="{FF2B5EF4-FFF2-40B4-BE49-F238E27FC236}">
                <a16:creationId xmlns:a16="http://schemas.microsoft.com/office/drawing/2014/main" id="{971F9132-59AB-F849-0D56-577CF9B1F468}"/>
              </a:ext>
            </a:extLst>
          </p:cNvPr>
          <p:cNvGrpSpPr/>
          <p:nvPr/>
        </p:nvGrpSpPr>
        <p:grpSpPr>
          <a:xfrm>
            <a:off x="4086703" y="777885"/>
            <a:ext cx="1023270" cy="1363053"/>
            <a:chOff x="4002004" y="946510"/>
            <a:chExt cx="1023560" cy="1363439"/>
          </a:xfrm>
        </p:grpSpPr>
        <p:sp>
          <p:nvSpPr>
            <p:cNvPr id="48" name="Rounded Rectangle 46">
              <a:extLst>
                <a:ext uri="{FF2B5EF4-FFF2-40B4-BE49-F238E27FC236}">
                  <a16:creationId xmlns:a16="http://schemas.microsoft.com/office/drawing/2014/main" id="{24EDACFE-FB0A-7BC8-D272-D9A20DB2EC7D}"/>
                </a:ext>
              </a:extLst>
            </p:cNvPr>
            <p:cNvSpPr/>
            <p:nvPr/>
          </p:nvSpPr>
          <p:spPr bwMode="auto">
            <a:xfrm>
              <a:off x="4002004" y="1290510"/>
              <a:ext cx="1023560" cy="1019439"/>
            </a:xfrm>
            <a:prstGeom prst="roundRect">
              <a:avLst/>
            </a:prstGeom>
            <a:solidFill>
              <a:srgbClr val="DCDCDC"/>
            </a:solidFill>
            <a:ln w="1079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49" name="Rectangle 48">
              <a:extLst>
                <a:ext uri="{FF2B5EF4-FFF2-40B4-BE49-F238E27FC236}">
                  <a16:creationId xmlns:a16="http://schemas.microsoft.com/office/drawing/2014/main" id="{8B9D8A82-938E-5053-CB9C-08D41CF948C9}"/>
                </a:ext>
              </a:extLst>
            </p:cNvPr>
            <p:cNvSpPr/>
            <p:nvPr/>
          </p:nvSpPr>
          <p:spPr>
            <a:xfrm>
              <a:off x="4096328" y="1489621"/>
              <a:ext cx="286870" cy="309872"/>
            </a:xfrm>
            <a:prstGeom prst="rect">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0" name="Rectangle 49">
              <a:extLst>
                <a:ext uri="{FF2B5EF4-FFF2-40B4-BE49-F238E27FC236}">
                  <a16:creationId xmlns:a16="http://schemas.microsoft.com/office/drawing/2014/main" id="{B16D35C5-0D4B-053B-426C-1C5450908A79}"/>
                </a:ext>
              </a:extLst>
            </p:cNvPr>
            <p:cNvSpPr/>
            <p:nvPr/>
          </p:nvSpPr>
          <p:spPr>
            <a:xfrm>
              <a:off x="4383196" y="1884030"/>
              <a:ext cx="286870" cy="309872"/>
            </a:xfrm>
            <a:prstGeom prst="rect">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1" name="Rectangle 50">
              <a:extLst>
                <a:ext uri="{FF2B5EF4-FFF2-40B4-BE49-F238E27FC236}">
                  <a16:creationId xmlns:a16="http://schemas.microsoft.com/office/drawing/2014/main" id="{0FAEF3A1-38CD-39EE-D4B0-105C9FA5F53D}"/>
                </a:ext>
              </a:extLst>
            </p:cNvPr>
            <p:cNvSpPr/>
            <p:nvPr/>
          </p:nvSpPr>
          <p:spPr>
            <a:xfrm>
              <a:off x="4670066" y="1489621"/>
              <a:ext cx="286870" cy="309872"/>
            </a:xfrm>
            <a:prstGeom prst="rect">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2" name="Rectangle 51">
              <a:extLst>
                <a:ext uri="{FF2B5EF4-FFF2-40B4-BE49-F238E27FC236}">
                  <a16:creationId xmlns:a16="http://schemas.microsoft.com/office/drawing/2014/main" id="{B235FF3A-F821-ED39-8352-A9CB9F95C77D}"/>
                </a:ext>
              </a:extLst>
            </p:cNvPr>
            <p:cNvSpPr/>
            <p:nvPr/>
          </p:nvSpPr>
          <p:spPr>
            <a:xfrm>
              <a:off x="4160986" y="946510"/>
              <a:ext cx="725083" cy="369437"/>
            </a:xfrm>
            <a:prstGeom prst="rect">
              <a:avLst/>
            </a:prstGeom>
          </p:spPr>
          <p:txBody>
            <a:bodyPr wrap="none">
              <a:spAutoFit/>
            </a:bodyPr>
            <a:lstStyle/>
            <a:p>
              <a:pPr defTabSz="914048">
                <a:defRPr/>
              </a:pPr>
              <a:r>
                <a:rPr lang="en-US">
                  <a:solidFill>
                    <a:schemeClr val="accent1"/>
                  </a:solidFill>
                  <a:latin typeface="+mj-lt"/>
                </a:rPr>
                <a:t>App 1</a:t>
              </a:r>
            </a:p>
          </p:txBody>
        </p:sp>
      </p:grpSp>
      <p:sp>
        <p:nvSpPr>
          <p:cNvPr id="53" name="Hexagon 52">
            <a:extLst>
              <a:ext uri="{FF2B5EF4-FFF2-40B4-BE49-F238E27FC236}">
                <a16:creationId xmlns:a16="http://schemas.microsoft.com/office/drawing/2014/main" id="{9E6764CA-96C5-3E89-AEED-005B9786E03E}"/>
              </a:ext>
            </a:extLst>
          </p:cNvPr>
          <p:cNvSpPr/>
          <p:nvPr/>
        </p:nvSpPr>
        <p:spPr bwMode="auto">
          <a:xfrm>
            <a:off x="9955712" y="1807308"/>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4" name="Hexagon 53">
            <a:extLst>
              <a:ext uri="{FF2B5EF4-FFF2-40B4-BE49-F238E27FC236}">
                <a16:creationId xmlns:a16="http://schemas.microsoft.com/office/drawing/2014/main" id="{F39056CB-7C05-FA16-0B37-472D422AEF9A}"/>
              </a:ext>
            </a:extLst>
          </p:cNvPr>
          <p:cNvSpPr/>
          <p:nvPr/>
        </p:nvSpPr>
        <p:spPr bwMode="auto">
          <a:xfrm>
            <a:off x="9939074" y="1795491"/>
            <a:ext cx="272773" cy="244032"/>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5" name="Hexagon 54">
            <a:extLst>
              <a:ext uri="{FF2B5EF4-FFF2-40B4-BE49-F238E27FC236}">
                <a16:creationId xmlns:a16="http://schemas.microsoft.com/office/drawing/2014/main" id="{E2CED4ED-8D6F-F534-DC77-F4C0959B7F41}"/>
              </a:ext>
            </a:extLst>
          </p:cNvPr>
          <p:cNvSpPr/>
          <p:nvPr/>
        </p:nvSpPr>
        <p:spPr bwMode="auto">
          <a:xfrm>
            <a:off x="11154739" y="1234602"/>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6" name="Hexagon 55">
            <a:extLst>
              <a:ext uri="{FF2B5EF4-FFF2-40B4-BE49-F238E27FC236}">
                <a16:creationId xmlns:a16="http://schemas.microsoft.com/office/drawing/2014/main" id="{F748CEB3-3B1A-5891-4B7F-8DCE04924B5D}"/>
              </a:ext>
            </a:extLst>
          </p:cNvPr>
          <p:cNvSpPr/>
          <p:nvPr/>
        </p:nvSpPr>
        <p:spPr bwMode="auto">
          <a:xfrm>
            <a:off x="11160492" y="1247436"/>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7" name="Hexagon 56">
            <a:extLst>
              <a:ext uri="{FF2B5EF4-FFF2-40B4-BE49-F238E27FC236}">
                <a16:creationId xmlns:a16="http://schemas.microsoft.com/office/drawing/2014/main" id="{4C8BAF7B-A520-92FD-9086-943CB97483BC}"/>
              </a:ext>
            </a:extLst>
          </p:cNvPr>
          <p:cNvSpPr/>
          <p:nvPr/>
        </p:nvSpPr>
        <p:spPr bwMode="auto">
          <a:xfrm>
            <a:off x="11166593" y="1215554"/>
            <a:ext cx="272773" cy="244032"/>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8" name="Hexagon 57">
            <a:extLst>
              <a:ext uri="{FF2B5EF4-FFF2-40B4-BE49-F238E27FC236}">
                <a16:creationId xmlns:a16="http://schemas.microsoft.com/office/drawing/2014/main" id="{EF1E5489-8452-EAC0-1B52-CC5006BE7265}"/>
              </a:ext>
            </a:extLst>
          </p:cNvPr>
          <p:cNvSpPr/>
          <p:nvPr/>
        </p:nvSpPr>
        <p:spPr bwMode="auto">
          <a:xfrm>
            <a:off x="10381759" y="1546512"/>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59" name="Hexagon 58">
            <a:extLst>
              <a:ext uri="{FF2B5EF4-FFF2-40B4-BE49-F238E27FC236}">
                <a16:creationId xmlns:a16="http://schemas.microsoft.com/office/drawing/2014/main" id="{04705EF3-B1E0-A553-D92B-B8913095944B}"/>
              </a:ext>
            </a:extLst>
          </p:cNvPr>
          <p:cNvSpPr/>
          <p:nvPr/>
        </p:nvSpPr>
        <p:spPr bwMode="auto">
          <a:xfrm>
            <a:off x="10416381" y="1543729"/>
            <a:ext cx="272773" cy="244032"/>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nvGrpSpPr>
          <p:cNvPr id="60" name="Group 59">
            <a:extLst>
              <a:ext uri="{FF2B5EF4-FFF2-40B4-BE49-F238E27FC236}">
                <a16:creationId xmlns:a16="http://schemas.microsoft.com/office/drawing/2014/main" id="{95ECAC3D-12DA-7BA6-6601-DE6DFD0FD4C6}"/>
              </a:ext>
            </a:extLst>
          </p:cNvPr>
          <p:cNvGrpSpPr/>
          <p:nvPr/>
        </p:nvGrpSpPr>
        <p:grpSpPr>
          <a:xfrm>
            <a:off x="9738643" y="1121787"/>
            <a:ext cx="1023270" cy="1019150"/>
            <a:chOff x="9877783" y="1319770"/>
            <a:chExt cx="1043789" cy="1039586"/>
          </a:xfrm>
        </p:grpSpPr>
        <p:sp>
          <p:nvSpPr>
            <p:cNvPr id="61" name="Hexagon 60">
              <a:extLst>
                <a:ext uri="{FF2B5EF4-FFF2-40B4-BE49-F238E27FC236}">
                  <a16:creationId xmlns:a16="http://schemas.microsoft.com/office/drawing/2014/main" id="{9F5F713E-576F-3289-4243-18ECE780E05C}"/>
                </a:ext>
              </a:extLst>
            </p:cNvPr>
            <p:cNvSpPr/>
            <p:nvPr/>
          </p:nvSpPr>
          <p:spPr bwMode="auto">
            <a:xfrm>
              <a:off x="10083809" y="1398717"/>
              <a:ext cx="373863" cy="315996"/>
            </a:xfrm>
            <a:prstGeom prst="hexagon">
              <a:avLst/>
            </a:prstGeom>
            <a:solidFill>
              <a:srgbClr val="FF0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62" name="Rounded Rectangle 34">
              <a:extLst>
                <a:ext uri="{FF2B5EF4-FFF2-40B4-BE49-F238E27FC236}">
                  <a16:creationId xmlns:a16="http://schemas.microsoft.com/office/drawing/2014/main" id="{7700DFDB-45E7-35FB-D17F-E99489007BF7}"/>
                </a:ext>
              </a:extLst>
            </p:cNvPr>
            <p:cNvSpPr/>
            <p:nvPr/>
          </p:nvSpPr>
          <p:spPr bwMode="auto">
            <a:xfrm>
              <a:off x="9877783" y="1319770"/>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63" name="Hexagon 62">
              <a:extLst>
                <a:ext uri="{FF2B5EF4-FFF2-40B4-BE49-F238E27FC236}">
                  <a16:creationId xmlns:a16="http://schemas.microsoft.com/office/drawing/2014/main" id="{1454AF4A-5336-C153-C621-8FEC8F63BF0F}"/>
                </a:ext>
              </a:extLst>
            </p:cNvPr>
            <p:cNvSpPr/>
            <p:nvPr/>
          </p:nvSpPr>
          <p:spPr bwMode="auto">
            <a:xfrm>
              <a:off x="10083809" y="1974130"/>
              <a:ext cx="373863" cy="315996"/>
            </a:xfrm>
            <a:prstGeom prst="hexagon">
              <a:avLst/>
            </a:prstGeom>
            <a:solidFill>
              <a:srgbClr val="FFC00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64" name="Hexagon 63">
              <a:extLst>
                <a:ext uri="{FF2B5EF4-FFF2-40B4-BE49-F238E27FC236}">
                  <a16:creationId xmlns:a16="http://schemas.microsoft.com/office/drawing/2014/main" id="{B2991F3E-C1D8-C761-A08A-C9C5E53BB1CA}"/>
                </a:ext>
              </a:extLst>
            </p:cNvPr>
            <p:cNvSpPr/>
            <p:nvPr/>
          </p:nvSpPr>
          <p:spPr bwMode="auto">
            <a:xfrm>
              <a:off x="10509476" y="1693329"/>
              <a:ext cx="373863" cy="315996"/>
            </a:xfrm>
            <a:prstGeom prst="hexagon">
              <a:avLst/>
            </a:prstGeom>
            <a:solidFill>
              <a:srgbClr val="92D05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grpSp>
        <p:nvGrpSpPr>
          <p:cNvPr id="65" name="Group 64">
            <a:extLst>
              <a:ext uri="{FF2B5EF4-FFF2-40B4-BE49-F238E27FC236}">
                <a16:creationId xmlns:a16="http://schemas.microsoft.com/office/drawing/2014/main" id="{C5FA25FA-F4D1-C587-E8C9-1FE64F543A65}"/>
              </a:ext>
            </a:extLst>
          </p:cNvPr>
          <p:cNvGrpSpPr/>
          <p:nvPr/>
        </p:nvGrpSpPr>
        <p:grpSpPr>
          <a:xfrm>
            <a:off x="10965118" y="1127189"/>
            <a:ext cx="1023270" cy="1019150"/>
            <a:chOff x="11137270" y="1319771"/>
            <a:chExt cx="1043789" cy="1039586"/>
          </a:xfrm>
        </p:grpSpPr>
        <p:sp>
          <p:nvSpPr>
            <p:cNvPr id="66" name="Rounded Rectangle 25">
              <a:extLst>
                <a:ext uri="{FF2B5EF4-FFF2-40B4-BE49-F238E27FC236}">
                  <a16:creationId xmlns:a16="http://schemas.microsoft.com/office/drawing/2014/main" id="{9ABA0C72-E6CD-BA65-280B-68CF2154AD49}"/>
                </a:ext>
              </a:extLst>
            </p:cNvPr>
            <p:cNvSpPr/>
            <p:nvPr/>
          </p:nvSpPr>
          <p:spPr bwMode="auto">
            <a:xfrm>
              <a:off x="11137270" y="1319771"/>
              <a:ext cx="1043789" cy="1039586"/>
            </a:xfrm>
            <a:prstGeom prst="roundRect">
              <a:avLst/>
            </a:prstGeom>
            <a:noFill/>
            <a:ln w="10795" cap="flat" cmpd="sng" algn="ctr">
              <a:solidFill>
                <a:schemeClr val="tx1"/>
              </a:solidFill>
              <a:prstDash val="lgDash"/>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67" name="Hexagon 66">
              <a:extLst>
                <a:ext uri="{FF2B5EF4-FFF2-40B4-BE49-F238E27FC236}">
                  <a16:creationId xmlns:a16="http://schemas.microsoft.com/office/drawing/2014/main" id="{80F33F0D-D263-F067-AAEF-C69EFC2BCFDF}"/>
                </a:ext>
              </a:extLst>
            </p:cNvPr>
            <p:cNvSpPr/>
            <p:nvPr/>
          </p:nvSpPr>
          <p:spPr bwMode="auto">
            <a:xfrm>
              <a:off x="11306023" y="1390866"/>
              <a:ext cx="373863" cy="315996"/>
            </a:xfrm>
            <a:prstGeom prst="hexagon">
              <a:avLst/>
            </a:prstGeom>
            <a:solidFill>
              <a:srgbClr val="00206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68" name="Hexagon 67">
              <a:extLst>
                <a:ext uri="{FF2B5EF4-FFF2-40B4-BE49-F238E27FC236}">
                  <a16:creationId xmlns:a16="http://schemas.microsoft.com/office/drawing/2014/main" id="{0B6FB25E-15C7-AEFA-1A31-54F2A9D673D0}"/>
                </a:ext>
              </a:extLst>
            </p:cNvPr>
            <p:cNvSpPr/>
            <p:nvPr/>
          </p:nvSpPr>
          <p:spPr bwMode="auto">
            <a:xfrm>
              <a:off x="11731690" y="1685479"/>
              <a:ext cx="373863" cy="315996"/>
            </a:xfrm>
            <a:prstGeom prst="hexagon">
              <a:avLst/>
            </a:prstGeom>
            <a:solidFill>
              <a:srgbClr val="7030A0"/>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sp>
          <p:nvSpPr>
            <p:cNvPr id="69" name="Hexagon 68">
              <a:extLst>
                <a:ext uri="{FF2B5EF4-FFF2-40B4-BE49-F238E27FC236}">
                  <a16:creationId xmlns:a16="http://schemas.microsoft.com/office/drawing/2014/main" id="{F4C448F8-EACB-C558-D91B-BFB00248E9E0}"/>
                </a:ext>
              </a:extLst>
            </p:cNvPr>
            <p:cNvSpPr/>
            <p:nvPr/>
          </p:nvSpPr>
          <p:spPr bwMode="auto">
            <a:xfrm>
              <a:off x="11306023" y="1966280"/>
              <a:ext cx="373863" cy="315996"/>
            </a:xfrm>
            <a:prstGeom prst="hexagon">
              <a:avLst/>
            </a:prstGeom>
            <a:solidFill>
              <a:srgbClr val="FF8C00">
                <a:lumMod val="75000"/>
              </a:srgbClr>
            </a:solidFill>
            <a:ln w="9525" cap="flat" cmpd="sng" algn="ctr">
              <a:noFill/>
              <a:prstDash val="solid"/>
              <a:headEnd type="none" w="med" len="med"/>
              <a:tailEnd type="none" w="med" len="med"/>
            </a:ln>
            <a:effectLst/>
          </p:spPr>
          <p:txBody>
            <a:bodyPr lIns="91401" tIns="91401" rIns="34280" bIns="34280" rtlCol="0" anchor="b" anchorCtr="0"/>
            <a:lstStyle/>
            <a:p>
              <a:pPr algn="ctr" defTabSz="931869">
                <a:defRPr/>
              </a:pPr>
              <a:endParaRPr lang="en-US" sz="800" kern="0">
                <a:solidFill>
                  <a:srgbClr val="505050"/>
                </a:solidFill>
                <a:latin typeface="+mj-lt"/>
                <a:ea typeface="Segoe UI" pitchFamily="34" charset="0"/>
                <a:cs typeface="Segoe UI" pitchFamily="34" charset="0"/>
              </a:endParaRPr>
            </a:p>
          </p:txBody>
        </p:sp>
      </p:grpSp>
      <p:grpSp>
        <p:nvGrpSpPr>
          <p:cNvPr id="70" name="Group 69">
            <a:extLst>
              <a:ext uri="{FF2B5EF4-FFF2-40B4-BE49-F238E27FC236}">
                <a16:creationId xmlns:a16="http://schemas.microsoft.com/office/drawing/2014/main" id="{CB0D82E0-01E5-1D0F-19E9-7F8EA4CDC8DE}"/>
              </a:ext>
            </a:extLst>
          </p:cNvPr>
          <p:cNvGrpSpPr/>
          <p:nvPr/>
        </p:nvGrpSpPr>
        <p:grpSpPr>
          <a:xfrm>
            <a:off x="8472511" y="4078516"/>
            <a:ext cx="1261616" cy="816533"/>
            <a:chOff x="8625119" y="4346288"/>
            <a:chExt cx="1286914" cy="832906"/>
          </a:xfrm>
        </p:grpSpPr>
        <p:sp>
          <p:nvSpPr>
            <p:cNvPr id="71" name="Rounded Rectangular Callout 67">
              <a:extLst>
                <a:ext uri="{FF2B5EF4-FFF2-40B4-BE49-F238E27FC236}">
                  <a16:creationId xmlns:a16="http://schemas.microsoft.com/office/drawing/2014/main" id="{DE6E87BC-7C34-DD3C-836B-75CF13046AD7}"/>
                </a:ext>
              </a:extLst>
            </p:cNvPr>
            <p:cNvSpPr/>
            <p:nvPr/>
          </p:nvSpPr>
          <p:spPr bwMode="auto">
            <a:xfrm>
              <a:off x="8625119" y="4346288"/>
              <a:ext cx="1252776" cy="827373"/>
            </a:xfrm>
            <a:prstGeom prst="wedgeRoundRectCallout">
              <a:avLst>
                <a:gd name="adj1" fmla="val -36739"/>
                <a:gd name="adj2" fmla="val 73751"/>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2" name="Rectangle 71">
              <a:extLst>
                <a:ext uri="{FF2B5EF4-FFF2-40B4-BE49-F238E27FC236}">
                  <a16:creationId xmlns:a16="http://schemas.microsoft.com/office/drawing/2014/main" id="{947528E2-52B6-8AEA-C561-1EAC308F7ED0}"/>
                </a:ext>
              </a:extLst>
            </p:cNvPr>
            <p:cNvSpPr/>
            <p:nvPr/>
          </p:nvSpPr>
          <p:spPr>
            <a:xfrm>
              <a:off x="8625119" y="4420487"/>
              <a:ext cx="1286914" cy="758707"/>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Fine-grained density of 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3" name="Group 72">
            <a:extLst>
              <a:ext uri="{FF2B5EF4-FFF2-40B4-BE49-F238E27FC236}">
                <a16:creationId xmlns:a16="http://schemas.microsoft.com/office/drawing/2014/main" id="{087EBD0B-3948-4CBA-3876-119A2EC92C84}"/>
              </a:ext>
            </a:extLst>
          </p:cNvPr>
          <p:cNvGrpSpPr/>
          <p:nvPr/>
        </p:nvGrpSpPr>
        <p:grpSpPr>
          <a:xfrm>
            <a:off x="4205602" y="3587016"/>
            <a:ext cx="1314302" cy="813153"/>
            <a:chOff x="4217417" y="4008951"/>
            <a:chExt cx="1340657" cy="829458"/>
          </a:xfrm>
        </p:grpSpPr>
        <p:sp>
          <p:nvSpPr>
            <p:cNvPr id="74" name="Rounded Rectangular Callout 72">
              <a:extLst>
                <a:ext uri="{FF2B5EF4-FFF2-40B4-BE49-F238E27FC236}">
                  <a16:creationId xmlns:a16="http://schemas.microsoft.com/office/drawing/2014/main" id="{2E5CF8C9-BB15-34F3-FA92-3889F89C9D4C}"/>
                </a:ext>
              </a:extLst>
            </p:cNvPr>
            <p:cNvSpPr/>
            <p:nvPr/>
          </p:nvSpPr>
          <p:spPr bwMode="auto">
            <a:xfrm>
              <a:off x="4217417" y="4008951"/>
              <a:ext cx="1310464" cy="754999"/>
            </a:xfrm>
            <a:prstGeom prst="wedgeRoundRectCallout">
              <a:avLst>
                <a:gd name="adj1" fmla="val -67622"/>
                <a:gd name="adj2" fmla="val 75223"/>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5" name="Rectangle 74">
              <a:extLst>
                <a:ext uri="{FF2B5EF4-FFF2-40B4-BE49-F238E27FC236}">
                  <a16:creationId xmlns:a16="http://schemas.microsoft.com/office/drawing/2014/main" id="{B93A03F5-0F31-E422-EB0B-B321604114D0}"/>
                </a:ext>
              </a:extLst>
            </p:cNvPr>
            <p:cNvSpPr/>
            <p:nvPr/>
          </p:nvSpPr>
          <p:spPr>
            <a:xfrm>
              <a:off x="4226478" y="4081279"/>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Coarse-grained density of apps/services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6" name="Group 75">
            <a:extLst>
              <a:ext uri="{FF2B5EF4-FFF2-40B4-BE49-F238E27FC236}">
                <a16:creationId xmlns:a16="http://schemas.microsoft.com/office/drawing/2014/main" id="{1DFAAE6C-FB0C-5F58-71E7-B8EDE0B01450}"/>
              </a:ext>
            </a:extLst>
          </p:cNvPr>
          <p:cNvGrpSpPr/>
          <p:nvPr/>
        </p:nvGrpSpPr>
        <p:grpSpPr>
          <a:xfrm>
            <a:off x="4190986" y="5130038"/>
            <a:ext cx="1305420" cy="786634"/>
            <a:chOff x="4237967" y="5402884"/>
            <a:chExt cx="1331596" cy="802408"/>
          </a:xfrm>
        </p:grpSpPr>
        <p:sp>
          <p:nvSpPr>
            <p:cNvPr id="77" name="Rounded Rectangular Callout 75">
              <a:extLst>
                <a:ext uri="{FF2B5EF4-FFF2-40B4-BE49-F238E27FC236}">
                  <a16:creationId xmlns:a16="http://schemas.microsoft.com/office/drawing/2014/main" id="{212BB1F0-1B47-C2A6-10D6-C4F8188D719E}"/>
                </a:ext>
              </a:extLst>
            </p:cNvPr>
            <p:cNvSpPr/>
            <p:nvPr/>
          </p:nvSpPr>
          <p:spPr bwMode="auto">
            <a:xfrm>
              <a:off x="4248533" y="5402884"/>
              <a:ext cx="1310464" cy="754999"/>
            </a:xfrm>
            <a:prstGeom prst="wedgeRoundRectCallout">
              <a:avLst>
                <a:gd name="adj1" fmla="val -147474"/>
                <a:gd name="adj2" fmla="val -73982"/>
                <a:gd name="adj3" fmla="val 16667"/>
              </a:avLst>
            </a:prstGeom>
            <a:solidFill>
              <a:srgbClr val="FF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78" name="Rectangle 77">
              <a:extLst>
                <a:ext uri="{FF2B5EF4-FFF2-40B4-BE49-F238E27FC236}">
                  <a16:creationId xmlns:a16="http://schemas.microsoft.com/office/drawing/2014/main" id="{72AD0215-0F42-4057-3E39-A1B0A8E041D8}"/>
                </a:ext>
              </a:extLst>
            </p:cNvPr>
            <p:cNvSpPr/>
            <p:nvPr/>
          </p:nvSpPr>
          <p:spPr>
            <a:xfrm>
              <a:off x="4237967" y="5448162"/>
              <a:ext cx="1331596" cy="7571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Need to deploy and scale the full application</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79" name="Group 78">
            <a:extLst>
              <a:ext uri="{FF2B5EF4-FFF2-40B4-BE49-F238E27FC236}">
                <a16:creationId xmlns:a16="http://schemas.microsoft.com/office/drawing/2014/main" id="{2B0E154F-18C5-773E-321E-620BE827DD46}"/>
              </a:ext>
            </a:extLst>
          </p:cNvPr>
          <p:cNvGrpSpPr/>
          <p:nvPr/>
        </p:nvGrpSpPr>
        <p:grpSpPr>
          <a:xfrm>
            <a:off x="10449734" y="2825784"/>
            <a:ext cx="1305420" cy="949567"/>
            <a:chOff x="10622216" y="3052425"/>
            <a:chExt cx="1331596" cy="968608"/>
          </a:xfrm>
        </p:grpSpPr>
        <p:sp>
          <p:nvSpPr>
            <p:cNvPr id="80" name="Rounded Rectangular Callout 78">
              <a:extLst>
                <a:ext uri="{FF2B5EF4-FFF2-40B4-BE49-F238E27FC236}">
                  <a16:creationId xmlns:a16="http://schemas.microsoft.com/office/drawing/2014/main" id="{3E577012-FA37-4B59-F168-884806017DA3}"/>
                </a:ext>
              </a:extLst>
            </p:cNvPr>
            <p:cNvSpPr/>
            <p:nvPr/>
          </p:nvSpPr>
          <p:spPr bwMode="auto">
            <a:xfrm>
              <a:off x="10632782" y="3052425"/>
              <a:ext cx="1310464" cy="754999"/>
            </a:xfrm>
            <a:prstGeom prst="wedgeRoundRectCallout">
              <a:avLst>
                <a:gd name="adj1" fmla="val -30182"/>
                <a:gd name="adj2" fmla="val 100408"/>
                <a:gd name="adj3" fmla="val 16667"/>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81" name="Rectangle 80">
              <a:extLst>
                <a:ext uri="{FF2B5EF4-FFF2-40B4-BE49-F238E27FC236}">
                  <a16:creationId xmlns:a16="http://schemas.microsoft.com/office/drawing/2014/main" id="{91B7F351-CD21-C20E-5579-FCDEA3D56A1D}"/>
                </a:ext>
              </a:extLst>
            </p:cNvPr>
            <p:cNvSpPr/>
            <p:nvPr/>
          </p:nvSpPr>
          <p:spPr>
            <a:xfrm>
              <a:off x="10622216" y="3097703"/>
              <a:ext cx="1331596" cy="923330"/>
            </a:xfrm>
            <a:prstGeom prst="rect">
              <a:avLst/>
            </a:prstGeom>
          </p:spPr>
          <p:txBody>
            <a:bodyPr wrap="square">
              <a:spAutoFit/>
            </a:bodyPr>
            <a:lstStyle/>
            <a:p>
              <a:pPr algn="ctr" defTabSz="914102" fontAlgn="base">
                <a:lnSpc>
                  <a:spcPct val="90000"/>
                </a:lnSpc>
                <a:spcBef>
                  <a:spcPct val="0"/>
                </a:spcBef>
                <a:spcAft>
                  <a:spcPct val="0"/>
                </a:spcAft>
                <a:defRPr/>
              </a:pPr>
              <a:r>
                <a:rPr lang="en-US" sz="1176" b="1">
                  <a:gradFill>
                    <a:gsLst>
                      <a:gs pos="0">
                        <a:srgbClr val="FFFFFF"/>
                      </a:gs>
                      <a:gs pos="100000">
                        <a:srgbClr val="FFFFFF"/>
                      </a:gs>
                    </a:gsLst>
                    <a:lin ang="5400000" scaled="0"/>
                  </a:gradFill>
                  <a:latin typeface="+mj-lt"/>
                  <a:ea typeface="Segoe UI" pitchFamily="34" charset="0"/>
                  <a:cs typeface="Segoe UI" pitchFamily="34" charset="0"/>
                </a:rPr>
                <a:t>Independent deployment and scale of microservices</a:t>
              </a:r>
            </a:p>
            <a:p>
              <a:pPr algn="ctr" defTabSz="914102" fontAlgn="base">
                <a:lnSpc>
                  <a:spcPct val="90000"/>
                </a:lnSpc>
                <a:spcBef>
                  <a:spcPct val="0"/>
                </a:spcBef>
                <a:spcAft>
                  <a:spcPct val="0"/>
                </a:spcAft>
                <a:defRPr/>
              </a:pPr>
              <a:endParaRPr lang="en-US" sz="1176" b="1" err="1">
                <a:gradFill>
                  <a:gsLst>
                    <a:gs pos="0">
                      <a:srgbClr val="FFFFFF"/>
                    </a:gs>
                    <a:gs pos="100000">
                      <a:srgbClr val="FFFFFF"/>
                    </a:gs>
                  </a:gsLst>
                  <a:lin ang="5400000" scaled="0"/>
                </a:gradFill>
                <a:latin typeface="+mj-lt"/>
                <a:ea typeface="Segoe UI" pitchFamily="34" charset="0"/>
                <a:cs typeface="Segoe UI" pitchFamily="34" charset="0"/>
              </a:endParaRPr>
            </a:p>
          </p:txBody>
        </p:sp>
      </p:grpSp>
      <p:grpSp>
        <p:nvGrpSpPr>
          <p:cNvPr id="82" name="Group 81">
            <a:extLst>
              <a:ext uri="{FF2B5EF4-FFF2-40B4-BE49-F238E27FC236}">
                <a16:creationId xmlns:a16="http://schemas.microsoft.com/office/drawing/2014/main" id="{9F4A40BB-FD78-6512-EBAF-CC87099D9829}"/>
              </a:ext>
            </a:extLst>
          </p:cNvPr>
          <p:cNvGrpSpPr/>
          <p:nvPr/>
        </p:nvGrpSpPr>
        <p:grpSpPr>
          <a:xfrm>
            <a:off x="1387705" y="3285566"/>
            <a:ext cx="421945" cy="421945"/>
            <a:chOff x="4209130" y="3789317"/>
            <a:chExt cx="430406" cy="430406"/>
          </a:xfrm>
        </p:grpSpPr>
        <p:sp>
          <p:nvSpPr>
            <p:cNvPr id="83" name="Rectangle 82">
              <a:extLst>
                <a:ext uri="{FF2B5EF4-FFF2-40B4-BE49-F238E27FC236}">
                  <a16:creationId xmlns:a16="http://schemas.microsoft.com/office/drawing/2014/main" id="{90C952B6-EF2C-C89F-4CF2-4707C7D323DB}"/>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84" name="Picture 83">
              <a:extLst>
                <a:ext uri="{FF2B5EF4-FFF2-40B4-BE49-F238E27FC236}">
                  <a16:creationId xmlns:a16="http://schemas.microsoft.com/office/drawing/2014/main" id="{8795273E-90CE-F5ED-D7C0-BD4CA3193527}"/>
                </a:ext>
              </a:extLst>
            </p:cNvPr>
            <p:cNvPicPr>
              <a:picLocks noChangeAspect="1"/>
            </p:cNvPicPr>
            <p:nvPr/>
          </p:nvPicPr>
          <p:blipFill>
            <a:blip r:embed="rId6"/>
            <a:stretch>
              <a:fillRect/>
            </a:stretch>
          </p:blipFill>
          <p:spPr>
            <a:xfrm>
              <a:off x="4209130" y="3789317"/>
              <a:ext cx="430406" cy="430406"/>
            </a:xfrm>
            <a:prstGeom prst="rect">
              <a:avLst/>
            </a:prstGeom>
          </p:spPr>
        </p:pic>
      </p:grpSp>
      <p:grpSp>
        <p:nvGrpSpPr>
          <p:cNvPr id="85" name="Group 84">
            <a:extLst>
              <a:ext uri="{FF2B5EF4-FFF2-40B4-BE49-F238E27FC236}">
                <a16:creationId xmlns:a16="http://schemas.microsoft.com/office/drawing/2014/main" id="{D30532EA-D618-E08F-3A0C-CFD2E06C665B}"/>
              </a:ext>
            </a:extLst>
          </p:cNvPr>
          <p:cNvGrpSpPr/>
          <p:nvPr/>
        </p:nvGrpSpPr>
        <p:grpSpPr>
          <a:xfrm>
            <a:off x="1398266" y="4148208"/>
            <a:ext cx="421945" cy="421945"/>
            <a:chOff x="4209130" y="3789317"/>
            <a:chExt cx="430406" cy="430406"/>
          </a:xfrm>
        </p:grpSpPr>
        <p:sp>
          <p:nvSpPr>
            <p:cNvPr id="86" name="Rectangle 85">
              <a:extLst>
                <a:ext uri="{FF2B5EF4-FFF2-40B4-BE49-F238E27FC236}">
                  <a16:creationId xmlns:a16="http://schemas.microsoft.com/office/drawing/2014/main" id="{8FE872C6-C773-1BBD-D70A-021A9FA40F04}"/>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87" name="Picture 86">
              <a:extLst>
                <a:ext uri="{FF2B5EF4-FFF2-40B4-BE49-F238E27FC236}">
                  <a16:creationId xmlns:a16="http://schemas.microsoft.com/office/drawing/2014/main" id="{0AC4D604-148E-1911-3F57-2AD743CB6788}"/>
                </a:ext>
              </a:extLst>
            </p:cNvPr>
            <p:cNvPicPr>
              <a:picLocks noChangeAspect="1"/>
            </p:cNvPicPr>
            <p:nvPr/>
          </p:nvPicPr>
          <p:blipFill>
            <a:blip r:embed="rId6"/>
            <a:stretch>
              <a:fillRect/>
            </a:stretch>
          </p:blipFill>
          <p:spPr>
            <a:xfrm>
              <a:off x="4209130" y="3789317"/>
              <a:ext cx="430406" cy="430406"/>
            </a:xfrm>
            <a:prstGeom prst="rect">
              <a:avLst/>
            </a:prstGeom>
          </p:spPr>
        </p:pic>
      </p:grpSp>
      <p:grpSp>
        <p:nvGrpSpPr>
          <p:cNvPr id="88" name="Group 87">
            <a:extLst>
              <a:ext uri="{FF2B5EF4-FFF2-40B4-BE49-F238E27FC236}">
                <a16:creationId xmlns:a16="http://schemas.microsoft.com/office/drawing/2014/main" id="{4C6CFF6F-2468-3EE0-1D8A-EF4CB457C782}"/>
              </a:ext>
            </a:extLst>
          </p:cNvPr>
          <p:cNvGrpSpPr/>
          <p:nvPr/>
        </p:nvGrpSpPr>
        <p:grpSpPr>
          <a:xfrm>
            <a:off x="1398266" y="4963453"/>
            <a:ext cx="421945" cy="421945"/>
            <a:chOff x="4209130" y="3789317"/>
            <a:chExt cx="430406" cy="430406"/>
          </a:xfrm>
        </p:grpSpPr>
        <p:sp>
          <p:nvSpPr>
            <p:cNvPr id="89" name="Rectangle 88">
              <a:extLst>
                <a:ext uri="{FF2B5EF4-FFF2-40B4-BE49-F238E27FC236}">
                  <a16:creationId xmlns:a16="http://schemas.microsoft.com/office/drawing/2014/main" id="{187A2183-7C4E-FF70-4FAB-DCDC038A45AA}"/>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0" name="Picture 89">
              <a:extLst>
                <a:ext uri="{FF2B5EF4-FFF2-40B4-BE49-F238E27FC236}">
                  <a16:creationId xmlns:a16="http://schemas.microsoft.com/office/drawing/2014/main" id="{AC595469-77BB-A55B-31EF-CEB78E07B5E6}"/>
                </a:ext>
              </a:extLst>
            </p:cNvPr>
            <p:cNvPicPr>
              <a:picLocks noChangeAspect="1"/>
            </p:cNvPicPr>
            <p:nvPr/>
          </p:nvPicPr>
          <p:blipFill>
            <a:blip r:embed="rId6"/>
            <a:stretch>
              <a:fillRect/>
            </a:stretch>
          </p:blipFill>
          <p:spPr>
            <a:xfrm>
              <a:off x="4209130" y="3789317"/>
              <a:ext cx="430406" cy="430406"/>
            </a:xfrm>
            <a:prstGeom prst="rect">
              <a:avLst/>
            </a:prstGeom>
          </p:spPr>
        </p:pic>
      </p:grpSp>
      <p:grpSp>
        <p:nvGrpSpPr>
          <p:cNvPr id="91" name="Group 90">
            <a:extLst>
              <a:ext uri="{FF2B5EF4-FFF2-40B4-BE49-F238E27FC236}">
                <a16:creationId xmlns:a16="http://schemas.microsoft.com/office/drawing/2014/main" id="{498218A2-E535-A89A-2535-52F839A8703A}"/>
              </a:ext>
            </a:extLst>
          </p:cNvPr>
          <p:cNvGrpSpPr/>
          <p:nvPr/>
        </p:nvGrpSpPr>
        <p:grpSpPr>
          <a:xfrm>
            <a:off x="6595153" y="3629547"/>
            <a:ext cx="421945" cy="421945"/>
            <a:chOff x="4209130" y="3789317"/>
            <a:chExt cx="430406" cy="430406"/>
          </a:xfrm>
        </p:grpSpPr>
        <p:sp>
          <p:nvSpPr>
            <p:cNvPr id="92" name="Rectangle 91">
              <a:extLst>
                <a:ext uri="{FF2B5EF4-FFF2-40B4-BE49-F238E27FC236}">
                  <a16:creationId xmlns:a16="http://schemas.microsoft.com/office/drawing/2014/main" id="{1F2C23FC-011C-AEBD-B485-051D4C67912C}"/>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3" name="Picture 92">
              <a:extLst>
                <a:ext uri="{FF2B5EF4-FFF2-40B4-BE49-F238E27FC236}">
                  <a16:creationId xmlns:a16="http://schemas.microsoft.com/office/drawing/2014/main" id="{AE8B067D-3E71-F644-CF90-1EB7A5D07FD5}"/>
                </a:ext>
              </a:extLst>
            </p:cNvPr>
            <p:cNvPicPr>
              <a:picLocks noChangeAspect="1"/>
            </p:cNvPicPr>
            <p:nvPr/>
          </p:nvPicPr>
          <p:blipFill>
            <a:blip r:embed="rId6"/>
            <a:stretch>
              <a:fillRect/>
            </a:stretch>
          </p:blipFill>
          <p:spPr>
            <a:xfrm>
              <a:off x="4209130" y="3789317"/>
              <a:ext cx="430406" cy="430406"/>
            </a:xfrm>
            <a:prstGeom prst="rect">
              <a:avLst/>
            </a:prstGeom>
          </p:spPr>
        </p:pic>
      </p:grpSp>
      <p:grpSp>
        <p:nvGrpSpPr>
          <p:cNvPr id="94" name="Group 93">
            <a:extLst>
              <a:ext uri="{FF2B5EF4-FFF2-40B4-BE49-F238E27FC236}">
                <a16:creationId xmlns:a16="http://schemas.microsoft.com/office/drawing/2014/main" id="{6E56168E-3C0B-6184-460E-A4A379F848E7}"/>
              </a:ext>
            </a:extLst>
          </p:cNvPr>
          <p:cNvGrpSpPr/>
          <p:nvPr/>
        </p:nvGrpSpPr>
        <p:grpSpPr>
          <a:xfrm>
            <a:off x="6591179" y="4667848"/>
            <a:ext cx="421945" cy="421945"/>
            <a:chOff x="4209130" y="3789317"/>
            <a:chExt cx="430406" cy="430406"/>
          </a:xfrm>
        </p:grpSpPr>
        <p:sp>
          <p:nvSpPr>
            <p:cNvPr id="95" name="Rectangle 94">
              <a:extLst>
                <a:ext uri="{FF2B5EF4-FFF2-40B4-BE49-F238E27FC236}">
                  <a16:creationId xmlns:a16="http://schemas.microsoft.com/office/drawing/2014/main" id="{A1AB4F32-2E95-715B-9326-9F1A3064B549}"/>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b="1">
                <a:gradFill>
                  <a:gsLst>
                    <a:gs pos="5439">
                      <a:srgbClr val="F8F8F8"/>
                    </a:gs>
                    <a:gs pos="10000">
                      <a:srgbClr val="F8F8F8"/>
                    </a:gs>
                  </a:gsLst>
                  <a:lin ang="5400000" scaled="0"/>
                </a:gradFill>
                <a:latin typeface="+mj-lt"/>
              </a:endParaRPr>
            </a:p>
          </p:txBody>
        </p:sp>
        <p:pic>
          <p:nvPicPr>
            <p:cNvPr id="96" name="Picture 95">
              <a:extLst>
                <a:ext uri="{FF2B5EF4-FFF2-40B4-BE49-F238E27FC236}">
                  <a16:creationId xmlns:a16="http://schemas.microsoft.com/office/drawing/2014/main" id="{F6B1CB45-4D84-C5A5-DD1F-00A3C9BA3C35}"/>
                </a:ext>
              </a:extLst>
            </p:cNvPr>
            <p:cNvPicPr>
              <a:picLocks noChangeAspect="1"/>
            </p:cNvPicPr>
            <p:nvPr/>
          </p:nvPicPr>
          <p:blipFill>
            <a:blip r:embed="rId6"/>
            <a:stretch>
              <a:fillRect/>
            </a:stretch>
          </p:blipFill>
          <p:spPr>
            <a:xfrm>
              <a:off x="4209130" y="3789317"/>
              <a:ext cx="430406" cy="430406"/>
            </a:xfrm>
            <a:prstGeom prst="rect">
              <a:avLst/>
            </a:prstGeom>
          </p:spPr>
        </p:pic>
      </p:grpSp>
      <p:grpSp>
        <p:nvGrpSpPr>
          <p:cNvPr id="97" name="Group 96">
            <a:extLst>
              <a:ext uri="{FF2B5EF4-FFF2-40B4-BE49-F238E27FC236}">
                <a16:creationId xmlns:a16="http://schemas.microsoft.com/office/drawing/2014/main" id="{6E67ECC5-E6B8-6F50-2A79-8F968CA079D8}"/>
              </a:ext>
            </a:extLst>
          </p:cNvPr>
          <p:cNvGrpSpPr/>
          <p:nvPr/>
        </p:nvGrpSpPr>
        <p:grpSpPr>
          <a:xfrm>
            <a:off x="9036177" y="2643536"/>
            <a:ext cx="421945" cy="421945"/>
            <a:chOff x="4209130" y="3789317"/>
            <a:chExt cx="430406" cy="430406"/>
          </a:xfrm>
        </p:grpSpPr>
        <p:sp>
          <p:nvSpPr>
            <p:cNvPr id="98" name="Rectangle 97">
              <a:extLst>
                <a:ext uri="{FF2B5EF4-FFF2-40B4-BE49-F238E27FC236}">
                  <a16:creationId xmlns:a16="http://schemas.microsoft.com/office/drawing/2014/main" id="{657B0872-1B63-635B-E3DB-1CF811647E86}"/>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99" name="Picture 98">
              <a:extLst>
                <a:ext uri="{FF2B5EF4-FFF2-40B4-BE49-F238E27FC236}">
                  <a16:creationId xmlns:a16="http://schemas.microsoft.com/office/drawing/2014/main" id="{B794AE4F-FA42-F803-040F-364A6DF8FA51}"/>
                </a:ext>
              </a:extLst>
            </p:cNvPr>
            <p:cNvPicPr>
              <a:picLocks noChangeAspect="1"/>
            </p:cNvPicPr>
            <p:nvPr/>
          </p:nvPicPr>
          <p:blipFill>
            <a:blip r:embed="rId6"/>
            <a:stretch>
              <a:fillRect/>
            </a:stretch>
          </p:blipFill>
          <p:spPr>
            <a:xfrm>
              <a:off x="4209130" y="3789317"/>
              <a:ext cx="430406" cy="430406"/>
            </a:xfrm>
            <a:prstGeom prst="rect">
              <a:avLst/>
            </a:prstGeom>
          </p:spPr>
        </p:pic>
      </p:grpSp>
      <p:grpSp>
        <p:nvGrpSpPr>
          <p:cNvPr id="100" name="Group 99">
            <a:extLst>
              <a:ext uri="{FF2B5EF4-FFF2-40B4-BE49-F238E27FC236}">
                <a16:creationId xmlns:a16="http://schemas.microsoft.com/office/drawing/2014/main" id="{33FE78DD-F279-1A45-792B-61C653C9CD99}"/>
              </a:ext>
            </a:extLst>
          </p:cNvPr>
          <p:cNvGrpSpPr/>
          <p:nvPr/>
        </p:nvGrpSpPr>
        <p:grpSpPr>
          <a:xfrm>
            <a:off x="9067031" y="5345054"/>
            <a:ext cx="421945" cy="421945"/>
            <a:chOff x="4209130" y="3789317"/>
            <a:chExt cx="430406" cy="430406"/>
          </a:xfrm>
        </p:grpSpPr>
        <p:sp>
          <p:nvSpPr>
            <p:cNvPr id="101" name="Rectangle 100">
              <a:extLst>
                <a:ext uri="{FF2B5EF4-FFF2-40B4-BE49-F238E27FC236}">
                  <a16:creationId xmlns:a16="http://schemas.microsoft.com/office/drawing/2014/main" id="{4971EFA6-0781-02BA-7A43-869BF51C1EB8}"/>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02" name="Picture 101">
              <a:extLst>
                <a:ext uri="{FF2B5EF4-FFF2-40B4-BE49-F238E27FC236}">
                  <a16:creationId xmlns:a16="http://schemas.microsoft.com/office/drawing/2014/main" id="{AA00797B-5F58-E5C9-06C0-8A9FD93CE01B}"/>
                </a:ext>
              </a:extLst>
            </p:cNvPr>
            <p:cNvPicPr>
              <a:picLocks noChangeAspect="1"/>
            </p:cNvPicPr>
            <p:nvPr/>
          </p:nvPicPr>
          <p:blipFill>
            <a:blip r:embed="rId6"/>
            <a:stretch>
              <a:fillRect/>
            </a:stretch>
          </p:blipFill>
          <p:spPr>
            <a:xfrm>
              <a:off x="4209130" y="3789317"/>
              <a:ext cx="430406" cy="430406"/>
            </a:xfrm>
            <a:prstGeom prst="rect">
              <a:avLst/>
            </a:prstGeom>
          </p:spPr>
        </p:pic>
      </p:grpSp>
      <p:grpSp>
        <p:nvGrpSpPr>
          <p:cNvPr id="103" name="Group 102">
            <a:extLst>
              <a:ext uri="{FF2B5EF4-FFF2-40B4-BE49-F238E27FC236}">
                <a16:creationId xmlns:a16="http://schemas.microsoft.com/office/drawing/2014/main" id="{81358B1E-A09E-6391-3C2F-39DEF82897B6}"/>
              </a:ext>
            </a:extLst>
          </p:cNvPr>
          <p:cNvGrpSpPr/>
          <p:nvPr/>
        </p:nvGrpSpPr>
        <p:grpSpPr>
          <a:xfrm>
            <a:off x="11494062" y="4666201"/>
            <a:ext cx="421945" cy="421945"/>
            <a:chOff x="4209130" y="3789317"/>
            <a:chExt cx="430406" cy="430406"/>
          </a:xfrm>
        </p:grpSpPr>
        <p:sp>
          <p:nvSpPr>
            <p:cNvPr id="104" name="Rectangle 103">
              <a:extLst>
                <a:ext uri="{FF2B5EF4-FFF2-40B4-BE49-F238E27FC236}">
                  <a16:creationId xmlns:a16="http://schemas.microsoft.com/office/drawing/2014/main" id="{78781CCB-7F5C-5CEA-A2DD-FD2484241448}"/>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05" name="Picture 104">
              <a:extLst>
                <a:ext uri="{FF2B5EF4-FFF2-40B4-BE49-F238E27FC236}">
                  <a16:creationId xmlns:a16="http://schemas.microsoft.com/office/drawing/2014/main" id="{90506C06-44C7-EC1B-295B-AB9FC5396C8A}"/>
                </a:ext>
              </a:extLst>
            </p:cNvPr>
            <p:cNvPicPr>
              <a:picLocks noChangeAspect="1"/>
            </p:cNvPicPr>
            <p:nvPr/>
          </p:nvPicPr>
          <p:blipFill>
            <a:blip r:embed="rId6"/>
            <a:stretch>
              <a:fillRect/>
            </a:stretch>
          </p:blipFill>
          <p:spPr>
            <a:xfrm>
              <a:off x="4209130" y="3789317"/>
              <a:ext cx="430406" cy="430406"/>
            </a:xfrm>
            <a:prstGeom prst="rect">
              <a:avLst/>
            </a:prstGeom>
          </p:spPr>
        </p:pic>
      </p:grpSp>
      <p:grpSp>
        <p:nvGrpSpPr>
          <p:cNvPr id="106" name="Group 105">
            <a:extLst>
              <a:ext uri="{FF2B5EF4-FFF2-40B4-BE49-F238E27FC236}">
                <a16:creationId xmlns:a16="http://schemas.microsoft.com/office/drawing/2014/main" id="{0D3EB4B1-7D3D-C5CF-0670-996DD750C332}"/>
              </a:ext>
            </a:extLst>
          </p:cNvPr>
          <p:cNvGrpSpPr/>
          <p:nvPr/>
        </p:nvGrpSpPr>
        <p:grpSpPr>
          <a:xfrm>
            <a:off x="11500806" y="3629547"/>
            <a:ext cx="421945" cy="421945"/>
            <a:chOff x="4209130" y="3789317"/>
            <a:chExt cx="430406" cy="430406"/>
          </a:xfrm>
        </p:grpSpPr>
        <p:sp>
          <p:nvSpPr>
            <p:cNvPr id="107" name="Rectangle 106">
              <a:extLst>
                <a:ext uri="{FF2B5EF4-FFF2-40B4-BE49-F238E27FC236}">
                  <a16:creationId xmlns:a16="http://schemas.microsoft.com/office/drawing/2014/main" id="{61FFE946-78C4-52E2-35A9-3D9ED32E2269}"/>
                </a:ext>
              </a:extLst>
            </p:cNvPr>
            <p:cNvSpPr/>
            <p:nvPr/>
          </p:nvSpPr>
          <p:spPr bwMode="auto">
            <a:xfrm>
              <a:off x="4239875" y="3837244"/>
              <a:ext cx="378162" cy="269618"/>
            </a:xfrm>
            <a:prstGeom prst="rect">
              <a:avLst/>
            </a:prstGeom>
            <a:solidFill>
              <a:schemeClr val="bg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4102" fontAlgn="base">
                <a:spcBef>
                  <a:spcPct val="0"/>
                </a:spcBef>
                <a:spcAft>
                  <a:spcPct val="0"/>
                </a:spcAft>
                <a:defRPr/>
              </a:pPr>
              <a:endParaRPr lang="en-US" sz="1961">
                <a:gradFill>
                  <a:gsLst>
                    <a:gs pos="5439">
                      <a:srgbClr val="F8F8F8"/>
                    </a:gs>
                    <a:gs pos="10000">
                      <a:srgbClr val="F8F8F8"/>
                    </a:gs>
                  </a:gsLst>
                  <a:lin ang="5400000" scaled="0"/>
                </a:gradFill>
                <a:latin typeface="+mj-lt"/>
              </a:endParaRPr>
            </a:p>
          </p:txBody>
        </p:sp>
        <p:pic>
          <p:nvPicPr>
            <p:cNvPr id="108" name="Picture 107">
              <a:extLst>
                <a:ext uri="{FF2B5EF4-FFF2-40B4-BE49-F238E27FC236}">
                  <a16:creationId xmlns:a16="http://schemas.microsoft.com/office/drawing/2014/main" id="{A3B07D60-2640-BAA4-97CC-AB9A5F085E44}"/>
                </a:ext>
              </a:extLst>
            </p:cNvPr>
            <p:cNvPicPr>
              <a:picLocks noChangeAspect="1"/>
            </p:cNvPicPr>
            <p:nvPr/>
          </p:nvPicPr>
          <p:blipFill>
            <a:blip r:embed="rId6"/>
            <a:stretch>
              <a:fillRect/>
            </a:stretch>
          </p:blipFill>
          <p:spPr>
            <a:xfrm>
              <a:off x="4209130" y="3789317"/>
              <a:ext cx="430406" cy="430406"/>
            </a:xfrm>
            <a:prstGeom prst="rect">
              <a:avLst/>
            </a:prstGeom>
          </p:spPr>
        </p:pic>
      </p:grpSp>
      <p:cxnSp>
        <p:nvCxnSpPr>
          <p:cNvPr id="109" name="Straight Connector 108">
            <a:extLst>
              <a:ext uri="{FF2B5EF4-FFF2-40B4-BE49-F238E27FC236}">
                <a16:creationId xmlns:a16="http://schemas.microsoft.com/office/drawing/2014/main" id="{9DE49EAD-DECA-D54B-B687-9B427829B3DE}"/>
              </a:ext>
            </a:extLst>
          </p:cNvPr>
          <p:cNvCxnSpPr>
            <a:cxnSpLocks/>
          </p:cNvCxnSpPr>
          <p:nvPr/>
        </p:nvCxnSpPr>
        <p:spPr>
          <a:xfrm>
            <a:off x="6010544" y="827270"/>
            <a:ext cx="1" cy="5431113"/>
          </a:xfrm>
          <a:prstGeom prst="line">
            <a:avLst/>
          </a:prstGeom>
          <a:noFill/>
          <a:ln w="15875" cap="flat" cmpd="sng" algn="ctr">
            <a:solidFill>
              <a:schemeClr val="tx1"/>
            </a:solidFill>
            <a:prstDash val="solid"/>
            <a:miter lim="800000"/>
          </a:ln>
          <a:effectLst/>
        </p:spPr>
      </p:cxnSp>
    </p:spTree>
    <p:extLst>
      <p:ext uri="{BB962C8B-B14F-4D97-AF65-F5344CB8AC3E}">
        <p14:creationId xmlns:p14="http://schemas.microsoft.com/office/powerpoint/2010/main" val="3422834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00586 -1.48148E-6 L -0.1388 0.29097 " pathEditMode="relative" rAng="0" ptsTypes="AA">
                                      <p:cBhvr>
                                        <p:cTn id="6" dur="2000" fill="hold"/>
                                        <p:tgtEl>
                                          <p:spTgt spid="35"/>
                                        </p:tgtEl>
                                        <p:attrNameLst>
                                          <p:attrName>ppt_x</p:attrName>
                                          <p:attrName>ppt_y</p:attrName>
                                        </p:attrNameLst>
                                      </p:cBhvr>
                                      <p:rCtr x="-7240" y="14537"/>
                                    </p:animMotion>
                                  </p:childTnLst>
                                </p:cTn>
                              </p:par>
                              <p:par>
                                <p:cTn id="7" presetID="42" presetClass="path" presetSubtype="0" accel="50000" decel="50000" fill="hold" nodeType="withEffect">
                                  <p:stCondLst>
                                    <p:cond delay="0"/>
                                  </p:stCondLst>
                                  <p:childTnLst>
                                    <p:animMotion origin="layout" path="M 0.00833 0.00093 L -0.16198 0.40486 " pathEditMode="relative" rAng="0" ptsTypes="AA">
                                      <p:cBhvr>
                                        <p:cTn id="8" dur="2000" fill="hold"/>
                                        <p:tgtEl>
                                          <p:spTgt spid="36"/>
                                        </p:tgtEl>
                                        <p:attrNameLst>
                                          <p:attrName>ppt_x</p:attrName>
                                          <p:attrName>ppt_y</p:attrName>
                                        </p:attrNameLst>
                                      </p:cBhvr>
                                      <p:rCtr x="-8516" y="20185"/>
                                    </p:animMotion>
                                  </p:childTnLst>
                                </p:cTn>
                              </p:par>
                              <p:par>
                                <p:cTn id="9" presetID="42" presetClass="path" presetSubtype="0" accel="50000" decel="50000" fill="hold" nodeType="withEffect">
                                  <p:stCondLst>
                                    <p:cond delay="0"/>
                                  </p:stCondLst>
                                  <p:childTnLst>
                                    <p:animMotion origin="layout" path="M 0.0056 -2.59259E-6 L -0.15482 0.49352 " pathEditMode="relative" rAng="0" ptsTypes="AA">
                                      <p:cBhvr>
                                        <p:cTn id="10" dur="2000" fill="hold"/>
                                        <p:tgtEl>
                                          <p:spTgt spid="37"/>
                                        </p:tgtEl>
                                        <p:attrNameLst>
                                          <p:attrName>ppt_x</p:attrName>
                                          <p:attrName>ppt_y</p:attrName>
                                        </p:attrNameLst>
                                      </p:cBhvr>
                                      <p:rCtr x="-8021" y="24676"/>
                                    </p:animMotion>
                                  </p:childTnLst>
                                </p:cTn>
                              </p:par>
                            </p:childTnLst>
                          </p:cTn>
                        </p:par>
                        <p:par>
                          <p:cTn id="11" fill="hold">
                            <p:stCondLst>
                              <p:cond delay="2000"/>
                            </p:stCondLst>
                            <p:childTnLst>
                              <p:par>
                                <p:cTn id="12" presetID="42" presetClass="path" presetSubtype="0" accel="50000" decel="50000" fill="hold" grpId="0" nodeType="afterEffect">
                                  <p:stCondLst>
                                    <p:cond delay="0"/>
                                  </p:stCondLst>
                                  <p:childTnLst>
                                    <p:animMotion origin="layout" path="M 1.45833E-6 -2.59259E-6 L -0.08932 0.28125 " pathEditMode="relative" rAng="0" ptsTypes="AA">
                                      <p:cBhvr>
                                        <p:cTn id="13" dur="2000" fill="hold"/>
                                        <p:tgtEl>
                                          <p:spTgt spid="23"/>
                                        </p:tgtEl>
                                        <p:attrNameLst>
                                          <p:attrName>ppt_x</p:attrName>
                                          <p:attrName>ppt_y</p:attrName>
                                        </p:attrNameLst>
                                      </p:cBhvr>
                                      <p:rCtr x="-4466" y="14051"/>
                                    </p:animMotion>
                                  </p:childTnLst>
                                </p:cTn>
                              </p:par>
                              <p:par>
                                <p:cTn id="14" presetID="42" presetClass="path" presetSubtype="0" accel="50000" decel="50000" fill="hold" grpId="0" nodeType="withEffect">
                                  <p:stCondLst>
                                    <p:cond delay="0"/>
                                  </p:stCondLst>
                                  <p:childTnLst>
                                    <p:animMotion origin="layout" path="M 4.16667E-6 -3.33333E-6 L -0.21758 0.39723 " pathEditMode="relative" rAng="0" ptsTypes="AA">
                                      <p:cBhvr>
                                        <p:cTn id="15" dur="2000" fill="hold"/>
                                        <p:tgtEl>
                                          <p:spTgt spid="26"/>
                                        </p:tgtEl>
                                        <p:attrNameLst>
                                          <p:attrName>ppt_x</p:attrName>
                                          <p:attrName>ppt_y</p:attrName>
                                        </p:attrNameLst>
                                      </p:cBhvr>
                                      <p:rCtr x="-10885" y="19861"/>
                                    </p:animMotion>
                                  </p:childTnLst>
                                </p:cTn>
                              </p:par>
                              <p:par>
                                <p:cTn id="16" presetID="42" presetClass="path" presetSubtype="0" accel="50000" decel="50000" fill="hold" grpId="0" nodeType="withEffect">
                                  <p:stCondLst>
                                    <p:cond delay="0"/>
                                  </p:stCondLst>
                                  <p:childTnLst>
                                    <p:animMotion origin="layout" path="M -2.5E-6 -1.48148E-6 L -0.14817 0.27986 " pathEditMode="relative" rAng="0" ptsTypes="AA">
                                      <p:cBhvr>
                                        <p:cTn id="17" dur="2000" fill="hold"/>
                                        <p:tgtEl>
                                          <p:spTgt spid="40"/>
                                        </p:tgtEl>
                                        <p:attrNameLst>
                                          <p:attrName>ppt_x</p:attrName>
                                          <p:attrName>ppt_y</p:attrName>
                                        </p:attrNameLst>
                                      </p:cBhvr>
                                      <p:rCtr x="-7409" y="13981"/>
                                    </p:animMotion>
                                  </p:childTnLst>
                                </p:cTn>
                              </p:par>
                              <p:par>
                                <p:cTn id="18" presetID="42" presetClass="path" presetSubtype="0" accel="50000" decel="50000" fill="hold" grpId="0" nodeType="withEffect">
                                  <p:stCondLst>
                                    <p:cond delay="0"/>
                                  </p:stCondLst>
                                  <p:childTnLst>
                                    <p:animMotion origin="layout" path="M -2.5E-6 -2.59259E-6 L -0.04922 0.42292 " pathEditMode="relative" rAng="0" ptsTypes="AA">
                                      <p:cBhvr>
                                        <p:cTn id="19" dur="2000" fill="hold"/>
                                        <p:tgtEl>
                                          <p:spTgt spid="41"/>
                                        </p:tgtEl>
                                        <p:attrNameLst>
                                          <p:attrName>ppt_x</p:attrName>
                                          <p:attrName>ppt_y</p:attrName>
                                        </p:attrNameLst>
                                      </p:cBhvr>
                                      <p:rCtr x="-2461" y="21134"/>
                                    </p:animMotion>
                                  </p:childTnLst>
                                </p:cTn>
                              </p:par>
                              <p:par>
                                <p:cTn id="20" presetID="42" presetClass="path" presetSubtype="0" accel="50000" decel="50000" fill="hold" grpId="0" nodeType="withEffect">
                                  <p:stCondLst>
                                    <p:cond delay="0"/>
                                  </p:stCondLst>
                                  <p:childTnLst>
                                    <p:animMotion origin="layout" path="M -3.125E-6 1.48148E-6 L -0.00664 0.35463 " pathEditMode="relative" rAng="0" ptsTypes="AA">
                                      <p:cBhvr>
                                        <p:cTn id="21" dur="2000" fill="hold"/>
                                        <p:tgtEl>
                                          <p:spTgt spid="31"/>
                                        </p:tgtEl>
                                        <p:attrNameLst>
                                          <p:attrName>ppt_x</p:attrName>
                                          <p:attrName>ppt_y</p:attrName>
                                        </p:attrNameLst>
                                      </p:cBhvr>
                                      <p:rCtr x="-339" y="17731"/>
                                    </p:animMotion>
                                  </p:childTnLst>
                                </p:cTn>
                              </p:par>
                              <p:par>
                                <p:cTn id="22" presetID="42" presetClass="path" presetSubtype="0" accel="50000" decel="50000" fill="hold" grpId="0" nodeType="withEffect">
                                  <p:stCondLst>
                                    <p:cond delay="0"/>
                                  </p:stCondLst>
                                  <p:childTnLst>
                                    <p:animMotion origin="layout" path="M -2.91667E-6 2.22222E-6 L -0.02799 0.32291 " pathEditMode="relative" rAng="0" ptsTypes="AA">
                                      <p:cBhvr>
                                        <p:cTn id="23" dur="2000" fill="hold"/>
                                        <p:tgtEl>
                                          <p:spTgt spid="43"/>
                                        </p:tgtEl>
                                        <p:attrNameLst>
                                          <p:attrName>ppt_x</p:attrName>
                                          <p:attrName>ppt_y</p:attrName>
                                        </p:attrNameLst>
                                      </p:cBhvr>
                                      <p:rCtr x="-1406" y="16134"/>
                                    </p:animMotion>
                                  </p:childTnLst>
                                </p:cTn>
                              </p:par>
                              <p:par>
                                <p:cTn id="24" presetID="42" presetClass="path" presetSubtype="0" accel="50000" decel="50000" fill="hold" grpId="0" nodeType="withEffect">
                                  <p:stCondLst>
                                    <p:cond delay="0"/>
                                  </p:stCondLst>
                                  <p:childTnLst>
                                    <p:animMotion origin="layout" path="M 3.125E-6 4.44444E-6 L -0.05664 0.51643 " pathEditMode="relative" rAng="0" ptsTypes="AA">
                                      <p:cBhvr>
                                        <p:cTn id="25" dur="2000" fill="hold"/>
                                        <p:tgtEl>
                                          <p:spTgt spid="45"/>
                                        </p:tgtEl>
                                        <p:attrNameLst>
                                          <p:attrName>ppt_x</p:attrName>
                                          <p:attrName>ppt_y</p:attrName>
                                        </p:attrNameLst>
                                      </p:cBhvr>
                                      <p:rCtr x="-2839" y="25810"/>
                                    </p:animMotion>
                                  </p:childTnLst>
                                </p:cTn>
                              </p:par>
                              <p:par>
                                <p:cTn id="26" presetID="42" presetClass="path" presetSubtype="0" accel="50000" decel="50000" fill="hold" grpId="0" nodeType="withEffect">
                                  <p:stCondLst>
                                    <p:cond delay="0"/>
                                  </p:stCondLst>
                                  <p:childTnLst>
                                    <p:animMotion origin="layout" path="M -4.375E-6 -2.59259E-6 L -0.34062 0.40648 " pathEditMode="relative" rAng="0" ptsTypes="AA">
                                      <p:cBhvr>
                                        <p:cTn id="27" dur="2000" fill="hold"/>
                                        <p:tgtEl>
                                          <p:spTgt spid="42"/>
                                        </p:tgtEl>
                                        <p:attrNameLst>
                                          <p:attrName>ppt_x</p:attrName>
                                          <p:attrName>ppt_y</p:attrName>
                                        </p:attrNameLst>
                                      </p:cBhvr>
                                      <p:rCtr x="-17031" y="20324"/>
                                    </p:animMotion>
                                  </p:childTnLst>
                                </p:cTn>
                              </p:par>
                              <p:par>
                                <p:cTn id="28" presetID="42" presetClass="path" presetSubtype="0" accel="50000" decel="50000" fill="hold" grpId="0" nodeType="withEffect">
                                  <p:stCondLst>
                                    <p:cond delay="0"/>
                                  </p:stCondLst>
                                  <p:childTnLst>
                                    <p:animMotion origin="layout" path="M -4.58333E-6 4.07407E-6 L -0.0694 0.23819 " pathEditMode="relative" rAng="0" ptsTypes="AA">
                                      <p:cBhvr>
                                        <p:cTn id="29" dur="2000" fill="hold"/>
                                        <p:tgtEl>
                                          <p:spTgt spid="29"/>
                                        </p:tgtEl>
                                        <p:attrNameLst>
                                          <p:attrName>ppt_x</p:attrName>
                                          <p:attrName>ppt_y</p:attrName>
                                        </p:attrNameLst>
                                      </p:cBhvr>
                                      <p:rCtr x="-3477" y="11898"/>
                                    </p:animMotion>
                                  </p:childTnLst>
                                </p:cTn>
                              </p:par>
                              <p:par>
                                <p:cTn id="30" presetID="42" presetClass="path" presetSubtype="0" accel="50000" decel="50000" fill="hold" grpId="0" nodeType="withEffect">
                                  <p:stCondLst>
                                    <p:cond delay="0"/>
                                  </p:stCondLst>
                                  <p:childTnLst>
                                    <p:animMotion origin="layout" path="M -3.33333E-6 4.07407E-6 L -0.15481 0.58611 " pathEditMode="relative" rAng="0" ptsTypes="AA">
                                      <p:cBhvr>
                                        <p:cTn id="31" dur="2000" fill="hold"/>
                                        <p:tgtEl>
                                          <p:spTgt spid="24"/>
                                        </p:tgtEl>
                                        <p:attrNameLst>
                                          <p:attrName>ppt_x</p:attrName>
                                          <p:attrName>ppt_y</p:attrName>
                                        </p:attrNameLst>
                                      </p:cBhvr>
                                      <p:rCtr x="-7747" y="29306"/>
                                    </p:animMotion>
                                  </p:childTnLst>
                                </p:cTn>
                              </p:par>
                              <p:par>
                                <p:cTn id="32" presetID="42" presetClass="path" presetSubtype="0" accel="50000" decel="50000" fill="hold" grpId="0" nodeType="withEffect">
                                  <p:stCondLst>
                                    <p:cond delay="0"/>
                                  </p:stCondLst>
                                  <p:childTnLst>
                                    <p:animMotion origin="layout" path="M -6.25E-7 2.22222E-6 L -0.10391 0.65509 " pathEditMode="relative" rAng="0" ptsTypes="AA">
                                      <p:cBhvr>
                                        <p:cTn id="33" dur="2000" fill="hold"/>
                                        <p:tgtEl>
                                          <p:spTgt spid="33"/>
                                        </p:tgtEl>
                                        <p:attrNameLst>
                                          <p:attrName>ppt_x</p:attrName>
                                          <p:attrName>ppt_y</p:attrName>
                                        </p:attrNameLst>
                                      </p:cBhvr>
                                      <p:rCtr x="-5195" y="32755"/>
                                    </p:animMotion>
                                  </p:childTnLst>
                                </p:cTn>
                              </p:par>
                              <p:par>
                                <p:cTn id="34" presetID="42" presetClass="path" presetSubtype="0" accel="50000" decel="50000" fill="hold" grpId="0" nodeType="withEffect">
                                  <p:stCondLst>
                                    <p:cond delay="0"/>
                                  </p:stCondLst>
                                  <p:childTnLst>
                                    <p:animMotion origin="layout" path="M 3.33333E-6 1.11111E-6 L -0.08946 0.5794 " pathEditMode="relative" rAng="0" ptsTypes="AA">
                                      <p:cBhvr>
                                        <p:cTn id="35" dur="2000" fill="hold"/>
                                        <p:tgtEl>
                                          <p:spTgt spid="30"/>
                                        </p:tgtEl>
                                        <p:attrNameLst>
                                          <p:attrName>ppt_x</p:attrName>
                                          <p:attrName>ppt_y</p:attrName>
                                        </p:attrNameLst>
                                      </p:cBhvr>
                                      <p:rCtr x="-4479" y="28958"/>
                                    </p:animMotion>
                                  </p:childTnLst>
                                </p:cTn>
                              </p:par>
                              <p:par>
                                <p:cTn id="36" presetID="42" presetClass="path" presetSubtype="0" accel="50000" decel="50000" fill="hold" grpId="0" nodeType="withEffect">
                                  <p:stCondLst>
                                    <p:cond delay="0"/>
                                  </p:stCondLst>
                                  <p:childTnLst>
                                    <p:animMotion origin="layout" path="M 1.875E-6 -4.81481E-6 L -0.27891 0.46343 " pathEditMode="relative" rAng="0" ptsTypes="AA">
                                      <p:cBhvr>
                                        <p:cTn id="37" dur="2000" fill="hold"/>
                                        <p:tgtEl>
                                          <p:spTgt spid="46"/>
                                        </p:tgtEl>
                                        <p:attrNameLst>
                                          <p:attrName>ppt_x</p:attrName>
                                          <p:attrName>ppt_y</p:attrName>
                                        </p:attrNameLst>
                                      </p:cBhvr>
                                      <p:rCtr x="-13945" y="23171"/>
                                    </p:animMotion>
                                  </p:childTnLst>
                                </p:cTn>
                              </p:par>
                              <p:par>
                                <p:cTn id="38" presetID="42" presetClass="path" presetSubtype="0" accel="50000" decel="50000" fill="hold" grpId="0" nodeType="withEffect">
                                  <p:stCondLst>
                                    <p:cond delay="0"/>
                                  </p:stCondLst>
                                  <p:childTnLst>
                                    <p:animMotion origin="layout" path="M -2.08333E-7 7.40741E-7 L -0.32591 0.38194 " pathEditMode="relative" rAng="0" ptsTypes="AA">
                                      <p:cBhvr>
                                        <p:cTn id="39" dur="2000" fill="hold"/>
                                        <p:tgtEl>
                                          <p:spTgt spid="25"/>
                                        </p:tgtEl>
                                        <p:attrNameLst>
                                          <p:attrName>ppt_x</p:attrName>
                                          <p:attrName>ppt_y</p:attrName>
                                        </p:attrNameLst>
                                      </p:cBhvr>
                                      <p:rCtr x="-16302" y="19097"/>
                                    </p:animMotion>
                                  </p:childTnLst>
                                </p:cTn>
                              </p:par>
                              <p:par>
                                <p:cTn id="40" presetID="42" presetClass="path" presetSubtype="0" accel="50000" decel="50000" fill="hold" grpId="0" nodeType="withEffect">
                                  <p:stCondLst>
                                    <p:cond delay="0"/>
                                  </p:stCondLst>
                                  <p:childTnLst>
                                    <p:animMotion origin="layout" path="M -1.875E-6 1.48148E-6 L -0.33138 0.52685 " pathEditMode="relative" rAng="0" ptsTypes="AA">
                                      <p:cBhvr>
                                        <p:cTn id="41" dur="2000" fill="hold"/>
                                        <p:tgtEl>
                                          <p:spTgt spid="44"/>
                                        </p:tgtEl>
                                        <p:attrNameLst>
                                          <p:attrName>ppt_x</p:attrName>
                                          <p:attrName>ppt_y</p:attrName>
                                        </p:attrNameLst>
                                      </p:cBhvr>
                                      <p:rCtr x="-16576" y="26343"/>
                                    </p:animMotion>
                                  </p:childTnLst>
                                </p:cTn>
                              </p:par>
                              <p:par>
                                <p:cTn id="42" presetID="42" presetClass="path" presetSubtype="0" accel="50000" decel="50000" fill="hold" grpId="0" nodeType="withEffect">
                                  <p:stCondLst>
                                    <p:cond delay="0"/>
                                  </p:stCondLst>
                                  <p:childTnLst>
                                    <p:animMotion origin="layout" path="M 8.33333E-7 -3.7037E-7 L -0.21953 0.54607 " pathEditMode="relative" rAng="0" ptsTypes="AA">
                                      <p:cBhvr>
                                        <p:cTn id="43" dur="2000" fill="hold"/>
                                        <p:tgtEl>
                                          <p:spTgt spid="27"/>
                                        </p:tgtEl>
                                        <p:attrNameLst>
                                          <p:attrName>ppt_x</p:attrName>
                                          <p:attrName>ppt_y</p:attrName>
                                        </p:attrNameLst>
                                      </p:cBhvr>
                                      <p:rCtr x="-10977" y="27292"/>
                                    </p:animMotion>
                                  </p:childTnLst>
                                </p:cTn>
                              </p:par>
                              <p:par>
                                <p:cTn id="44" presetID="42" presetClass="path" presetSubtype="0" accel="50000" decel="50000" fill="hold" grpId="0" nodeType="withEffect">
                                  <p:stCondLst>
                                    <p:cond delay="0"/>
                                  </p:stCondLst>
                                  <p:childTnLst>
                                    <p:animMotion origin="layout" path="M 3.75E-6 -4.44444E-6 L -0.21172 0.36181 " pathEditMode="relative" rAng="0" ptsTypes="AA">
                                      <p:cBhvr>
                                        <p:cTn id="45" dur="2000" fill="hold"/>
                                        <p:tgtEl>
                                          <p:spTgt spid="32"/>
                                        </p:tgtEl>
                                        <p:attrNameLst>
                                          <p:attrName>ppt_x</p:attrName>
                                          <p:attrName>ppt_y</p:attrName>
                                        </p:attrNameLst>
                                      </p:cBhvr>
                                      <p:rCtr x="-10586" y="18079"/>
                                    </p:animMotion>
                                  </p:childTnLst>
                                </p:cTn>
                              </p:par>
                              <p:par>
                                <p:cTn id="46" presetID="42" presetClass="path" presetSubtype="0" accel="50000" decel="50000" fill="hold" grpId="0" nodeType="withEffect">
                                  <p:stCondLst>
                                    <p:cond delay="0"/>
                                  </p:stCondLst>
                                  <p:childTnLst>
                                    <p:animMotion origin="layout" path="M -2.29167E-6 3.7037E-7 L -0.23763 0.46343 " pathEditMode="relative" rAng="0" ptsTypes="AA">
                                      <p:cBhvr>
                                        <p:cTn id="47" dur="2000" fill="hold"/>
                                        <p:tgtEl>
                                          <p:spTgt spid="54"/>
                                        </p:tgtEl>
                                        <p:attrNameLst>
                                          <p:attrName>ppt_x</p:attrName>
                                          <p:attrName>ppt_y</p:attrName>
                                        </p:attrNameLst>
                                      </p:cBhvr>
                                      <p:rCtr x="-11888" y="23171"/>
                                    </p:animMotion>
                                  </p:childTnLst>
                                </p:cTn>
                              </p:par>
                              <p:par>
                                <p:cTn id="48" presetID="42" presetClass="path" presetSubtype="0" accel="50000" decel="50000" fill="hold" grpId="0" nodeType="withEffect">
                                  <p:stCondLst>
                                    <p:cond delay="0"/>
                                  </p:stCondLst>
                                  <p:childTnLst>
                                    <p:animMotion origin="layout" path="M -0.0095 4.81481E-6 L -0.20898 0.66273 " pathEditMode="relative" rAng="0" ptsTypes="AA">
                                      <p:cBhvr>
                                        <p:cTn id="49" dur="2000" fill="hold"/>
                                        <p:tgtEl>
                                          <p:spTgt spid="55"/>
                                        </p:tgtEl>
                                        <p:attrNameLst>
                                          <p:attrName>ppt_x</p:attrName>
                                          <p:attrName>ppt_y</p:attrName>
                                        </p:attrNameLst>
                                      </p:cBhvr>
                                      <p:rCtr x="-9974" y="33125"/>
                                    </p:animMotion>
                                  </p:childTnLst>
                                </p:cTn>
                              </p:par>
                              <p:par>
                                <p:cTn id="50" presetID="42" presetClass="path" presetSubtype="0" accel="50000" decel="50000" fill="hold" grpId="0" nodeType="withEffect">
                                  <p:stCondLst>
                                    <p:cond delay="0"/>
                                  </p:stCondLst>
                                  <p:childTnLst>
                                    <p:animMotion origin="layout" path="M -3.33333E-6 2.59259E-6 L -0.06119 0.55949 " pathEditMode="relative" rAng="0" ptsTypes="AA">
                                      <p:cBhvr>
                                        <p:cTn id="51" dur="2000" fill="hold"/>
                                        <p:tgtEl>
                                          <p:spTgt spid="57"/>
                                        </p:tgtEl>
                                        <p:attrNameLst>
                                          <p:attrName>ppt_x</p:attrName>
                                          <p:attrName>ppt_y</p:attrName>
                                        </p:attrNameLst>
                                      </p:cBhvr>
                                      <p:rCtr x="-3060" y="27963"/>
                                    </p:animMotion>
                                  </p:childTnLst>
                                </p:cTn>
                              </p:par>
                              <p:par>
                                <p:cTn id="52" presetID="42" presetClass="path" presetSubtype="0" accel="50000" decel="50000" fill="hold" grpId="0" nodeType="withEffect">
                                  <p:stCondLst>
                                    <p:cond delay="0"/>
                                  </p:stCondLst>
                                  <p:childTnLst>
                                    <p:animMotion origin="layout" path="M -4.16667E-7 2.96296E-6 L -0.14479 0.23773 " pathEditMode="relative" rAng="0" ptsTypes="AA">
                                      <p:cBhvr>
                                        <p:cTn id="53" dur="2000" fill="hold"/>
                                        <p:tgtEl>
                                          <p:spTgt spid="58"/>
                                        </p:tgtEl>
                                        <p:attrNameLst>
                                          <p:attrName>ppt_x</p:attrName>
                                          <p:attrName>ppt_y</p:attrName>
                                        </p:attrNameLst>
                                      </p:cBhvr>
                                      <p:rCtr x="-7240" y="11875"/>
                                    </p:animMotion>
                                  </p:childTnLst>
                                </p:cTn>
                              </p:par>
                              <p:par>
                                <p:cTn id="54" presetID="42" presetClass="path" presetSubtype="0" accel="50000" decel="50000" fill="hold" grpId="0" nodeType="withEffect">
                                  <p:stCondLst>
                                    <p:cond delay="0"/>
                                  </p:stCondLst>
                                  <p:childTnLst>
                                    <p:animMotion origin="layout" path="M -4.79167E-6 -4.07407E-6 L 0.01706 0.53241 " pathEditMode="relative" rAng="0" ptsTypes="AA">
                                      <p:cBhvr>
                                        <p:cTn id="55" dur="2000" fill="hold"/>
                                        <p:tgtEl>
                                          <p:spTgt spid="59"/>
                                        </p:tgtEl>
                                        <p:attrNameLst>
                                          <p:attrName>ppt_x</p:attrName>
                                          <p:attrName>ppt_y</p:attrName>
                                        </p:attrNameLst>
                                      </p:cBhvr>
                                      <p:rCtr x="846" y="26620"/>
                                    </p:animMotion>
                                  </p:childTnLst>
                                </p:cTn>
                              </p:par>
                            </p:childTnLst>
                          </p:cTn>
                        </p:par>
                        <p:par>
                          <p:cTn id="56" fill="hold">
                            <p:stCondLst>
                              <p:cond delay="4000"/>
                            </p:stCondLst>
                            <p:childTnLst>
                              <p:par>
                                <p:cTn id="57" presetID="10" presetClass="entr" presetSubtype="0" fill="hold" nodeType="afterEffect">
                                  <p:stCondLst>
                                    <p:cond delay="1000"/>
                                  </p:stCondLst>
                                  <p:childTnLst>
                                    <p:set>
                                      <p:cBhvr>
                                        <p:cTn id="58" dur="1" fill="hold">
                                          <p:stCondLst>
                                            <p:cond delay="0"/>
                                          </p:stCondLst>
                                        </p:cTn>
                                        <p:tgtEl>
                                          <p:spTgt spid="73"/>
                                        </p:tgtEl>
                                        <p:attrNameLst>
                                          <p:attrName>style.visibility</p:attrName>
                                        </p:attrNameLst>
                                      </p:cBhvr>
                                      <p:to>
                                        <p:strVal val="visible"/>
                                      </p:to>
                                    </p:set>
                                    <p:animEffect transition="in" filter="fade">
                                      <p:cBhvr>
                                        <p:cTn id="59" dur="500"/>
                                        <p:tgtEl>
                                          <p:spTgt spid="73"/>
                                        </p:tgtEl>
                                      </p:cBhvr>
                                    </p:animEffect>
                                  </p:childTnLst>
                                </p:cTn>
                              </p:par>
                            </p:childTnLst>
                          </p:cTn>
                        </p:par>
                        <p:par>
                          <p:cTn id="60" fill="hold">
                            <p:stCondLst>
                              <p:cond delay="5500"/>
                            </p:stCondLst>
                            <p:childTnLst>
                              <p:par>
                                <p:cTn id="61" presetID="10" presetClass="entr" presetSubtype="0" fill="hold" nodeType="afterEffect">
                                  <p:stCondLst>
                                    <p:cond delay="0"/>
                                  </p:stCondLst>
                                  <p:childTnLst>
                                    <p:set>
                                      <p:cBhvr>
                                        <p:cTn id="62" dur="1" fill="hold">
                                          <p:stCondLst>
                                            <p:cond delay="0"/>
                                          </p:stCondLst>
                                        </p:cTn>
                                        <p:tgtEl>
                                          <p:spTgt spid="76"/>
                                        </p:tgtEl>
                                        <p:attrNameLst>
                                          <p:attrName>style.visibility</p:attrName>
                                        </p:attrNameLst>
                                      </p:cBhvr>
                                      <p:to>
                                        <p:strVal val="visible"/>
                                      </p:to>
                                    </p:set>
                                    <p:animEffect transition="in" filter="fade">
                                      <p:cBhvr>
                                        <p:cTn id="63" dur="500"/>
                                        <p:tgtEl>
                                          <p:spTgt spid="7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0"/>
                                        </p:tgtEl>
                                        <p:attrNameLst>
                                          <p:attrName>style.visibility</p:attrName>
                                        </p:attrNameLst>
                                      </p:cBhvr>
                                      <p:to>
                                        <p:strVal val="visible"/>
                                      </p:to>
                                    </p:set>
                                    <p:animEffect transition="in" filter="fade">
                                      <p:cBhvr>
                                        <p:cTn id="68" dur="500"/>
                                        <p:tgtEl>
                                          <p:spTgt spid="70"/>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9"/>
                                        </p:tgtEl>
                                        <p:attrNameLst>
                                          <p:attrName>style.visibility</p:attrName>
                                        </p:attrNameLst>
                                      </p:cBhvr>
                                      <p:to>
                                        <p:strVal val="visible"/>
                                      </p:to>
                                    </p:set>
                                    <p:animEffect transition="in" filter="fade">
                                      <p:cBhvr>
                                        <p:cTn id="7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P spid="26" grpId="0" animBg="1"/>
      <p:bldP spid="27" grpId="0" animBg="1"/>
      <p:bldP spid="29" grpId="0" animBg="1"/>
      <p:bldP spid="30" grpId="0" animBg="1"/>
      <p:bldP spid="31" grpId="0" animBg="1"/>
      <p:bldP spid="32" grpId="0" animBg="1"/>
      <p:bldP spid="33" grpId="0" animBg="1"/>
      <p:bldP spid="40" grpId="0" animBg="1"/>
      <p:bldP spid="41" grpId="0" animBg="1"/>
      <p:bldP spid="42" grpId="0" animBg="1"/>
      <p:bldP spid="43" grpId="0" animBg="1"/>
      <p:bldP spid="44" grpId="0" animBg="1"/>
      <p:bldP spid="45" grpId="0" animBg="1"/>
      <p:bldP spid="46" grpId="0" animBg="1"/>
      <p:bldP spid="54" grpId="0" animBg="1"/>
      <p:bldP spid="55" grpId="0" animBg="1"/>
      <p:bldP spid="57" grpId="0" animBg="1"/>
      <p:bldP spid="58" grpId="0" animBg="1"/>
      <p:bldP spid="5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B16E6435-EAEF-1C08-463B-73FCB89400E7}"/>
              </a:ext>
            </a:extLst>
          </p:cNvPr>
          <p:cNvSpPr txBox="1">
            <a:spLocks/>
          </p:cNvSpPr>
          <p:nvPr/>
        </p:nvSpPr>
        <p:spPr>
          <a:xfrm>
            <a:off x="-4833342" y="-168691"/>
            <a:ext cx="10515600" cy="1325563"/>
          </a:xfrm>
          <a:prstGeom prst="rect">
            <a:avLst/>
          </a:prstGeom>
        </p:spPr>
        <p:txBody>
          <a:bodyPr vert="horz" lIns="91440" tIns="45720" rIns="91440" bIns="45720" rtlCol="0" anchor="b">
            <a:no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spc="-50" dirty="0">
                <a:gradFill>
                  <a:gsLst>
                    <a:gs pos="0">
                      <a:srgbClr val="50E6FF"/>
                    </a:gs>
                    <a:gs pos="100000">
                      <a:srgbClr val="8661C5"/>
                    </a:gs>
                  </a:gsLst>
                  <a:lin ang="2700000" scaled="1"/>
                </a:gradFill>
                <a:latin typeface="Segoe UI Semibold"/>
              </a:rPr>
              <a:t>Why Container Orchestration?</a:t>
            </a:r>
          </a:p>
        </p:txBody>
      </p:sp>
      <p:sp>
        <p:nvSpPr>
          <p:cNvPr id="5" name="Text Placeholder 2">
            <a:extLst>
              <a:ext uri="{FF2B5EF4-FFF2-40B4-BE49-F238E27FC236}">
                <a16:creationId xmlns:a16="http://schemas.microsoft.com/office/drawing/2014/main" id="{BF724C63-7D2D-79D1-DD05-4385D779099F}"/>
              </a:ext>
            </a:extLst>
          </p:cNvPr>
          <p:cNvSpPr txBox="1">
            <a:spLocks/>
          </p:cNvSpPr>
          <p:nvPr/>
        </p:nvSpPr>
        <p:spPr>
          <a:xfrm>
            <a:off x="107279" y="965605"/>
            <a:ext cx="11935807" cy="6081271"/>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dirty="0">
                <a:solidFill>
                  <a:srgbClr val="0070C0"/>
                </a:solidFill>
                <a:latin typeface="Segoe UI" panose="020B0502040204020203" pitchFamily="34" charset="0"/>
              </a:rPr>
              <a:t>Container orchestration is required to transition from deploying containers individually on a single host, to deploying complex multi-container apps on many machines. It requires a distributed platform, independent from infrastructure, that stays online through the entire lifetime of your application, surviving hardware failure and software updates.</a:t>
            </a:r>
            <a:br>
              <a:rPr lang="en-US" sz="2000" dirty="0">
                <a:solidFill>
                  <a:srgbClr val="0070C0"/>
                </a:solidFill>
                <a:latin typeface="Segoe UI" panose="020B0502040204020203" pitchFamily="34" charset="0"/>
              </a:rPr>
            </a:br>
            <a:endParaRPr lang="en-US" sz="2000" dirty="0">
              <a:solidFill>
                <a:srgbClr val="0070C0"/>
              </a:solidFill>
              <a:latin typeface="Segoe UI" panose="020B0502040204020203" pitchFamily="34" charset="0"/>
            </a:endParaRPr>
          </a:p>
          <a:p>
            <a:endParaRPr lang="en-US" sz="2745" dirty="0">
              <a:solidFill>
                <a:schemeClr val="accent1"/>
              </a:solidFill>
            </a:endParaRPr>
          </a:p>
          <a:p>
            <a:endParaRPr lang="en-US" sz="2745" dirty="0">
              <a:solidFill>
                <a:schemeClr val="accent1"/>
              </a:solidFill>
            </a:endParaRPr>
          </a:p>
          <a:p>
            <a:pPr algn="l"/>
            <a:r>
              <a:rPr lang="en-US" sz="1400" dirty="0">
                <a:solidFill>
                  <a:schemeClr val="accent1"/>
                </a:solidFill>
              </a:rPr>
              <a:t>Some of the main Container Orchestration Platforms:</a:t>
            </a:r>
          </a:p>
          <a:p>
            <a:endParaRPr lang="en-US" sz="1400" dirty="0"/>
          </a:p>
          <a:p>
            <a:pPr marL="285750" indent="-285750" algn="l">
              <a:buFont typeface="Arial" panose="020B0604020202020204" pitchFamily="34" charset="0"/>
              <a:buChar char="•"/>
            </a:pPr>
            <a:r>
              <a:rPr lang="en-US" sz="1400" dirty="0">
                <a:solidFill>
                  <a:schemeClr val="accent1"/>
                </a:solidFill>
              </a:rPr>
              <a:t>Kubernetes (Descended from a platform (Borg) that Google developed to manage its infrastructure, Kubernetes is well suited for very large cloud environments)</a:t>
            </a:r>
          </a:p>
          <a:p>
            <a:pPr marL="285750" indent="-285750" algn="l">
              <a:buFont typeface="Arial" panose="020B0604020202020204" pitchFamily="34" charset="0"/>
              <a:buChar char="•"/>
            </a:pPr>
            <a:r>
              <a:rPr lang="en-US" sz="1400" dirty="0">
                <a:solidFill>
                  <a:schemeClr val="accent1"/>
                </a:solidFill>
              </a:rPr>
              <a:t>Mesos</a:t>
            </a:r>
          </a:p>
          <a:p>
            <a:pPr marL="285750" indent="-285750" algn="l">
              <a:buFont typeface="Arial" panose="020B0604020202020204" pitchFamily="34" charset="0"/>
              <a:buChar char="•"/>
            </a:pPr>
            <a:r>
              <a:rPr lang="en-US" sz="1400" dirty="0">
                <a:solidFill>
                  <a:schemeClr val="accent1"/>
                </a:solidFill>
              </a:rPr>
              <a:t>Docker Swarm</a:t>
            </a:r>
          </a:p>
          <a:p>
            <a:pPr marL="285750" indent="-285750" algn="l">
              <a:buFont typeface="Arial" panose="020B0604020202020204" pitchFamily="34" charset="0"/>
              <a:buChar char="•"/>
            </a:pPr>
            <a:r>
              <a:rPr lang="en-US" sz="1400" dirty="0">
                <a:solidFill>
                  <a:schemeClr val="accent1"/>
                </a:solidFill>
              </a:rPr>
              <a:t>Azure Service Fabric</a:t>
            </a:r>
            <a:endParaRPr lang="en-US" sz="500" dirty="0">
              <a:solidFill>
                <a:schemeClr val="accent1"/>
              </a:solidFill>
            </a:endParaRPr>
          </a:p>
          <a:p>
            <a:pPr marL="285750" indent="-285750" algn="l">
              <a:buFont typeface="Arial" panose="020B0604020202020204" pitchFamily="34" charset="0"/>
              <a:buChar char="•"/>
            </a:pPr>
            <a:r>
              <a:rPr lang="en-US" sz="1400" dirty="0">
                <a:solidFill>
                  <a:schemeClr val="accent1"/>
                </a:solidFill>
              </a:rPr>
              <a:t>Azure Container Apps</a:t>
            </a:r>
          </a:p>
          <a:p>
            <a:endParaRPr lang="en-US" dirty="0"/>
          </a:p>
        </p:txBody>
      </p:sp>
      <p:pic>
        <p:nvPicPr>
          <p:cNvPr id="6" name="Picture 5">
            <a:extLst>
              <a:ext uri="{FF2B5EF4-FFF2-40B4-BE49-F238E27FC236}">
                <a16:creationId xmlns:a16="http://schemas.microsoft.com/office/drawing/2014/main" id="{5757B3BA-FA62-FCA1-D218-2FB006C1EEDF}"/>
              </a:ext>
            </a:extLst>
          </p:cNvPr>
          <p:cNvPicPr>
            <a:picLocks noChangeAspect="1"/>
          </p:cNvPicPr>
          <p:nvPr/>
        </p:nvPicPr>
        <p:blipFill>
          <a:blip r:embed="rId4"/>
          <a:stretch>
            <a:fillRect/>
          </a:stretch>
        </p:blipFill>
        <p:spPr>
          <a:xfrm>
            <a:off x="4512081" y="3289393"/>
            <a:ext cx="4208433" cy="1226422"/>
          </a:xfrm>
          <a:prstGeom prst="rect">
            <a:avLst/>
          </a:prstGeom>
        </p:spPr>
      </p:pic>
      <p:sp>
        <p:nvSpPr>
          <p:cNvPr id="9" name="AutoShape 2" descr="data:image/svg+xml;charset=utf8,%20%3Csvg%20width%3D'188'%20height%3D'190'%20xmlns%3D'http%3A%2F%2Fwww.w3.org%2F2000%2Fsvg'%20xmlns%3Axlink%3D'http%3A%2F%2Fwww.w3.org%2F1999%2Fxlink'%20overflow%3D'hidden'%3E%3Cdefs%3E%3CclipPath%20id%3D'clip0'%3E%3Cpath%20d%3D'M0%200%20188%200%20188%20190%200%20190Z'%20fill-rule%3D'evenodd'%20clip-rule%3D'evenodd'%2F%3E%3C%2FclipPath%3E%3C%2Fdefs%3E%3Cg%20clip-path%3D'url(%23clip0)'%3E%3Cpath%20d%3D'M24.996%209.48%2040.776%2022.581%2035.455%2040.613%2014.197%2040.613%209.18%2022.61%2024.996%209.48M24.996%203.894%204.293%2021.082%2010.934%2044.91%2038.668%2044.91%2045.699%2021.082%2024.996%203.894%2024.996%203.894Z'%20fill%3D'%23DD5900'%20fill-rule%3D'nonzero'%20fill-opacity%3D'1'%20transform%3D'matrix(3.76%200%200%203.8%203.14961e-05%205.68434e-14)'%2F%3E%3Cpath%20d%3D'M25%200C29.315%200%2032.813%203.498%2032.813%207.813%2032.813%2012.128%2029.315%2015.625%2025%2015.625%2020.685%2015.625%2017.188%2012.127%2017.188%207.813%2017.187%203.498%2020.685%200%2025%200Z'%20fill%3D'%23DD5900'%20fill-rule%3D'evenodd'%20fill-opacity%3D'1'%20transform%3D'matrix(3.76%200%200%203.8%203.14961e-05%205.68434e-14)'%2F%3E%3Cpath%20d%3D'M42.188%2013.281C46.503%2013.281%2050%2016.779%2050%2021.093%2050%2025.408%2046.502%2028.905%2042.188%2028.905%2037.873%2028.905%2034.375%2025.407%2034.375%2021.093%2034.375%2016.779%2037.873%2013.281%2042.188%2013.281Z'%20fill%3D'%23DD5900'%20fill-rule%3D'evenodd'%20fill-opacity%3D'1'%20transform%3D'matrix(3.76%200%200%203.8%203.14961e-05%205.68434e-14)'%2F%3E%3Cpath%20d%3D'M36.328%2034.375C40.643%2034.375%2044.141%2037.873%2044.141%2042.187%2044.141%2046.502%2040.643%2049.999%2036.328%2049.999%2032.013%2049.999%2028.516%2046.501%2028.516%2042.187%2028.516%2037.873%2032.013%2034.375%2036.328%2034.375Z'%20fill%3D'%23DD5900'%20fill-rule%3D'evenodd'%20fill-opacity%3D'1'%20transform%3D'matrix(3.76%200%200%203.8%203.14961e-05%205.68434e-14)'%2F%3E%3Cpath%20d%3D'M13.662%2034.375C17.977%2034.375%2021.475%2037.873%2021.475%2042.187%2021.475%2046.502%2017.977%2050%2013.662%2050%209.347%2050%205.849%2046.502%205.849%2042.187%205.849%2037.873%209.347%2034.375%2013.662%2034.375Z'%20fill%3D'%23DD5900'%20fill-rule%3D'evenodd'%20fill-opacity%3D'1'%20transform%3D'matrix(3.76%200%200%203.8%203.14961e-05%205.68434e-14)'%2F%3E%3Cpath%20d%3D'M7.813%2013.281C12.128%2013.281%2015.625%2016.779%2015.625%2021.093%2015.625%2025.408%2012.127%2028.905%207.813%2028.905%203.498%2028.906%200%2025.409%200%2021.094%200%2016.779%203.498%2013.281%207.813%2013.281Z'%20fill%3D'%23DD5900'%20fill-rule%3D'evenodd'%20fill-opacity%3D'1'%20transform%3D'matrix(3.76%200%200%203.8%203.14961e-05%205.68434e-14)'%2F%3E%3Cpath%20d%3D'M15.055%2049.875%2018.238%2035.857C16.952%2034.926%2015.372%2034.376%2013.662%2034.376%2013.261%2034.376%2012.868%2034.406%2012.483%2034.465L10.772%2028.326C13.619%2027.159%2015.625%2024.362%2015.625%2021.095%2015.625%2019.936%2015.371%2018.837%2014.918%2017.847L19.89%2013.72C20.749%2014.464%2021.772%2015.024%2022.897%2015.339L26.352%200.12C25.912%200.042%2025.461%200%2025%200%2020.685%200%2017.188%203.498%2017.188%207.813%2017.188%208.607%2017.307%209.373%2017.528%2010.095L12.126%2014.58C10.89%2013.76%209.408%2013.282%207.814%2013.282%203.498%2013.281%200%2016.779%200%2021.094%200%2024.94%202.78%2028.134%206.439%2028.784L8.533%2036.298C6.889%2037.73%205.849%2039.837%205.849%2042.188%205.849%2046.503%209.347%2050.001%2013.662%2050.001%2014.137%2050%2014.603%2049.956%2015.055%2049.875Z'%20fill%3D'%23DD5900'%20fill-rule%3D'evenodd'%20fill-opacity%3D'1'%20transform%3D'matrix(3.76%200%200%203.8%203.14961e-05%205.68434e-14)'%2F%3E%3C%2Fg%3E%3C%2Fsvg%3E">
            <a:extLst>
              <a:ext uri="{FF2B5EF4-FFF2-40B4-BE49-F238E27FC236}">
                <a16:creationId xmlns:a16="http://schemas.microsoft.com/office/drawing/2014/main" id="{04C364EB-064D-39BE-6FEE-958F4A332CBB}"/>
              </a:ext>
            </a:extLst>
          </p:cNvPr>
          <p:cNvSpPr>
            <a:spLocks noChangeAspect="1" noChangeArrowheads="1"/>
          </p:cNvSpPr>
          <p:nvPr/>
        </p:nvSpPr>
        <p:spPr bwMode="auto">
          <a:xfrm>
            <a:off x="5814640" y="3448449"/>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pic>
        <p:nvPicPr>
          <p:cNvPr id="10" name="Picture 9">
            <a:extLst>
              <a:ext uri="{FF2B5EF4-FFF2-40B4-BE49-F238E27FC236}">
                <a16:creationId xmlns:a16="http://schemas.microsoft.com/office/drawing/2014/main" id="{93398D63-6FE1-7F77-1243-961C3E7BE544}"/>
              </a:ext>
            </a:extLst>
          </p:cNvPr>
          <p:cNvPicPr>
            <a:picLocks noChangeAspect="1"/>
          </p:cNvPicPr>
          <p:nvPr/>
        </p:nvPicPr>
        <p:blipFill>
          <a:blip r:embed="rId5"/>
          <a:stretch>
            <a:fillRect/>
          </a:stretch>
        </p:blipFill>
        <p:spPr>
          <a:xfrm>
            <a:off x="8996058" y="3574874"/>
            <a:ext cx="1238177" cy="1264900"/>
          </a:xfrm>
          <a:prstGeom prst="rect">
            <a:avLst/>
          </a:prstGeom>
          <a:solidFill>
            <a:schemeClr val="bg1"/>
          </a:solidFill>
        </p:spPr>
      </p:pic>
      <p:pic>
        <p:nvPicPr>
          <p:cNvPr id="110" name="Picture 109">
            <a:extLst>
              <a:ext uri="{FF2B5EF4-FFF2-40B4-BE49-F238E27FC236}">
                <a16:creationId xmlns:a16="http://schemas.microsoft.com/office/drawing/2014/main" id="{DBB1E8F5-396D-D904-E45D-0A94E4CC87D6}"/>
              </a:ext>
            </a:extLst>
          </p:cNvPr>
          <p:cNvPicPr>
            <a:picLocks noChangeAspect="1"/>
          </p:cNvPicPr>
          <p:nvPr/>
        </p:nvPicPr>
        <p:blipFill>
          <a:blip r:embed="rId6"/>
          <a:stretch>
            <a:fillRect/>
          </a:stretch>
        </p:blipFill>
        <p:spPr>
          <a:xfrm>
            <a:off x="10310731" y="3597853"/>
            <a:ext cx="1604148" cy="1241921"/>
          </a:xfrm>
          <a:prstGeom prst="rect">
            <a:avLst/>
          </a:prstGeom>
        </p:spPr>
      </p:pic>
    </p:spTree>
    <p:extLst>
      <p:ext uri="{BB962C8B-B14F-4D97-AF65-F5344CB8AC3E}">
        <p14:creationId xmlns:p14="http://schemas.microsoft.com/office/powerpoint/2010/main" val="31042471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AF4A72B1-DD6D-D100-5DBB-EA66505E2819}"/>
              </a:ext>
            </a:extLst>
          </p:cNvPr>
          <p:cNvSpPr txBox="1">
            <a:spLocks/>
          </p:cNvSpPr>
          <p:nvPr/>
        </p:nvSpPr>
        <p:spPr>
          <a:xfrm>
            <a:off x="-4250802" y="-74370"/>
            <a:ext cx="10515600" cy="1325563"/>
          </a:xfrm>
          <a:prstGeom prst="rect">
            <a:avLst/>
          </a:prstGeom>
        </p:spPr>
        <p:txBody>
          <a:bodyPr vert="horz" lIns="91440" tIns="45720" rIns="91440" bIns="45720" rtlCol="0" anchor="b">
            <a:no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spc="-50">
                <a:gradFill>
                  <a:gsLst>
                    <a:gs pos="0">
                      <a:srgbClr val="50E6FF"/>
                    </a:gs>
                    <a:gs pos="100000">
                      <a:srgbClr val="8661C5"/>
                    </a:gs>
                  </a:gsLst>
                  <a:lin ang="2700000" scaled="1"/>
                </a:gradFill>
                <a:latin typeface="Segoe UI Semibold"/>
              </a:rPr>
              <a:t>What is Container Orchestration?</a:t>
            </a:r>
            <a:endParaRPr lang="en-US" sz="3200" b="1" spc="-50" dirty="0">
              <a:gradFill>
                <a:gsLst>
                  <a:gs pos="0">
                    <a:srgbClr val="50E6FF"/>
                  </a:gs>
                  <a:gs pos="100000">
                    <a:srgbClr val="8661C5"/>
                  </a:gs>
                </a:gsLst>
                <a:lin ang="2700000" scaled="1"/>
              </a:gradFill>
              <a:latin typeface="Segoe UI Semibold"/>
            </a:endParaRPr>
          </a:p>
        </p:txBody>
      </p:sp>
      <p:sp>
        <p:nvSpPr>
          <p:cNvPr id="8" name="Text Placeholder 2">
            <a:extLst>
              <a:ext uri="{FF2B5EF4-FFF2-40B4-BE49-F238E27FC236}">
                <a16:creationId xmlns:a16="http://schemas.microsoft.com/office/drawing/2014/main" id="{72EF4C14-DE94-EA28-73D2-84313D2C2270}"/>
              </a:ext>
            </a:extLst>
          </p:cNvPr>
          <p:cNvSpPr txBox="1">
            <a:spLocks/>
          </p:cNvSpPr>
          <p:nvPr/>
        </p:nvSpPr>
        <p:spPr>
          <a:xfrm>
            <a:off x="148914" y="1273813"/>
            <a:ext cx="11653523" cy="2869288"/>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000" dirty="0">
                <a:solidFill>
                  <a:srgbClr val="0070C0"/>
                </a:solidFill>
                <a:latin typeface="Segoe UI" panose="020B0502040204020203" pitchFamily="34" charset="0"/>
              </a:rPr>
              <a:t>Container orchestration is all about managing the lifecycles of containers, especially in large, dynamic environments. Container orchestration engines manage how multiple containers are created, upgraded, and made highly available.  </a:t>
            </a:r>
          </a:p>
          <a:p>
            <a:pPr algn="ctr"/>
            <a:endParaRPr lang="en-US" sz="2353" dirty="0">
              <a:solidFill>
                <a:schemeClr val="accent1"/>
              </a:solidFill>
            </a:endParaRPr>
          </a:p>
          <a:p>
            <a:pPr algn="ctr"/>
            <a:r>
              <a:rPr lang="en-US" sz="2353" dirty="0">
                <a:solidFill>
                  <a:schemeClr val="accent1"/>
                </a:solidFill>
              </a:rPr>
              <a:t>The elements of </a:t>
            </a:r>
            <a:r>
              <a:rPr lang="en-US" sz="2353" dirty="0">
                <a:solidFill>
                  <a:schemeClr val="accent1"/>
                </a:solidFill>
                <a:latin typeface="Segoe UI Semibold" panose="020B0702040204020203" pitchFamily="34" charset="0"/>
                <a:cs typeface="Segoe UI Semibold" panose="020B0702040204020203" pitchFamily="34" charset="0"/>
              </a:rPr>
              <a:t>orchestration</a:t>
            </a:r>
            <a:endParaRPr lang="en-US" sz="2353" dirty="0">
              <a:solidFill>
                <a:schemeClr val="accent1"/>
              </a:solidFill>
            </a:endParaRPr>
          </a:p>
          <a:p>
            <a:endParaRPr lang="en-US" sz="2353" dirty="0"/>
          </a:p>
          <a:p>
            <a:endParaRPr lang="en-US" sz="2353" dirty="0"/>
          </a:p>
          <a:p>
            <a:endParaRPr lang="en-US" dirty="0"/>
          </a:p>
        </p:txBody>
      </p:sp>
      <p:sp>
        <p:nvSpPr>
          <p:cNvPr id="11" name="AutoShape 2" descr="data:image/svg+xml;charset=utf8,%20%3Csvg%20width%3D'188'%20height%3D'190'%20xmlns%3D'http%3A%2F%2Fwww.w3.org%2F2000%2Fsvg'%20xmlns%3Axlink%3D'http%3A%2F%2Fwww.w3.org%2F1999%2Fxlink'%20overflow%3D'hidden'%3E%3Cdefs%3E%3CclipPath%20id%3D'clip0'%3E%3Cpath%20d%3D'M0%200%20188%200%20188%20190%200%20190Z'%20fill-rule%3D'evenodd'%20clip-rule%3D'evenodd'%2F%3E%3C%2FclipPath%3E%3C%2Fdefs%3E%3Cg%20clip-path%3D'url(%23clip0)'%3E%3Cpath%20d%3D'M24.996%209.48%2040.776%2022.581%2035.455%2040.613%2014.197%2040.613%209.18%2022.61%2024.996%209.48M24.996%203.894%204.293%2021.082%2010.934%2044.91%2038.668%2044.91%2045.699%2021.082%2024.996%203.894%2024.996%203.894Z'%20fill%3D'%23DD5900'%20fill-rule%3D'nonzero'%20fill-opacity%3D'1'%20transform%3D'matrix(3.76%200%200%203.8%203.14961e-05%205.68434e-14)'%2F%3E%3Cpath%20d%3D'M25%200C29.315%200%2032.813%203.498%2032.813%207.813%2032.813%2012.128%2029.315%2015.625%2025%2015.625%2020.685%2015.625%2017.188%2012.127%2017.188%207.813%2017.187%203.498%2020.685%200%2025%200Z'%20fill%3D'%23DD5900'%20fill-rule%3D'evenodd'%20fill-opacity%3D'1'%20transform%3D'matrix(3.76%200%200%203.8%203.14961e-05%205.68434e-14)'%2F%3E%3Cpath%20d%3D'M42.188%2013.281C46.503%2013.281%2050%2016.779%2050%2021.093%2050%2025.408%2046.502%2028.905%2042.188%2028.905%2037.873%2028.905%2034.375%2025.407%2034.375%2021.093%2034.375%2016.779%2037.873%2013.281%2042.188%2013.281Z'%20fill%3D'%23DD5900'%20fill-rule%3D'evenodd'%20fill-opacity%3D'1'%20transform%3D'matrix(3.76%200%200%203.8%203.14961e-05%205.68434e-14)'%2F%3E%3Cpath%20d%3D'M36.328%2034.375C40.643%2034.375%2044.141%2037.873%2044.141%2042.187%2044.141%2046.502%2040.643%2049.999%2036.328%2049.999%2032.013%2049.999%2028.516%2046.501%2028.516%2042.187%2028.516%2037.873%2032.013%2034.375%2036.328%2034.375Z'%20fill%3D'%23DD5900'%20fill-rule%3D'evenodd'%20fill-opacity%3D'1'%20transform%3D'matrix(3.76%200%200%203.8%203.14961e-05%205.68434e-14)'%2F%3E%3Cpath%20d%3D'M13.662%2034.375C17.977%2034.375%2021.475%2037.873%2021.475%2042.187%2021.475%2046.502%2017.977%2050%2013.662%2050%209.347%2050%205.849%2046.502%205.849%2042.187%205.849%2037.873%209.347%2034.375%2013.662%2034.375Z'%20fill%3D'%23DD5900'%20fill-rule%3D'evenodd'%20fill-opacity%3D'1'%20transform%3D'matrix(3.76%200%200%203.8%203.14961e-05%205.68434e-14)'%2F%3E%3Cpath%20d%3D'M7.813%2013.281C12.128%2013.281%2015.625%2016.779%2015.625%2021.093%2015.625%2025.408%2012.127%2028.905%207.813%2028.905%203.498%2028.906%200%2025.409%200%2021.094%200%2016.779%203.498%2013.281%207.813%2013.281Z'%20fill%3D'%23DD5900'%20fill-rule%3D'evenodd'%20fill-opacity%3D'1'%20transform%3D'matrix(3.76%200%200%203.8%203.14961e-05%205.68434e-14)'%2F%3E%3Cpath%20d%3D'M15.055%2049.875%2018.238%2035.857C16.952%2034.926%2015.372%2034.376%2013.662%2034.376%2013.261%2034.376%2012.868%2034.406%2012.483%2034.465L10.772%2028.326C13.619%2027.159%2015.625%2024.362%2015.625%2021.095%2015.625%2019.936%2015.371%2018.837%2014.918%2017.847L19.89%2013.72C20.749%2014.464%2021.772%2015.024%2022.897%2015.339L26.352%200.12C25.912%200.042%2025.461%200%2025%200%2020.685%200%2017.188%203.498%2017.188%207.813%2017.188%208.607%2017.307%209.373%2017.528%2010.095L12.126%2014.58C10.89%2013.76%209.408%2013.282%207.814%2013.282%203.498%2013.281%200%2016.779%200%2021.094%200%2024.94%202.78%2028.134%206.439%2028.784L8.533%2036.298C6.889%2037.73%205.849%2039.837%205.849%2042.188%205.849%2046.503%209.347%2050.001%2013.662%2050.001%2014.137%2050%2014.603%2049.956%2015.055%2049.875Z'%20fill%3D'%23DD5900'%20fill-rule%3D'evenodd'%20fill-opacity%3D'1'%20transform%3D'matrix(3.76%200%200%203.8%203.14961e-05%205.68434e-14)'%2F%3E%3C%2Fg%3E%3C%2Fsvg%3E">
            <a:extLst>
              <a:ext uri="{FF2B5EF4-FFF2-40B4-BE49-F238E27FC236}">
                <a16:creationId xmlns:a16="http://schemas.microsoft.com/office/drawing/2014/main" id="{DFEB40AF-EB62-F394-389B-E576A6E65FE8}"/>
              </a:ext>
            </a:extLst>
          </p:cNvPr>
          <p:cNvSpPr>
            <a:spLocks noChangeAspect="1" noChangeArrowheads="1"/>
          </p:cNvSpPr>
          <p:nvPr/>
        </p:nvSpPr>
        <p:spPr bwMode="auto">
          <a:xfrm>
            <a:off x="6096000" y="3496829"/>
            <a:ext cx="298808" cy="29880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endParaRPr lang="en-US" sz="1765"/>
          </a:p>
        </p:txBody>
      </p:sp>
      <p:grpSp>
        <p:nvGrpSpPr>
          <p:cNvPr id="12" name="Group 11">
            <a:extLst>
              <a:ext uri="{FF2B5EF4-FFF2-40B4-BE49-F238E27FC236}">
                <a16:creationId xmlns:a16="http://schemas.microsoft.com/office/drawing/2014/main" id="{6271BB5F-A64F-1CB6-7D3F-595AEF4A10C9}"/>
              </a:ext>
            </a:extLst>
          </p:cNvPr>
          <p:cNvGrpSpPr/>
          <p:nvPr/>
        </p:nvGrpSpPr>
        <p:grpSpPr>
          <a:xfrm>
            <a:off x="1389706" y="5614930"/>
            <a:ext cx="9711395" cy="843535"/>
            <a:chOff x="1312487" y="5201000"/>
            <a:chExt cx="9907534" cy="860572"/>
          </a:xfrm>
        </p:grpSpPr>
        <p:sp>
          <p:nvSpPr>
            <p:cNvPr id="13" name="TextBox 12">
              <a:extLst>
                <a:ext uri="{FF2B5EF4-FFF2-40B4-BE49-F238E27FC236}">
                  <a16:creationId xmlns:a16="http://schemas.microsoft.com/office/drawing/2014/main" id="{5952FA3C-8AA9-BD11-47C0-0CD5FE4DBC66}"/>
                </a:ext>
              </a:extLst>
            </p:cNvPr>
            <p:cNvSpPr txBox="1"/>
            <p:nvPr/>
          </p:nvSpPr>
          <p:spPr>
            <a:xfrm>
              <a:off x="1312487" y="5201000"/>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Scaling</a:t>
              </a:r>
            </a:p>
          </p:txBody>
        </p:sp>
        <p:sp>
          <p:nvSpPr>
            <p:cNvPr id="14" name="TextBox 13">
              <a:extLst>
                <a:ext uri="{FF2B5EF4-FFF2-40B4-BE49-F238E27FC236}">
                  <a16:creationId xmlns:a16="http://schemas.microsoft.com/office/drawing/2014/main" id="{293242CD-519E-02DD-E277-231E028055EF}"/>
                </a:ext>
              </a:extLst>
            </p:cNvPr>
            <p:cNvSpPr txBox="1"/>
            <p:nvPr/>
          </p:nvSpPr>
          <p:spPr>
            <a:xfrm>
              <a:off x="3831369" y="5201000"/>
              <a:ext cx="2055082"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Networking</a:t>
              </a:r>
            </a:p>
          </p:txBody>
        </p:sp>
        <p:sp>
          <p:nvSpPr>
            <p:cNvPr id="15" name="TextBox 14">
              <a:extLst>
                <a:ext uri="{FF2B5EF4-FFF2-40B4-BE49-F238E27FC236}">
                  <a16:creationId xmlns:a16="http://schemas.microsoft.com/office/drawing/2014/main" id="{0A5FADC8-1A4C-BABA-641C-0B2197680D7D}"/>
                </a:ext>
              </a:extLst>
            </p:cNvPr>
            <p:cNvSpPr txBox="1"/>
            <p:nvPr/>
          </p:nvSpPr>
          <p:spPr>
            <a:xfrm>
              <a:off x="6749797" y="5201000"/>
              <a:ext cx="1655536"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Service discovery </a:t>
              </a:r>
            </a:p>
          </p:txBody>
        </p:sp>
        <p:sp>
          <p:nvSpPr>
            <p:cNvPr id="16" name="TextBox 15">
              <a:extLst>
                <a:ext uri="{FF2B5EF4-FFF2-40B4-BE49-F238E27FC236}">
                  <a16:creationId xmlns:a16="http://schemas.microsoft.com/office/drawing/2014/main" id="{F74D6126-DBDF-F359-1610-F68DF4AB014A}"/>
                </a:ext>
              </a:extLst>
            </p:cNvPr>
            <p:cNvSpPr txBox="1"/>
            <p:nvPr/>
          </p:nvSpPr>
          <p:spPr>
            <a:xfrm>
              <a:off x="9372419" y="5201000"/>
              <a:ext cx="1847602"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Coordinated app upgrades</a:t>
              </a:r>
            </a:p>
          </p:txBody>
        </p:sp>
      </p:grpSp>
      <p:grpSp>
        <p:nvGrpSpPr>
          <p:cNvPr id="17" name="Group 16">
            <a:extLst>
              <a:ext uri="{FF2B5EF4-FFF2-40B4-BE49-F238E27FC236}">
                <a16:creationId xmlns:a16="http://schemas.microsoft.com/office/drawing/2014/main" id="{E1C3A509-551D-C9A9-3F26-24EAEAA4BB40}"/>
              </a:ext>
            </a:extLst>
          </p:cNvPr>
          <p:cNvGrpSpPr/>
          <p:nvPr/>
        </p:nvGrpSpPr>
        <p:grpSpPr>
          <a:xfrm>
            <a:off x="1381478" y="3929419"/>
            <a:ext cx="9617263" cy="843535"/>
            <a:chOff x="1312487" y="3114934"/>
            <a:chExt cx="9811501" cy="860572"/>
          </a:xfrm>
        </p:grpSpPr>
        <p:sp>
          <p:nvSpPr>
            <p:cNvPr id="18" name="TextBox 17">
              <a:extLst>
                <a:ext uri="{FF2B5EF4-FFF2-40B4-BE49-F238E27FC236}">
                  <a16:creationId xmlns:a16="http://schemas.microsoft.com/office/drawing/2014/main" id="{9352B566-A8C4-A687-46F3-F056902B7100}"/>
                </a:ext>
              </a:extLst>
            </p:cNvPr>
            <p:cNvSpPr txBox="1"/>
            <p:nvPr/>
          </p:nvSpPr>
          <p:spPr>
            <a:xfrm>
              <a:off x="1312487" y="3114934"/>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Scheduling</a:t>
              </a:r>
            </a:p>
          </p:txBody>
        </p:sp>
        <p:sp>
          <p:nvSpPr>
            <p:cNvPr id="19" name="TextBox 18">
              <a:extLst>
                <a:ext uri="{FF2B5EF4-FFF2-40B4-BE49-F238E27FC236}">
                  <a16:creationId xmlns:a16="http://schemas.microsoft.com/office/drawing/2014/main" id="{F3FE1D65-472D-938C-2A15-1BE38FDC8052}"/>
                </a:ext>
              </a:extLst>
            </p:cNvPr>
            <p:cNvSpPr txBox="1"/>
            <p:nvPr/>
          </p:nvSpPr>
          <p:spPr>
            <a:xfrm>
              <a:off x="3831369" y="3114934"/>
              <a:ext cx="2055082"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Affinity/anti-affinity</a:t>
              </a:r>
            </a:p>
          </p:txBody>
        </p:sp>
        <p:sp>
          <p:nvSpPr>
            <p:cNvPr id="20" name="TextBox 19">
              <a:extLst>
                <a:ext uri="{FF2B5EF4-FFF2-40B4-BE49-F238E27FC236}">
                  <a16:creationId xmlns:a16="http://schemas.microsoft.com/office/drawing/2014/main" id="{7581F660-2684-C76A-5BF3-C64F3C482ECD}"/>
                </a:ext>
              </a:extLst>
            </p:cNvPr>
            <p:cNvSpPr txBox="1"/>
            <p:nvPr/>
          </p:nvSpPr>
          <p:spPr>
            <a:xfrm>
              <a:off x="6749797" y="3114934"/>
              <a:ext cx="1655536" cy="860572"/>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Health monitoring</a:t>
              </a:r>
            </a:p>
          </p:txBody>
        </p:sp>
        <p:sp>
          <p:nvSpPr>
            <p:cNvPr id="21" name="TextBox 20">
              <a:extLst>
                <a:ext uri="{FF2B5EF4-FFF2-40B4-BE49-F238E27FC236}">
                  <a16:creationId xmlns:a16="http://schemas.microsoft.com/office/drawing/2014/main" id="{31C62114-881B-E5FF-92A0-7CB4E2CFD46C}"/>
                </a:ext>
              </a:extLst>
            </p:cNvPr>
            <p:cNvSpPr txBox="1"/>
            <p:nvPr/>
          </p:nvSpPr>
          <p:spPr>
            <a:xfrm>
              <a:off x="9468452" y="3114934"/>
              <a:ext cx="1655536" cy="572464"/>
            </a:xfrm>
            <a:prstGeom prst="rect">
              <a:avLst/>
            </a:prstGeom>
            <a:noFill/>
          </p:spPr>
          <p:txBody>
            <a:bodyPr wrap="square" lIns="143407" tIns="143407" rIns="143407" bIns="143407" rtlCol="0">
              <a:spAutoFit/>
            </a:bodyPr>
            <a:lstStyle/>
            <a:p>
              <a:pPr algn="ctr" defTabSz="914192">
                <a:spcAft>
                  <a:spcPts val="2353"/>
                </a:spcAft>
              </a:pPr>
              <a:r>
                <a:rPr lang="en-US" sz="1765">
                  <a:solidFill>
                    <a:schemeClr val="accent1"/>
                  </a:solidFill>
                  <a:latin typeface="Segoe UI Semibold" panose="020B0702040204020203" pitchFamily="34" charset="0"/>
                  <a:cs typeface="Segoe UI Semibold" panose="020B0702040204020203" pitchFamily="34" charset="0"/>
                </a:rPr>
                <a:t>Failover</a:t>
              </a:r>
            </a:p>
          </p:txBody>
        </p:sp>
      </p:grpSp>
      <p:grpSp>
        <p:nvGrpSpPr>
          <p:cNvPr id="22" name="Group 21">
            <a:extLst>
              <a:ext uri="{FF2B5EF4-FFF2-40B4-BE49-F238E27FC236}">
                <a16:creationId xmlns:a16="http://schemas.microsoft.com/office/drawing/2014/main" id="{0C93A2A0-116C-2B6F-600B-616C20FAB429}"/>
              </a:ext>
            </a:extLst>
          </p:cNvPr>
          <p:cNvGrpSpPr/>
          <p:nvPr/>
        </p:nvGrpSpPr>
        <p:grpSpPr>
          <a:xfrm>
            <a:off x="1867639" y="3229910"/>
            <a:ext cx="650437" cy="650437"/>
            <a:chOff x="1808468" y="2334204"/>
            <a:chExt cx="663574" cy="663574"/>
          </a:xfrm>
        </p:grpSpPr>
        <p:sp>
          <p:nvSpPr>
            <p:cNvPr id="23" name="Oval 22">
              <a:extLst>
                <a:ext uri="{FF2B5EF4-FFF2-40B4-BE49-F238E27FC236}">
                  <a16:creationId xmlns:a16="http://schemas.microsoft.com/office/drawing/2014/main" id="{E9B01F62-C842-AD28-E37C-0054043B9CCE}"/>
                </a:ext>
              </a:extLst>
            </p:cNvPr>
            <p:cNvSpPr/>
            <p:nvPr/>
          </p:nvSpPr>
          <p:spPr bwMode="auto">
            <a:xfrm rot="16200000">
              <a:off x="1808468"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24" name="Group 23">
              <a:extLst>
                <a:ext uri="{FF2B5EF4-FFF2-40B4-BE49-F238E27FC236}">
                  <a16:creationId xmlns:a16="http://schemas.microsoft.com/office/drawing/2014/main" id="{E2E5A1A9-4453-DEE9-0754-E53B895EA6ED}"/>
                </a:ext>
              </a:extLst>
            </p:cNvPr>
            <p:cNvGrpSpPr/>
            <p:nvPr/>
          </p:nvGrpSpPr>
          <p:grpSpPr>
            <a:xfrm>
              <a:off x="1986878" y="2512613"/>
              <a:ext cx="306755" cy="306755"/>
              <a:chOff x="687388" y="1670050"/>
              <a:chExt cx="438150" cy="438150"/>
            </a:xfrm>
          </p:grpSpPr>
          <p:sp>
            <p:nvSpPr>
              <p:cNvPr id="25" name="Rectangle 5">
                <a:extLst>
                  <a:ext uri="{FF2B5EF4-FFF2-40B4-BE49-F238E27FC236}">
                    <a16:creationId xmlns:a16="http://schemas.microsoft.com/office/drawing/2014/main" id="{BE0998A4-8734-3B87-22C1-AA1203B73998}"/>
                  </a:ext>
                </a:extLst>
              </p:cNvPr>
              <p:cNvSpPr>
                <a:spLocks noChangeArrowheads="1"/>
              </p:cNvSpPr>
              <p:nvPr/>
            </p:nvSpPr>
            <p:spPr bwMode="auto">
              <a:xfrm>
                <a:off x="687388" y="1730375"/>
                <a:ext cx="438150" cy="377825"/>
              </a:xfrm>
              <a:prstGeom prst="rect">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6" name="Line 6">
                <a:extLst>
                  <a:ext uri="{FF2B5EF4-FFF2-40B4-BE49-F238E27FC236}">
                    <a16:creationId xmlns:a16="http://schemas.microsoft.com/office/drawing/2014/main" id="{A404CF5B-711C-0253-FD3E-B76E0F4FAE36}"/>
                  </a:ext>
                </a:extLst>
              </p:cNvPr>
              <p:cNvSpPr>
                <a:spLocks noChangeShapeType="1"/>
              </p:cNvSpPr>
              <p:nvPr/>
            </p:nvSpPr>
            <p:spPr bwMode="auto">
              <a:xfrm>
                <a:off x="776288"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7" name="Line 7">
                <a:extLst>
                  <a:ext uri="{FF2B5EF4-FFF2-40B4-BE49-F238E27FC236}">
                    <a16:creationId xmlns:a16="http://schemas.microsoft.com/office/drawing/2014/main" id="{0AD94495-12B3-046A-267D-7C788740A60E}"/>
                  </a:ext>
                </a:extLst>
              </p:cNvPr>
              <p:cNvSpPr>
                <a:spLocks noChangeShapeType="1"/>
              </p:cNvSpPr>
              <p:nvPr/>
            </p:nvSpPr>
            <p:spPr bwMode="auto">
              <a:xfrm>
                <a:off x="1033463" y="1670050"/>
                <a:ext cx="0" cy="11430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28" name="Line 8">
                <a:extLst>
                  <a:ext uri="{FF2B5EF4-FFF2-40B4-BE49-F238E27FC236}">
                    <a16:creationId xmlns:a16="http://schemas.microsoft.com/office/drawing/2014/main" id="{AC3328A8-6F43-B743-7DC3-8AFE0E6D8E03}"/>
                  </a:ext>
                </a:extLst>
              </p:cNvPr>
              <p:cNvSpPr>
                <a:spLocks noChangeShapeType="1"/>
              </p:cNvSpPr>
              <p:nvPr/>
            </p:nvSpPr>
            <p:spPr bwMode="auto">
              <a:xfrm>
                <a:off x="687388" y="1855788"/>
                <a:ext cx="43815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29" name="Group 28">
            <a:extLst>
              <a:ext uri="{FF2B5EF4-FFF2-40B4-BE49-F238E27FC236}">
                <a16:creationId xmlns:a16="http://schemas.microsoft.com/office/drawing/2014/main" id="{8D4D1B78-5F46-3C92-F145-CD77BBF96120}"/>
              </a:ext>
            </a:extLst>
          </p:cNvPr>
          <p:cNvGrpSpPr/>
          <p:nvPr/>
        </p:nvGrpSpPr>
        <p:grpSpPr>
          <a:xfrm>
            <a:off x="4531442" y="3207033"/>
            <a:ext cx="650437" cy="650437"/>
            <a:chOff x="4527124" y="2334204"/>
            <a:chExt cx="663574" cy="663574"/>
          </a:xfrm>
        </p:grpSpPr>
        <p:sp>
          <p:nvSpPr>
            <p:cNvPr id="30" name="Oval 29">
              <a:extLst>
                <a:ext uri="{FF2B5EF4-FFF2-40B4-BE49-F238E27FC236}">
                  <a16:creationId xmlns:a16="http://schemas.microsoft.com/office/drawing/2014/main" id="{4F3E3E51-2F65-84A5-8EC0-DAF905C24FAD}"/>
                </a:ext>
              </a:extLst>
            </p:cNvPr>
            <p:cNvSpPr/>
            <p:nvPr/>
          </p:nvSpPr>
          <p:spPr bwMode="auto">
            <a:xfrm rot="16200000">
              <a:off x="4527124"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31" name="Group 30">
              <a:extLst>
                <a:ext uri="{FF2B5EF4-FFF2-40B4-BE49-F238E27FC236}">
                  <a16:creationId xmlns:a16="http://schemas.microsoft.com/office/drawing/2014/main" id="{B555FED7-80AA-FA65-A449-CD3B1A1F0EDA}"/>
                </a:ext>
              </a:extLst>
            </p:cNvPr>
            <p:cNvGrpSpPr/>
            <p:nvPr/>
          </p:nvGrpSpPr>
          <p:grpSpPr>
            <a:xfrm>
              <a:off x="4677196" y="2485020"/>
              <a:ext cx="363431" cy="361942"/>
              <a:chOff x="255588" y="3119438"/>
              <a:chExt cx="387350" cy="385763"/>
            </a:xfrm>
          </p:grpSpPr>
          <p:sp>
            <p:nvSpPr>
              <p:cNvPr id="32" name="Oval 49">
                <a:extLst>
                  <a:ext uri="{FF2B5EF4-FFF2-40B4-BE49-F238E27FC236}">
                    <a16:creationId xmlns:a16="http://schemas.microsoft.com/office/drawing/2014/main" id="{63467040-7451-2A02-4360-705369D6ECF0}"/>
                  </a:ext>
                </a:extLst>
              </p:cNvPr>
              <p:cNvSpPr>
                <a:spLocks noChangeArrowheads="1"/>
              </p:cNvSpPr>
              <p:nvPr/>
            </p:nvSpPr>
            <p:spPr bwMode="auto">
              <a:xfrm>
                <a:off x="255588" y="3119438"/>
                <a:ext cx="387350" cy="385763"/>
              </a:xfrm>
              <a:prstGeom prst="ellipse">
                <a:avLst/>
              </a:pr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3" name="Freeform 50">
                <a:extLst>
                  <a:ext uri="{FF2B5EF4-FFF2-40B4-BE49-F238E27FC236}">
                    <a16:creationId xmlns:a16="http://schemas.microsoft.com/office/drawing/2014/main" id="{C1E5308A-9E14-764F-A974-EC60BDFB3992}"/>
                  </a:ext>
                </a:extLst>
              </p:cNvPr>
              <p:cNvSpPr>
                <a:spLocks/>
              </p:cNvSpPr>
              <p:nvPr/>
            </p:nvSpPr>
            <p:spPr bwMode="auto">
              <a:xfrm>
                <a:off x="279400" y="3221038"/>
                <a:ext cx="265113" cy="258763"/>
              </a:xfrm>
              <a:custGeom>
                <a:avLst/>
                <a:gdLst>
                  <a:gd name="T0" fmla="*/ 93 w 93"/>
                  <a:gd name="T1" fmla="*/ 90 h 90"/>
                  <a:gd name="T2" fmla="*/ 86 w 93"/>
                  <a:gd name="T3" fmla="*/ 86 h 90"/>
                  <a:gd name="T4" fmla="*/ 86 w 93"/>
                  <a:gd name="T5" fmla="*/ 68 h 90"/>
                  <a:gd name="T6" fmla="*/ 87 w 93"/>
                  <a:gd name="T7" fmla="*/ 52 h 90"/>
                  <a:gd name="T8" fmla="*/ 82 w 93"/>
                  <a:gd name="T9" fmla="*/ 51 h 90"/>
                  <a:gd name="T10" fmla="*/ 72 w 93"/>
                  <a:gd name="T11" fmla="*/ 53 h 90"/>
                  <a:gd name="T12" fmla="*/ 61 w 93"/>
                  <a:gd name="T13" fmla="*/ 59 h 90"/>
                  <a:gd name="T14" fmla="*/ 55 w 93"/>
                  <a:gd name="T15" fmla="*/ 65 h 90"/>
                  <a:gd name="T16" fmla="*/ 47 w 93"/>
                  <a:gd name="T17" fmla="*/ 67 h 90"/>
                  <a:gd name="T18" fmla="*/ 37 w 93"/>
                  <a:gd name="T19" fmla="*/ 48 h 90"/>
                  <a:gd name="T20" fmla="*/ 38 w 93"/>
                  <a:gd name="T21" fmla="*/ 34 h 90"/>
                  <a:gd name="T22" fmla="*/ 38 w 93"/>
                  <a:gd name="T23" fmla="*/ 28 h 90"/>
                  <a:gd name="T24" fmla="*/ 33 w 93"/>
                  <a:gd name="T25" fmla="*/ 12 h 90"/>
                  <a:gd name="T26" fmla="*/ 33 w 93"/>
                  <a:gd name="T27" fmla="*/ 8 h 90"/>
                  <a:gd name="T28" fmla="*/ 5 w 93"/>
                  <a:gd name="T29" fmla="*/ 5 h 90"/>
                  <a:gd name="T30" fmla="*/ 0 w 93"/>
                  <a:gd name="T31" fmla="*/ 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3" h="90">
                    <a:moveTo>
                      <a:pt x="93" y="90"/>
                    </a:moveTo>
                    <a:cubicBezTo>
                      <a:pt x="92" y="90"/>
                      <a:pt x="87" y="87"/>
                      <a:pt x="86" y="86"/>
                    </a:cubicBezTo>
                    <a:cubicBezTo>
                      <a:pt x="84" y="84"/>
                      <a:pt x="84" y="79"/>
                      <a:pt x="86" y="68"/>
                    </a:cubicBezTo>
                    <a:cubicBezTo>
                      <a:pt x="87" y="63"/>
                      <a:pt x="88" y="54"/>
                      <a:pt x="87" y="52"/>
                    </a:cubicBezTo>
                    <a:cubicBezTo>
                      <a:pt x="85" y="49"/>
                      <a:pt x="84" y="50"/>
                      <a:pt x="82" y="51"/>
                    </a:cubicBezTo>
                    <a:cubicBezTo>
                      <a:pt x="80" y="52"/>
                      <a:pt x="77" y="53"/>
                      <a:pt x="72" y="53"/>
                    </a:cubicBezTo>
                    <a:cubicBezTo>
                      <a:pt x="65" y="52"/>
                      <a:pt x="64" y="55"/>
                      <a:pt x="61" y="59"/>
                    </a:cubicBezTo>
                    <a:cubicBezTo>
                      <a:pt x="60" y="61"/>
                      <a:pt x="58" y="63"/>
                      <a:pt x="55" y="65"/>
                    </a:cubicBezTo>
                    <a:cubicBezTo>
                      <a:pt x="52" y="68"/>
                      <a:pt x="49" y="68"/>
                      <a:pt x="47" y="67"/>
                    </a:cubicBezTo>
                    <a:cubicBezTo>
                      <a:pt x="43" y="65"/>
                      <a:pt x="39" y="59"/>
                      <a:pt x="37" y="48"/>
                    </a:cubicBezTo>
                    <a:cubicBezTo>
                      <a:pt x="35" y="41"/>
                      <a:pt x="37" y="37"/>
                      <a:pt x="38" y="34"/>
                    </a:cubicBezTo>
                    <a:cubicBezTo>
                      <a:pt x="40" y="30"/>
                      <a:pt x="40" y="30"/>
                      <a:pt x="38" y="28"/>
                    </a:cubicBezTo>
                    <a:cubicBezTo>
                      <a:pt x="30" y="21"/>
                      <a:pt x="31" y="17"/>
                      <a:pt x="33" y="12"/>
                    </a:cubicBezTo>
                    <a:cubicBezTo>
                      <a:pt x="33" y="10"/>
                      <a:pt x="34" y="9"/>
                      <a:pt x="33" y="8"/>
                    </a:cubicBezTo>
                    <a:cubicBezTo>
                      <a:pt x="29" y="0"/>
                      <a:pt x="11" y="3"/>
                      <a:pt x="5" y="5"/>
                    </a:cubicBezTo>
                    <a:cubicBezTo>
                      <a:pt x="4" y="5"/>
                      <a:pt x="1" y="2"/>
                      <a:pt x="0"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4" name="Freeform 51">
                <a:extLst>
                  <a:ext uri="{FF2B5EF4-FFF2-40B4-BE49-F238E27FC236}">
                    <a16:creationId xmlns:a16="http://schemas.microsoft.com/office/drawing/2014/main" id="{66E82BC9-4DB4-3F18-8A8D-D80DCE293995}"/>
                  </a:ext>
                </a:extLst>
              </p:cNvPr>
              <p:cNvSpPr>
                <a:spLocks/>
              </p:cNvSpPr>
              <p:nvPr/>
            </p:nvSpPr>
            <p:spPr bwMode="auto">
              <a:xfrm>
                <a:off x="508000" y="3138488"/>
                <a:ext cx="106363" cy="114300"/>
              </a:xfrm>
              <a:custGeom>
                <a:avLst/>
                <a:gdLst>
                  <a:gd name="T0" fmla="*/ 37 w 37"/>
                  <a:gd name="T1" fmla="*/ 25 h 40"/>
                  <a:gd name="T2" fmla="*/ 26 w 37"/>
                  <a:gd name="T3" fmla="*/ 30 h 40"/>
                  <a:gd name="T4" fmla="*/ 20 w 37"/>
                  <a:gd name="T5" fmla="*/ 37 h 40"/>
                  <a:gd name="T6" fmla="*/ 12 w 37"/>
                  <a:gd name="T7" fmla="*/ 39 h 40"/>
                  <a:gd name="T8" fmla="*/ 1 w 37"/>
                  <a:gd name="T9" fmla="*/ 19 h 40"/>
                  <a:gd name="T10" fmla="*/ 3 w 37"/>
                  <a:gd name="T11" fmla="*/ 5 h 40"/>
                  <a:gd name="T12" fmla="*/ 3 w 37"/>
                  <a:gd name="T13" fmla="*/ 0 h 40"/>
                </a:gdLst>
                <a:ahLst/>
                <a:cxnLst>
                  <a:cxn ang="0">
                    <a:pos x="T0" y="T1"/>
                  </a:cxn>
                  <a:cxn ang="0">
                    <a:pos x="T2" y="T3"/>
                  </a:cxn>
                  <a:cxn ang="0">
                    <a:pos x="T4" y="T5"/>
                  </a:cxn>
                  <a:cxn ang="0">
                    <a:pos x="T6" y="T7"/>
                  </a:cxn>
                  <a:cxn ang="0">
                    <a:pos x="T8" y="T9"/>
                  </a:cxn>
                  <a:cxn ang="0">
                    <a:pos x="T10" y="T11"/>
                  </a:cxn>
                  <a:cxn ang="0">
                    <a:pos x="T12" y="T13"/>
                  </a:cxn>
                </a:cxnLst>
                <a:rect l="0" t="0" r="r" b="b"/>
                <a:pathLst>
                  <a:path w="37" h="40">
                    <a:moveTo>
                      <a:pt x="37" y="25"/>
                    </a:moveTo>
                    <a:cubicBezTo>
                      <a:pt x="30" y="24"/>
                      <a:pt x="28" y="26"/>
                      <a:pt x="26" y="30"/>
                    </a:cubicBezTo>
                    <a:cubicBezTo>
                      <a:pt x="24" y="33"/>
                      <a:pt x="22" y="35"/>
                      <a:pt x="20" y="37"/>
                    </a:cubicBezTo>
                    <a:cubicBezTo>
                      <a:pt x="17" y="40"/>
                      <a:pt x="14" y="39"/>
                      <a:pt x="12" y="39"/>
                    </a:cubicBezTo>
                    <a:cubicBezTo>
                      <a:pt x="7" y="37"/>
                      <a:pt x="4" y="31"/>
                      <a:pt x="1" y="19"/>
                    </a:cubicBezTo>
                    <a:cubicBezTo>
                      <a:pt x="0" y="13"/>
                      <a:pt x="2" y="9"/>
                      <a:pt x="3" y="5"/>
                    </a:cubicBezTo>
                    <a:cubicBezTo>
                      <a:pt x="5" y="2"/>
                      <a:pt x="5" y="1"/>
                      <a:pt x="3" y="0"/>
                    </a:cubicBezTo>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35" name="Group 34">
            <a:extLst>
              <a:ext uri="{FF2B5EF4-FFF2-40B4-BE49-F238E27FC236}">
                <a16:creationId xmlns:a16="http://schemas.microsoft.com/office/drawing/2014/main" id="{60E90AD8-05C4-4DC5-A165-C5FA0E547549}"/>
              </a:ext>
            </a:extLst>
          </p:cNvPr>
          <p:cNvGrpSpPr/>
          <p:nvPr/>
        </p:nvGrpSpPr>
        <p:grpSpPr>
          <a:xfrm>
            <a:off x="7172788" y="3242073"/>
            <a:ext cx="650437" cy="650437"/>
            <a:chOff x="7245779" y="2334204"/>
            <a:chExt cx="663574" cy="663574"/>
          </a:xfrm>
        </p:grpSpPr>
        <p:sp>
          <p:nvSpPr>
            <p:cNvPr id="36" name="Oval 35">
              <a:extLst>
                <a:ext uri="{FF2B5EF4-FFF2-40B4-BE49-F238E27FC236}">
                  <a16:creationId xmlns:a16="http://schemas.microsoft.com/office/drawing/2014/main" id="{9B6CF4B6-B167-D340-BDA0-A785E6FC8D1A}"/>
                </a:ext>
              </a:extLst>
            </p:cNvPr>
            <p:cNvSpPr/>
            <p:nvPr/>
          </p:nvSpPr>
          <p:spPr bwMode="auto">
            <a:xfrm rot="16200000">
              <a:off x="7245779"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37" name="Group 36">
              <a:extLst>
                <a:ext uri="{FF2B5EF4-FFF2-40B4-BE49-F238E27FC236}">
                  <a16:creationId xmlns:a16="http://schemas.microsoft.com/office/drawing/2014/main" id="{A0CF9250-8EF2-7167-B6A5-EE626652CA32}"/>
                </a:ext>
              </a:extLst>
            </p:cNvPr>
            <p:cNvGrpSpPr/>
            <p:nvPr/>
          </p:nvGrpSpPr>
          <p:grpSpPr>
            <a:xfrm>
              <a:off x="7402560" y="2527553"/>
              <a:ext cx="350012" cy="276875"/>
              <a:chOff x="629049" y="3399674"/>
              <a:chExt cx="505618" cy="399966"/>
            </a:xfrm>
          </p:grpSpPr>
          <p:sp>
            <p:nvSpPr>
              <p:cNvPr id="38" name="Freeform 12">
                <a:extLst>
                  <a:ext uri="{FF2B5EF4-FFF2-40B4-BE49-F238E27FC236}">
                    <a16:creationId xmlns:a16="http://schemas.microsoft.com/office/drawing/2014/main" id="{84975AA4-98AA-52D8-3A90-8BE7C6CBB8A8}"/>
                  </a:ext>
                </a:extLst>
              </p:cNvPr>
              <p:cNvSpPr>
                <a:spLocks/>
              </p:cNvSpPr>
              <p:nvPr/>
            </p:nvSpPr>
            <p:spPr bwMode="auto">
              <a:xfrm>
                <a:off x="629049" y="3399674"/>
                <a:ext cx="505618" cy="399966"/>
              </a:xfrm>
              <a:custGeom>
                <a:avLst/>
                <a:gdLst>
                  <a:gd name="T0" fmla="*/ 172 w 187"/>
                  <a:gd name="T1" fmla="*/ 147 h 147"/>
                  <a:gd name="T2" fmla="*/ 15 w 187"/>
                  <a:gd name="T3" fmla="*/ 147 h 147"/>
                  <a:gd name="T4" fmla="*/ 0 w 187"/>
                  <a:gd name="T5" fmla="*/ 132 h 147"/>
                  <a:gd name="T6" fmla="*/ 0 w 187"/>
                  <a:gd name="T7" fmla="*/ 16 h 147"/>
                  <a:gd name="T8" fmla="*/ 15 w 187"/>
                  <a:gd name="T9" fmla="*/ 0 h 147"/>
                  <a:gd name="T10" fmla="*/ 172 w 187"/>
                  <a:gd name="T11" fmla="*/ 0 h 147"/>
                  <a:gd name="T12" fmla="*/ 187 w 187"/>
                  <a:gd name="T13" fmla="*/ 16 h 147"/>
                  <a:gd name="T14" fmla="*/ 187 w 187"/>
                  <a:gd name="T15" fmla="*/ 132 h 147"/>
                  <a:gd name="T16" fmla="*/ 172 w 187"/>
                  <a:gd name="T17" fmla="*/ 14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7" h="147">
                    <a:moveTo>
                      <a:pt x="172" y="147"/>
                    </a:moveTo>
                    <a:cubicBezTo>
                      <a:pt x="15" y="147"/>
                      <a:pt x="15" y="147"/>
                      <a:pt x="15" y="147"/>
                    </a:cubicBezTo>
                    <a:cubicBezTo>
                      <a:pt x="7" y="147"/>
                      <a:pt x="0" y="141"/>
                      <a:pt x="0" y="132"/>
                    </a:cubicBezTo>
                    <a:cubicBezTo>
                      <a:pt x="0" y="16"/>
                      <a:pt x="0" y="16"/>
                      <a:pt x="0" y="16"/>
                    </a:cubicBezTo>
                    <a:cubicBezTo>
                      <a:pt x="0" y="7"/>
                      <a:pt x="7" y="0"/>
                      <a:pt x="15" y="0"/>
                    </a:cubicBezTo>
                    <a:cubicBezTo>
                      <a:pt x="172" y="0"/>
                      <a:pt x="172" y="0"/>
                      <a:pt x="172" y="0"/>
                    </a:cubicBezTo>
                    <a:cubicBezTo>
                      <a:pt x="180" y="0"/>
                      <a:pt x="187" y="7"/>
                      <a:pt x="187" y="16"/>
                    </a:cubicBezTo>
                    <a:cubicBezTo>
                      <a:pt x="187" y="132"/>
                      <a:pt x="187" y="132"/>
                      <a:pt x="187" y="132"/>
                    </a:cubicBezTo>
                    <a:cubicBezTo>
                      <a:pt x="187" y="141"/>
                      <a:pt x="180" y="147"/>
                      <a:pt x="172" y="147"/>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39" name="Freeform 14">
                <a:extLst>
                  <a:ext uri="{FF2B5EF4-FFF2-40B4-BE49-F238E27FC236}">
                    <a16:creationId xmlns:a16="http://schemas.microsoft.com/office/drawing/2014/main" id="{778D8D83-9333-93B0-B052-6D66E4FC0789}"/>
                  </a:ext>
                </a:extLst>
              </p:cNvPr>
              <p:cNvSpPr>
                <a:spLocks/>
              </p:cNvSpPr>
              <p:nvPr/>
            </p:nvSpPr>
            <p:spPr bwMode="auto">
              <a:xfrm>
                <a:off x="696913" y="3535363"/>
                <a:ext cx="374650" cy="107950"/>
              </a:xfrm>
              <a:custGeom>
                <a:avLst/>
                <a:gdLst>
                  <a:gd name="T0" fmla="*/ 0 w 236"/>
                  <a:gd name="T1" fmla="*/ 50 h 68"/>
                  <a:gd name="T2" fmla="*/ 73 w 236"/>
                  <a:gd name="T3" fmla="*/ 50 h 68"/>
                  <a:gd name="T4" fmla="*/ 82 w 236"/>
                  <a:gd name="T5" fmla="*/ 40 h 68"/>
                  <a:gd name="T6" fmla="*/ 96 w 236"/>
                  <a:gd name="T7" fmla="*/ 68 h 68"/>
                  <a:gd name="T8" fmla="*/ 123 w 236"/>
                  <a:gd name="T9" fmla="*/ 0 h 68"/>
                  <a:gd name="T10" fmla="*/ 145 w 236"/>
                  <a:gd name="T11" fmla="*/ 68 h 68"/>
                  <a:gd name="T12" fmla="*/ 166 w 236"/>
                  <a:gd name="T13" fmla="*/ 40 h 68"/>
                  <a:gd name="T14" fmla="*/ 177 w 236"/>
                  <a:gd name="T15" fmla="*/ 50 h 68"/>
                  <a:gd name="T16" fmla="*/ 236 w 236"/>
                  <a:gd name="T17" fmla="*/ 5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6" h="68">
                    <a:moveTo>
                      <a:pt x="0" y="50"/>
                    </a:moveTo>
                    <a:lnTo>
                      <a:pt x="73" y="50"/>
                    </a:lnTo>
                    <a:lnTo>
                      <a:pt x="82" y="40"/>
                    </a:lnTo>
                    <a:lnTo>
                      <a:pt x="96" y="68"/>
                    </a:lnTo>
                    <a:lnTo>
                      <a:pt x="123" y="0"/>
                    </a:lnTo>
                    <a:lnTo>
                      <a:pt x="145" y="68"/>
                    </a:lnTo>
                    <a:lnTo>
                      <a:pt x="166" y="40"/>
                    </a:lnTo>
                    <a:lnTo>
                      <a:pt x="177" y="50"/>
                    </a:lnTo>
                    <a:lnTo>
                      <a:pt x="236" y="5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40" name="Group 39">
            <a:extLst>
              <a:ext uri="{FF2B5EF4-FFF2-40B4-BE49-F238E27FC236}">
                <a16:creationId xmlns:a16="http://schemas.microsoft.com/office/drawing/2014/main" id="{E0C202DD-B67D-BEAE-99FC-67F40AA97292}"/>
              </a:ext>
            </a:extLst>
          </p:cNvPr>
          <p:cNvGrpSpPr/>
          <p:nvPr/>
        </p:nvGrpSpPr>
        <p:grpSpPr>
          <a:xfrm>
            <a:off x="9885575" y="3229911"/>
            <a:ext cx="650437" cy="650437"/>
            <a:chOff x="9964433" y="2334204"/>
            <a:chExt cx="663574" cy="663574"/>
          </a:xfrm>
        </p:grpSpPr>
        <p:sp>
          <p:nvSpPr>
            <p:cNvPr id="41" name="Oval 40">
              <a:extLst>
                <a:ext uri="{FF2B5EF4-FFF2-40B4-BE49-F238E27FC236}">
                  <a16:creationId xmlns:a16="http://schemas.microsoft.com/office/drawing/2014/main" id="{058482C4-F364-5C27-40EF-937D00A84DB6}"/>
                </a:ext>
              </a:extLst>
            </p:cNvPr>
            <p:cNvSpPr/>
            <p:nvPr/>
          </p:nvSpPr>
          <p:spPr bwMode="auto">
            <a:xfrm rot="16200000">
              <a:off x="9964433" y="2334204"/>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42" name="Group 41">
              <a:extLst>
                <a:ext uri="{FF2B5EF4-FFF2-40B4-BE49-F238E27FC236}">
                  <a16:creationId xmlns:a16="http://schemas.microsoft.com/office/drawing/2014/main" id="{4DAEE20B-DFC9-E73F-15B2-D5244315B90A}"/>
                </a:ext>
              </a:extLst>
            </p:cNvPr>
            <p:cNvGrpSpPr/>
            <p:nvPr/>
          </p:nvGrpSpPr>
          <p:grpSpPr>
            <a:xfrm>
              <a:off x="10105421" y="2524823"/>
              <a:ext cx="381597" cy="282336"/>
              <a:chOff x="791765" y="3814239"/>
              <a:chExt cx="308968" cy="228600"/>
            </a:xfrm>
          </p:grpSpPr>
          <p:sp>
            <p:nvSpPr>
              <p:cNvPr id="43" name="Rectangle: Rounded Corners 42">
                <a:extLst>
                  <a:ext uri="{FF2B5EF4-FFF2-40B4-BE49-F238E27FC236}">
                    <a16:creationId xmlns:a16="http://schemas.microsoft.com/office/drawing/2014/main" id="{A7579B54-4A7A-28E9-EC5B-FE677C54EB8F}"/>
                  </a:ext>
                </a:extLst>
              </p:cNvPr>
              <p:cNvSpPr/>
              <p:nvPr/>
            </p:nvSpPr>
            <p:spPr bwMode="auto">
              <a:xfrm>
                <a:off x="894755" y="38142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E95692DE-2DC5-45BB-FBC2-2EC7526574DC}"/>
                  </a:ext>
                </a:extLst>
              </p:cNvPr>
              <p:cNvSpPr/>
              <p:nvPr/>
            </p:nvSpPr>
            <p:spPr bwMode="auto">
              <a:xfrm>
                <a:off x="791765" y="3890439"/>
                <a:ext cx="205978" cy="152400"/>
              </a:xfrm>
              <a:prstGeom prst="roundRect">
                <a:avLst>
                  <a:gd name="adj" fmla="val 8724"/>
                </a:avLst>
              </a:prstGeom>
              <a:no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5" name="Group 44">
            <a:extLst>
              <a:ext uri="{FF2B5EF4-FFF2-40B4-BE49-F238E27FC236}">
                <a16:creationId xmlns:a16="http://schemas.microsoft.com/office/drawing/2014/main" id="{2F29B72C-E394-A907-0670-AFBD98AE10D1}"/>
              </a:ext>
            </a:extLst>
          </p:cNvPr>
          <p:cNvGrpSpPr/>
          <p:nvPr/>
        </p:nvGrpSpPr>
        <p:grpSpPr>
          <a:xfrm>
            <a:off x="1876352" y="4944061"/>
            <a:ext cx="650437" cy="650437"/>
            <a:chOff x="1808468" y="4420270"/>
            <a:chExt cx="663574" cy="663574"/>
          </a:xfrm>
        </p:grpSpPr>
        <p:sp>
          <p:nvSpPr>
            <p:cNvPr id="46" name="Oval 45">
              <a:extLst>
                <a:ext uri="{FF2B5EF4-FFF2-40B4-BE49-F238E27FC236}">
                  <a16:creationId xmlns:a16="http://schemas.microsoft.com/office/drawing/2014/main" id="{0EAD495A-D0FA-6B0B-A7AC-DA605C582CDF}"/>
                </a:ext>
              </a:extLst>
            </p:cNvPr>
            <p:cNvSpPr/>
            <p:nvPr/>
          </p:nvSpPr>
          <p:spPr bwMode="auto">
            <a:xfrm rot="16200000">
              <a:off x="1808468"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47" name="Group 46">
              <a:extLst>
                <a:ext uri="{FF2B5EF4-FFF2-40B4-BE49-F238E27FC236}">
                  <a16:creationId xmlns:a16="http://schemas.microsoft.com/office/drawing/2014/main" id="{E5381FC6-E3BD-952F-CE93-E9CC830F1685}"/>
                </a:ext>
              </a:extLst>
            </p:cNvPr>
            <p:cNvGrpSpPr/>
            <p:nvPr/>
          </p:nvGrpSpPr>
          <p:grpSpPr>
            <a:xfrm>
              <a:off x="1991229" y="4600527"/>
              <a:ext cx="311675" cy="303058"/>
              <a:chOff x="3287713" y="3454400"/>
              <a:chExt cx="344488" cy="334963"/>
            </a:xfrm>
          </p:grpSpPr>
          <p:sp>
            <p:nvSpPr>
              <p:cNvPr id="48" name="Freeform 34">
                <a:extLst>
                  <a:ext uri="{FF2B5EF4-FFF2-40B4-BE49-F238E27FC236}">
                    <a16:creationId xmlns:a16="http://schemas.microsoft.com/office/drawing/2014/main" id="{2B474EB8-2585-1DCA-E943-C2639AD04F57}"/>
                  </a:ext>
                </a:extLst>
              </p:cNvPr>
              <p:cNvSpPr>
                <a:spLocks/>
              </p:cNvSpPr>
              <p:nvPr/>
            </p:nvSpPr>
            <p:spPr bwMode="auto">
              <a:xfrm>
                <a:off x="3373438" y="3544888"/>
                <a:ext cx="158750" cy="158750"/>
              </a:xfrm>
              <a:custGeom>
                <a:avLst/>
                <a:gdLst>
                  <a:gd name="T0" fmla="*/ 100 w 100"/>
                  <a:gd name="T1" fmla="*/ 100 h 100"/>
                  <a:gd name="T2" fmla="*/ 100 w 100"/>
                  <a:gd name="T3" fmla="*/ 0 h 100"/>
                  <a:gd name="T4" fmla="*/ 0 w 100"/>
                  <a:gd name="T5" fmla="*/ 0 h 100"/>
                </a:gdLst>
                <a:ahLst/>
                <a:cxnLst>
                  <a:cxn ang="0">
                    <a:pos x="T0" y="T1"/>
                  </a:cxn>
                  <a:cxn ang="0">
                    <a:pos x="T2" y="T3"/>
                  </a:cxn>
                  <a:cxn ang="0">
                    <a:pos x="T4" y="T5"/>
                  </a:cxn>
                </a:cxnLst>
                <a:rect l="0" t="0" r="r" b="b"/>
                <a:pathLst>
                  <a:path w="100" h="100">
                    <a:moveTo>
                      <a:pt x="100" y="100"/>
                    </a:moveTo>
                    <a:lnTo>
                      <a:pt x="100" y="0"/>
                    </a:lnTo>
                    <a:lnTo>
                      <a:pt x="0" y="0"/>
                    </a:ln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49" name="Freeform 35">
                <a:extLst>
                  <a:ext uri="{FF2B5EF4-FFF2-40B4-BE49-F238E27FC236}">
                    <a16:creationId xmlns:a16="http://schemas.microsoft.com/office/drawing/2014/main" id="{570EA0F6-D35F-7285-8256-DB114EFFDC77}"/>
                  </a:ext>
                </a:extLst>
              </p:cNvPr>
              <p:cNvSpPr>
                <a:spLocks/>
              </p:cNvSpPr>
              <p:nvPr/>
            </p:nvSpPr>
            <p:spPr bwMode="auto">
              <a:xfrm>
                <a:off x="3298826" y="3454400"/>
                <a:ext cx="333375" cy="325438"/>
              </a:xfrm>
              <a:custGeom>
                <a:avLst/>
                <a:gdLst>
                  <a:gd name="T0" fmla="*/ 28 w 116"/>
                  <a:gd name="T1" fmla="*/ 114 h 114"/>
                  <a:gd name="T2" fmla="*/ 111 w 116"/>
                  <a:gd name="T3" fmla="*/ 114 h 114"/>
                  <a:gd name="T4" fmla="*/ 116 w 116"/>
                  <a:gd name="T5" fmla="*/ 110 h 114"/>
                  <a:gd name="T6" fmla="*/ 116 w 116"/>
                  <a:gd name="T7" fmla="*/ 4 h 114"/>
                  <a:gd name="T8" fmla="*/ 111 w 116"/>
                  <a:gd name="T9" fmla="*/ 0 h 114"/>
                  <a:gd name="T10" fmla="*/ 5 w 116"/>
                  <a:gd name="T11" fmla="*/ 0 h 114"/>
                  <a:gd name="T12" fmla="*/ 0 w 116"/>
                  <a:gd name="T13" fmla="*/ 4 h 114"/>
                  <a:gd name="T14" fmla="*/ 0 w 116"/>
                  <a:gd name="T15" fmla="*/ 87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114">
                    <a:moveTo>
                      <a:pt x="28" y="114"/>
                    </a:moveTo>
                    <a:cubicBezTo>
                      <a:pt x="111" y="114"/>
                      <a:pt x="111" y="114"/>
                      <a:pt x="111" y="114"/>
                    </a:cubicBezTo>
                    <a:cubicBezTo>
                      <a:pt x="114" y="114"/>
                      <a:pt x="116" y="112"/>
                      <a:pt x="116" y="110"/>
                    </a:cubicBezTo>
                    <a:cubicBezTo>
                      <a:pt x="116" y="4"/>
                      <a:pt x="116" y="4"/>
                      <a:pt x="116" y="4"/>
                    </a:cubicBezTo>
                    <a:cubicBezTo>
                      <a:pt x="116" y="2"/>
                      <a:pt x="114" y="0"/>
                      <a:pt x="111" y="0"/>
                    </a:cubicBezTo>
                    <a:cubicBezTo>
                      <a:pt x="5" y="0"/>
                      <a:pt x="5" y="0"/>
                      <a:pt x="5" y="0"/>
                    </a:cubicBezTo>
                    <a:cubicBezTo>
                      <a:pt x="2" y="0"/>
                      <a:pt x="0" y="2"/>
                      <a:pt x="0" y="4"/>
                    </a:cubicBezTo>
                    <a:cubicBezTo>
                      <a:pt x="0" y="87"/>
                      <a:pt x="0" y="87"/>
                      <a:pt x="0" y="87"/>
                    </a:cubicBezTo>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0" name="Line 36">
                <a:extLst>
                  <a:ext uri="{FF2B5EF4-FFF2-40B4-BE49-F238E27FC236}">
                    <a16:creationId xmlns:a16="http://schemas.microsoft.com/office/drawing/2014/main" id="{A7EE8232-28EE-23B5-6EE3-05677FE1898C}"/>
                  </a:ext>
                </a:extLst>
              </p:cNvPr>
              <p:cNvSpPr>
                <a:spLocks noChangeShapeType="1"/>
              </p:cNvSpPr>
              <p:nvPr/>
            </p:nvSpPr>
            <p:spPr bwMode="auto">
              <a:xfrm flipH="1">
                <a:off x="3287713" y="3544888"/>
                <a:ext cx="244475" cy="2444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51" name="Group 50">
            <a:extLst>
              <a:ext uri="{FF2B5EF4-FFF2-40B4-BE49-F238E27FC236}">
                <a16:creationId xmlns:a16="http://schemas.microsoft.com/office/drawing/2014/main" id="{8D0B8DAD-B123-93A9-9B05-539A0C360CB8}"/>
              </a:ext>
            </a:extLst>
          </p:cNvPr>
          <p:cNvGrpSpPr/>
          <p:nvPr/>
        </p:nvGrpSpPr>
        <p:grpSpPr>
          <a:xfrm>
            <a:off x="4531442" y="4922088"/>
            <a:ext cx="650437" cy="650437"/>
            <a:chOff x="4527124" y="4420270"/>
            <a:chExt cx="663574" cy="663574"/>
          </a:xfrm>
        </p:grpSpPr>
        <p:sp>
          <p:nvSpPr>
            <p:cNvPr id="52" name="Oval 51">
              <a:extLst>
                <a:ext uri="{FF2B5EF4-FFF2-40B4-BE49-F238E27FC236}">
                  <a16:creationId xmlns:a16="http://schemas.microsoft.com/office/drawing/2014/main" id="{E5D23D71-4EAF-56D8-06EF-4B376E362D80}"/>
                </a:ext>
              </a:extLst>
            </p:cNvPr>
            <p:cNvSpPr/>
            <p:nvPr/>
          </p:nvSpPr>
          <p:spPr bwMode="auto">
            <a:xfrm rot="16200000">
              <a:off x="4527124"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53" name="Group 52">
              <a:extLst>
                <a:ext uri="{FF2B5EF4-FFF2-40B4-BE49-F238E27FC236}">
                  <a16:creationId xmlns:a16="http://schemas.microsoft.com/office/drawing/2014/main" id="{CF180D29-8797-F034-D6E6-4FC2F021589F}"/>
                </a:ext>
              </a:extLst>
            </p:cNvPr>
            <p:cNvGrpSpPr/>
            <p:nvPr/>
          </p:nvGrpSpPr>
          <p:grpSpPr>
            <a:xfrm>
              <a:off x="4662517" y="4590639"/>
              <a:ext cx="392768" cy="322891"/>
              <a:chOff x="5048251" y="6030913"/>
              <a:chExt cx="523875" cy="434976"/>
            </a:xfrm>
          </p:grpSpPr>
          <p:sp>
            <p:nvSpPr>
              <p:cNvPr id="54" name="Oval 18">
                <a:extLst>
                  <a:ext uri="{FF2B5EF4-FFF2-40B4-BE49-F238E27FC236}">
                    <a16:creationId xmlns:a16="http://schemas.microsoft.com/office/drawing/2014/main" id="{C4DB4490-A5E9-9B45-09B8-B01070FFAC79}"/>
                  </a:ext>
                </a:extLst>
              </p:cNvPr>
              <p:cNvSpPr>
                <a:spLocks noChangeArrowheads="1"/>
              </p:cNvSpPr>
              <p:nvPr/>
            </p:nvSpPr>
            <p:spPr bwMode="auto">
              <a:xfrm>
                <a:off x="5313363" y="6213476"/>
                <a:ext cx="76200"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5" name="Oval 19">
                <a:extLst>
                  <a:ext uri="{FF2B5EF4-FFF2-40B4-BE49-F238E27FC236}">
                    <a16:creationId xmlns:a16="http://schemas.microsoft.com/office/drawing/2014/main" id="{54B13CBD-637B-FF83-16C8-CC91F24C7F81}"/>
                  </a:ext>
                </a:extLst>
              </p:cNvPr>
              <p:cNvSpPr>
                <a:spLocks noChangeArrowheads="1"/>
              </p:cNvSpPr>
              <p:nvPr/>
            </p:nvSpPr>
            <p:spPr bwMode="auto">
              <a:xfrm>
                <a:off x="5497513"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6" name="Oval 20">
                <a:extLst>
                  <a:ext uri="{FF2B5EF4-FFF2-40B4-BE49-F238E27FC236}">
                    <a16:creationId xmlns:a16="http://schemas.microsoft.com/office/drawing/2014/main" id="{CF7F3319-B6E4-B349-F1A5-038753750E7A}"/>
                  </a:ext>
                </a:extLst>
              </p:cNvPr>
              <p:cNvSpPr>
                <a:spLocks noChangeArrowheads="1"/>
              </p:cNvSpPr>
              <p:nvPr/>
            </p:nvSpPr>
            <p:spPr bwMode="auto">
              <a:xfrm>
                <a:off x="5048251" y="6213476"/>
                <a:ext cx="74613" cy="73025"/>
              </a:xfrm>
              <a:prstGeom prst="ellipse">
                <a:avLst/>
              </a:pr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7" name="Line 21">
                <a:extLst>
                  <a:ext uri="{FF2B5EF4-FFF2-40B4-BE49-F238E27FC236}">
                    <a16:creationId xmlns:a16="http://schemas.microsoft.com/office/drawing/2014/main" id="{6D58B9AC-1BF1-CC7C-FE93-6CDD56D18539}"/>
                  </a:ext>
                </a:extLst>
              </p:cNvPr>
              <p:cNvSpPr>
                <a:spLocks noChangeShapeType="1"/>
              </p:cNvSpPr>
              <p:nvPr/>
            </p:nvSpPr>
            <p:spPr bwMode="auto">
              <a:xfrm flipH="1">
                <a:off x="5389563" y="6249988"/>
                <a:ext cx="10795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8" name="Line 22">
                <a:extLst>
                  <a:ext uri="{FF2B5EF4-FFF2-40B4-BE49-F238E27FC236}">
                    <a16:creationId xmlns:a16="http://schemas.microsoft.com/office/drawing/2014/main" id="{280A40C5-3693-3B9A-9135-0C1B987DE74E}"/>
                  </a:ext>
                </a:extLst>
              </p:cNvPr>
              <p:cNvSpPr>
                <a:spLocks noChangeShapeType="1"/>
              </p:cNvSpPr>
              <p:nvPr/>
            </p:nvSpPr>
            <p:spPr bwMode="auto">
              <a:xfrm flipH="1">
                <a:off x="5122863" y="6249988"/>
                <a:ext cx="190500" cy="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59" name="Freeform 23">
                <a:extLst>
                  <a:ext uri="{FF2B5EF4-FFF2-40B4-BE49-F238E27FC236}">
                    <a16:creationId xmlns:a16="http://schemas.microsoft.com/office/drawing/2014/main" id="{3CC14305-9E3A-C854-9D17-EEDB5FCAF877}"/>
                  </a:ext>
                </a:extLst>
              </p:cNvPr>
              <p:cNvSpPr>
                <a:spLocks/>
              </p:cNvSpPr>
              <p:nvPr/>
            </p:nvSpPr>
            <p:spPr bwMode="auto">
              <a:xfrm>
                <a:off x="5426076" y="6338888"/>
                <a:ext cx="85725" cy="87313"/>
              </a:xfrm>
              <a:custGeom>
                <a:avLst/>
                <a:gdLst>
                  <a:gd name="T0" fmla="*/ 4 w 30"/>
                  <a:gd name="T1" fmla="*/ 22 h 31"/>
                  <a:gd name="T2" fmla="*/ 8 w 30"/>
                  <a:gd name="T3" fmla="*/ 4 h 31"/>
                  <a:gd name="T4" fmla="*/ 27 w 30"/>
                  <a:gd name="T5" fmla="*/ 9 h 31"/>
                  <a:gd name="T6" fmla="*/ 22 w 30"/>
                  <a:gd name="T7" fmla="*/ 27 h 31"/>
                  <a:gd name="T8" fmla="*/ 4 w 30"/>
                  <a:gd name="T9" fmla="*/ 22 h 31"/>
                </a:gdLst>
                <a:ahLst/>
                <a:cxnLst>
                  <a:cxn ang="0">
                    <a:pos x="T0" y="T1"/>
                  </a:cxn>
                  <a:cxn ang="0">
                    <a:pos x="T2" y="T3"/>
                  </a:cxn>
                  <a:cxn ang="0">
                    <a:pos x="T4" y="T5"/>
                  </a:cxn>
                  <a:cxn ang="0">
                    <a:pos x="T6" y="T7"/>
                  </a:cxn>
                  <a:cxn ang="0">
                    <a:pos x="T8" y="T9"/>
                  </a:cxn>
                </a:cxnLst>
                <a:rect l="0" t="0" r="r" b="b"/>
                <a:pathLst>
                  <a:path w="30" h="31">
                    <a:moveTo>
                      <a:pt x="4" y="22"/>
                    </a:moveTo>
                    <a:cubicBezTo>
                      <a:pt x="0" y="16"/>
                      <a:pt x="2" y="8"/>
                      <a:pt x="8" y="4"/>
                    </a:cubicBezTo>
                    <a:cubicBezTo>
                      <a:pt x="15" y="0"/>
                      <a:pt x="23" y="2"/>
                      <a:pt x="27" y="9"/>
                    </a:cubicBezTo>
                    <a:cubicBezTo>
                      <a:pt x="30" y="15"/>
                      <a:pt x="28" y="23"/>
                      <a:pt x="22" y="27"/>
                    </a:cubicBezTo>
                    <a:cubicBezTo>
                      <a:pt x="16" y="31"/>
                      <a:pt x="8" y="29"/>
                      <a:pt x="4" y="22"/>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0" name="Freeform 24">
                <a:extLst>
                  <a:ext uri="{FF2B5EF4-FFF2-40B4-BE49-F238E27FC236}">
                    <a16:creationId xmlns:a16="http://schemas.microsoft.com/office/drawing/2014/main" id="{C3014E9D-68D5-58A9-55A7-5EB37AAAA3EE}"/>
                  </a:ext>
                </a:extLst>
              </p:cNvPr>
              <p:cNvSpPr>
                <a:spLocks/>
              </p:cNvSpPr>
              <p:nvPr/>
            </p:nvSpPr>
            <p:spPr bwMode="auto">
              <a:xfrm>
                <a:off x="5162551" y="6381751"/>
                <a:ext cx="84138" cy="84138"/>
              </a:xfrm>
              <a:custGeom>
                <a:avLst/>
                <a:gdLst>
                  <a:gd name="T0" fmla="*/ 5 w 30"/>
                  <a:gd name="T1" fmla="*/ 6 h 30"/>
                  <a:gd name="T2" fmla="*/ 24 w 30"/>
                  <a:gd name="T3" fmla="*/ 5 h 30"/>
                  <a:gd name="T4" fmla="*/ 25 w 30"/>
                  <a:gd name="T5" fmla="*/ 24 h 30"/>
                  <a:gd name="T6" fmla="*/ 6 w 30"/>
                  <a:gd name="T7" fmla="*/ 25 h 30"/>
                  <a:gd name="T8" fmla="*/ 5 w 30"/>
                  <a:gd name="T9" fmla="*/ 6 h 30"/>
                </a:gdLst>
                <a:ahLst/>
                <a:cxnLst>
                  <a:cxn ang="0">
                    <a:pos x="T0" y="T1"/>
                  </a:cxn>
                  <a:cxn ang="0">
                    <a:pos x="T2" y="T3"/>
                  </a:cxn>
                  <a:cxn ang="0">
                    <a:pos x="T4" y="T5"/>
                  </a:cxn>
                  <a:cxn ang="0">
                    <a:pos x="T6" y="T7"/>
                  </a:cxn>
                  <a:cxn ang="0">
                    <a:pos x="T8" y="T9"/>
                  </a:cxn>
                </a:cxnLst>
                <a:rect l="0" t="0" r="r" b="b"/>
                <a:pathLst>
                  <a:path w="30" h="30">
                    <a:moveTo>
                      <a:pt x="5" y="6"/>
                    </a:moveTo>
                    <a:cubicBezTo>
                      <a:pt x="10" y="1"/>
                      <a:pt x="18" y="0"/>
                      <a:pt x="24" y="5"/>
                    </a:cubicBezTo>
                    <a:cubicBezTo>
                      <a:pt x="29" y="10"/>
                      <a:pt x="30" y="18"/>
                      <a:pt x="25" y="24"/>
                    </a:cubicBezTo>
                    <a:cubicBezTo>
                      <a:pt x="20" y="29"/>
                      <a:pt x="12" y="30"/>
                      <a:pt x="6"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1" name="Freeform 25">
                <a:extLst>
                  <a:ext uri="{FF2B5EF4-FFF2-40B4-BE49-F238E27FC236}">
                    <a16:creationId xmlns:a16="http://schemas.microsoft.com/office/drawing/2014/main" id="{206AFBD5-FD69-64BE-B992-68762229C18E}"/>
                  </a:ext>
                </a:extLst>
              </p:cNvPr>
              <p:cNvSpPr>
                <a:spLocks/>
              </p:cNvSpPr>
              <p:nvPr/>
            </p:nvSpPr>
            <p:spPr bwMode="auto">
              <a:xfrm>
                <a:off x="5426076" y="6067426"/>
                <a:ext cx="85725" cy="82550"/>
              </a:xfrm>
              <a:custGeom>
                <a:avLst/>
                <a:gdLst>
                  <a:gd name="T0" fmla="*/ 5 w 30"/>
                  <a:gd name="T1" fmla="*/ 6 h 29"/>
                  <a:gd name="T2" fmla="*/ 24 w 30"/>
                  <a:gd name="T3" fmla="*/ 5 h 29"/>
                  <a:gd name="T4" fmla="*/ 25 w 30"/>
                  <a:gd name="T5" fmla="*/ 23 h 29"/>
                  <a:gd name="T6" fmla="*/ 7 w 30"/>
                  <a:gd name="T7" fmla="*/ 25 h 29"/>
                  <a:gd name="T8" fmla="*/ 5 w 30"/>
                  <a:gd name="T9" fmla="*/ 6 h 29"/>
                </a:gdLst>
                <a:ahLst/>
                <a:cxnLst>
                  <a:cxn ang="0">
                    <a:pos x="T0" y="T1"/>
                  </a:cxn>
                  <a:cxn ang="0">
                    <a:pos x="T2" y="T3"/>
                  </a:cxn>
                  <a:cxn ang="0">
                    <a:pos x="T4" y="T5"/>
                  </a:cxn>
                  <a:cxn ang="0">
                    <a:pos x="T6" y="T7"/>
                  </a:cxn>
                  <a:cxn ang="0">
                    <a:pos x="T8" y="T9"/>
                  </a:cxn>
                </a:cxnLst>
                <a:rect l="0" t="0" r="r" b="b"/>
                <a:pathLst>
                  <a:path w="30" h="29">
                    <a:moveTo>
                      <a:pt x="5" y="6"/>
                    </a:moveTo>
                    <a:cubicBezTo>
                      <a:pt x="10" y="0"/>
                      <a:pt x="18" y="0"/>
                      <a:pt x="24" y="5"/>
                    </a:cubicBezTo>
                    <a:cubicBezTo>
                      <a:pt x="29" y="9"/>
                      <a:pt x="30" y="18"/>
                      <a:pt x="25" y="23"/>
                    </a:cubicBezTo>
                    <a:cubicBezTo>
                      <a:pt x="21" y="29"/>
                      <a:pt x="12" y="29"/>
                      <a:pt x="7" y="25"/>
                    </a:cubicBezTo>
                    <a:cubicBezTo>
                      <a:pt x="1" y="20"/>
                      <a:pt x="0" y="12"/>
                      <a:pt x="5" y="6"/>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2" name="Line 26">
                <a:extLst>
                  <a:ext uri="{FF2B5EF4-FFF2-40B4-BE49-F238E27FC236}">
                    <a16:creationId xmlns:a16="http://schemas.microsoft.com/office/drawing/2014/main" id="{4B447B1F-D229-0845-2FB9-9F5F63C3BEDC}"/>
                  </a:ext>
                </a:extLst>
              </p:cNvPr>
              <p:cNvSpPr>
                <a:spLocks noChangeShapeType="1"/>
              </p:cNvSpPr>
              <p:nvPr/>
            </p:nvSpPr>
            <p:spPr bwMode="auto">
              <a:xfrm flipV="1">
                <a:off x="5230813" y="6281738"/>
                <a:ext cx="96838" cy="1143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3" name="Freeform 27">
                <a:extLst>
                  <a:ext uri="{FF2B5EF4-FFF2-40B4-BE49-F238E27FC236}">
                    <a16:creationId xmlns:a16="http://schemas.microsoft.com/office/drawing/2014/main" id="{E7F9527D-9154-1D29-E983-F824D9051841}"/>
                  </a:ext>
                </a:extLst>
              </p:cNvPr>
              <p:cNvSpPr>
                <a:spLocks/>
              </p:cNvSpPr>
              <p:nvPr/>
            </p:nvSpPr>
            <p:spPr bwMode="auto">
              <a:xfrm>
                <a:off x="5162551" y="6030913"/>
                <a:ext cx="84138" cy="82550"/>
              </a:xfrm>
              <a:custGeom>
                <a:avLst/>
                <a:gdLst>
                  <a:gd name="T0" fmla="*/ 5 w 30"/>
                  <a:gd name="T1" fmla="*/ 23 h 29"/>
                  <a:gd name="T2" fmla="*/ 24 w 30"/>
                  <a:gd name="T3" fmla="*/ 25 h 29"/>
                  <a:gd name="T4" fmla="*/ 25 w 30"/>
                  <a:gd name="T5" fmla="*/ 6 h 29"/>
                  <a:gd name="T6" fmla="*/ 6 w 30"/>
                  <a:gd name="T7" fmla="*/ 4 h 29"/>
                  <a:gd name="T8" fmla="*/ 5 w 30"/>
                  <a:gd name="T9" fmla="*/ 23 h 29"/>
                </a:gdLst>
                <a:ahLst/>
                <a:cxnLst>
                  <a:cxn ang="0">
                    <a:pos x="T0" y="T1"/>
                  </a:cxn>
                  <a:cxn ang="0">
                    <a:pos x="T2" y="T3"/>
                  </a:cxn>
                  <a:cxn ang="0">
                    <a:pos x="T4" y="T5"/>
                  </a:cxn>
                  <a:cxn ang="0">
                    <a:pos x="T6" y="T7"/>
                  </a:cxn>
                  <a:cxn ang="0">
                    <a:pos x="T8" y="T9"/>
                  </a:cxn>
                </a:cxnLst>
                <a:rect l="0" t="0" r="r" b="b"/>
                <a:pathLst>
                  <a:path w="30" h="29">
                    <a:moveTo>
                      <a:pt x="5" y="23"/>
                    </a:moveTo>
                    <a:cubicBezTo>
                      <a:pt x="10" y="29"/>
                      <a:pt x="18" y="29"/>
                      <a:pt x="24" y="25"/>
                    </a:cubicBezTo>
                    <a:cubicBezTo>
                      <a:pt x="29" y="20"/>
                      <a:pt x="30" y="12"/>
                      <a:pt x="25" y="6"/>
                    </a:cubicBezTo>
                    <a:cubicBezTo>
                      <a:pt x="20" y="0"/>
                      <a:pt x="12" y="0"/>
                      <a:pt x="6" y="4"/>
                    </a:cubicBezTo>
                    <a:cubicBezTo>
                      <a:pt x="1" y="9"/>
                      <a:pt x="0" y="18"/>
                      <a:pt x="5" y="23"/>
                    </a:cubicBezTo>
                    <a:close/>
                  </a:path>
                </a:pathLst>
              </a:custGeom>
              <a:noFill/>
              <a:ln w="28575" cap="rnd">
                <a:solidFill>
                  <a:schemeClr val="tx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4" name="Line 28">
                <a:extLst>
                  <a:ext uri="{FF2B5EF4-FFF2-40B4-BE49-F238E27FC236}">
                    <a16:creationId xmlns:a16="http://schemas.microsoft.com/office/drawing/2014/main" id="{2AA457D9-BBE6-1264-E889-BE344D84AE49}"/>
                  </a:ext>
                </a:extLst>
              </p:cNvPr>
              <p:cNvSpPr>
                <a:spLocks noChangeShapeType="1"/>
              </p:cNvSpPr>
              <p:nvPr/>
            </p:nvSpPr>
            <p:spPr bwMode="auto">
              <a:xfrm>
                <a:off x="5381626" y="6278563"/>
                <a:ext cx="61913" cy="76200"/>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5" name="Line 29">
                <a:extLst>
                  <a:ext uri="{FF2B5EF4-FFF2-40B4-BE49-F238E27FC236}">
                    <a16:creationId xmlns:a16="http://schemas.microsoft.com/office/drawing/2014/main" id="{5C28D5EB-48C9-8B06-4E5D-EE7E22C4305F}"/>
                  </a:ext>
                </a:extLst>
              </p:cNvPr>
              <p:cNvSpPr>
                <a:spLocks noChangeShapeType="1"/>
              </p:cNvSpPr>
              <p:nvPr/>
            </p:nvSpPr>
            <p:spPr bwMode="auto">
              <a:xfrm>
                <a:off x="5230813" y="6102351"/>
                <a:ext cx="96838" cy="115888"/>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66" name="Line 30">
                <a:extLst>
                  <a:ext uri="{FF2B5EF4-FFF2-40B4-BE49-F238E27FC236}">
                    <a16:creationId xmlns:a16="http://schemas.microsoft.com/office/drawing/2014/main" id="{9E972EE4-2BAC-B987-A4DC-33EB6E36BF06}"/>
                  </a:ext>
                </a:extLst>
              </p:cNvPr>
              <p:cNvSpPr>
                <a:spLocks noChangeShapeType="1"/>
              </p:cNvSpPr>
              <p:nvPr/>
            </p:nvSpPr>
            <p:spPr bwMode="auto">
              <a:xfrm flipV="1">
                <a:off x="5378451" y="6138863"/>
                <a:ext cx="68263" cy="79375"/>
              </a:xfrm>
              <a:prstGeom prst="line">
                <a:avLst/>
              </a:prstGeom>
              <a:noFill/>
              <a:ln w="28575" cap="rnd">
                <a:solidFill>
                  <a:schemeClr val="tx1"/>
                </a:solidFill>
                <a:prstDash val="solid"/>
                <a:round/>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67" name="Group 66">
            <a:extLst>
              <a:ext uri="{FF2B5EF4-FFF2-40B4-BE49-F238E27FC236}">
                <a16:creationId xmlns:a16="http://schemas.microsoft.com/office/drawing/2014/main" id="{752E9835-D26C-BB2C-E564-90044143553B}"/>
              </a:ext>
            </a:extLst>
          </p:cNvPr>
          <p:cNvGrpSpPr/>
          <p:nvPr/>
        </p:nvGrpSpPr>
        <p:grpSpPr>
          <a:xfrm>
            <a:off x="7205535" y="4964492"/>
            <a:ext cx="650437" cy="650437"/>
            <a:chOff x="7245779" y="4420270"/>
            <a:chExt cx="663574" cy="663574"/>
          </a:xfrm>
        </p:grpSpPr>
        <p:sp>
          <p:nvSpPr>
            <p:cNvPr id="68" name="Oval 67">
              <a:extLst>
                <a:ext uri="{FF2B5EF4-FFF2-40B4-BE49-F238E27FC236}">
                  <a16:creationId xmlns:a16="http://schemas.microsoft.com/office/drawing/2014/main" id="{536C71CD-F8DF-6013-833F-EFDA44BCC8D7}"/>
                </a:ext>
              </a:extLst>
            </p:cNvPr>
            <p:cNvSpPr/>
            <p:nvPr/>
          </p:nvSpPr>
          <p:spPr bwMode="auto">
            <a:xfrm rot="16200000">
              <a:off x="7245779"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69" name="Group 68">
              <a:extLst>
                <a:ext uri="{FF2B5EF4-FFF2-40B4-BE49-F238E27FC236}">
                  <a16:creationId xmlns:a16="http://schemas.microsoft.com/office/drawing/2014/main" id="{47AF3CE0-B9F1-38F7-9642-5572D526D2A0}"/>
                </a:ext>
              </a:extLst>
            </p:cNvPr>
            <p:cNvGrpSpPr/>
            <p:nvPr/>
          </p:nvGrpSpPr>
          <p:grpSpPr>
            <a:xfrm>
              <a:off x="7400015" y="4574506"/>
              <a:ext cx="355101" cy="355101"/>
              <a:chOff x="5775325" y="6122988"/>
              <a:chExt cx="436563" cy="436563"/>
            </a:xfrm>
          </p:grpSpPr>
          <p:sp>
            <p:nvSpPr>
              <p:cNvPr id="70" name="Freeform 34">
                <a:extLst>
                  <a:ext uri="{FF2B5EF4-FFF2-40B4-BE49-F238E27FC236}">
                    <a16:creationId xmlns:a16="http://schemas.microsoft.com/office/drawing/2014/main" id="{6E2FC12D-C894-B26E-20CF-EF90D85C44B7}"/>
                  </a:ext>
                </a:extLst>
              </p:cNvPr>
              <p:cNvSpPr>
                <a:spLocks/>
              </p:cNvSpPr>
              <p:nvPr/>
            </p:nvSpPr>
            <p:spPr bwMode="auto">
              <a:xfrm>
                <a:off x="5775325" y="6122988"/>
                <a:ext cx="239713" cy="239713"/>
              </a:xfrm>
              <a:custGeom>
                <a:avLst/>
                <a:gdLst>
                  <a:gd name="T0" fmla="*/ 69 w 84"/>
                  <a:gd name="T1" fmla="*/ 69 h 84"/>
                  <a:gd name="T2" fmla="*/ 15 w 84"/>
                  <a:gd name="T3" fmla="*/ 69 h 84"/>
                  <a:gd name="T4" fmla="*/ 15 w 84"/>
                  <a:gd name="T5" fmla="*/ 15 h 84"/>
                  <a:gd name="T6" fmla="*/ 69 w 84"/>
                  <a:gd name="T7" fmla="*/ 15 h 84"/>
                  <a:gd name="T8" fmla="*/ 69 w 84"/>
                  <a:gd name="T9" fmla="*/ 69 h 84"/>
                </a:gdLst>
                <a:ahLst/>
                <a:cxnLst>
                  <a:cxn ang="0">
                    <a:pos x="T0" y="T1"/>
                  </a:cxn>
                  <a:cxn ang="0">
                    <a:pos x="T2" y="T3"/>
                  </a:cxn>
                  <a:cxn ang="0">
                    <a:pos x="T4" y="T5"/>
                  </a:cxn>
                  <a:cxn ang="0">
                    <a:pos x="T6" y="T7"/>
                  </a:cxn>
                  <a:cxn ang="0">
                    <a:pos x="T8" y="T9"/>
                  </a:cxn>
                </a:cxnLst>
                <a:rect l="0" t="0" r="r" b="b"/>
                <a:pathLst>
                  <a:path w="84" h="84">
                    <a:moveTo>
                      <a:pt x="69" y="69"/>
                    </a:moveTo>
                    <a:cubicBezTo>
                      <a:pt x="54" y="84"/>
                      <a:pt x="30" y="84"/>
                      <a:pt x="15" y="69"/>
                    </a:cubicBezTo>
                    <a:cubicBezTo>
                      <a:pt x="0" y="54"/>
                      <a:pt x="0" y="30"/>
                      <a:pt x="15" y="15"/>
                    </a:cubicBezTo>
                    <a:cubicBezTo>
                      <a:pt x="30" y="0"/>
                      <a:pt x="54" y="0"/>
                      <a:pt x="69" y="15"/>
                    </a:cubicBezTo>
                    <a:cubicBezTo>
                      <a:pt x="84" y="30"/>
                      <a:pt x="84" y="54"/>
                      <a:pt x="69" y="69"/>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1" name="Freeform 35">
                <a:extLst>
                  <a:ext uri="{FF2B5EF4-FFF2-40B4-BE49-F238E27FC236}">
                    <a16:creationId xmlns:a16="http://schemas.microsoft.com/office/drawing/2014/main" id="{B797D79E-3393-1720-1EA9-1F9CC9811E88}"/>
                  </a:ext>
                </a:extLst>
              </p:cNvPr>
              <p:cNvSpPr>
                <a:spLocks/>
              </p:cNvSpPr>
              <p:nvPr/>
            </p:nvSpPr>
            <p:spPr bwMode="auto">
              <a:xfrm>
                <a:off x="5992813" y="6338888"/>
                <a:ext cx="219075" cy="220663"/>
              </a:xfrm>
              <a:custGeom>
                <a:avLst/>
                <a:gdLst>
                  <a:gd name="T0" fmla="*/ 4 w 77"/>
                  <a:gd name="T1" fmla="*/ 17 h 77"/>
                  <a:gd name="T2" fmla="*/ 59 w 77"/>
                  <a:gd name="T3" fmla="*/ 73 h 77"/>
                  <a:gd name="T4" fmla="*/ 73 w 77"/>
                  <a:gd name="T5" fmla="*/ 73 h 77"/>
                  <a:gd name="T6" fmla="*/ 73 w 77"/>
                  <a:gd name="T7" fmla="*/ 73 h 77"/>
                  <a:gd name="T8" fmla="*/ 73 w 77"/>
                  <a:gd name="T9" fmla="*/ 59 h 77"/>
                  <a:gd name="T10" fmla="*/ 17 w 77"/>
                  <a:gd name="T11" fmla="*/ 4 h 77"/>
                  <a:gd name="T12" fmla="*/ 4 w 77"/>
                  <a:gd name="T13" fmla="*/ 4 h 77"/>
                  <a:gd name="T14" fmla="*/ 4 w 77"/>
                  <a:gd name="T15" fmla="*/ 4 h 77"/>
                  <a:gd name="T16" fmla="*/ 4 w 77"/>
                  <a:gd name="T1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77">
                    <a:moveTo>
                      <a:pt x="4" y="17"/>
                    </a:moveTo>
                    <a:cubicBezTo>
                      <a:pt x="59" y="73"/>
                      <a:pt x="59" y="73"/>
                      <a:pt x="59" y="73"/>
                    </a:cubicBezTo>
                    <a:cubicBezTo>
                      <a:pt x="63" y="77"/>
                      <a:pt x="69" y="77"/>
                      <a:pt x="73" y="73"/>
                    </a:cubicBezTo>
                    <a:cubicBezTo>
                      <a:pt x="73" y="73"/>
                      <a:pt x="73" y="73"/>
                      <a:pt x="73" y="73"/>
                    </a:cubicBezTo>
                    <a:cubicBezTo>
                      <a:pt x="77" y="69"/>
                      <a:pt x="77" y="63"/>
                      <a:pt x="73" y="59"/>
                    </a:cubicBezTo>
                    <a:cubicBezTo>
                      <a:pt x="17" y="4"/>
                      <a:pt x="17" y="4"/>
                      <a:pt x="17" y="4"/>
                    </a:cubicBezTo>
                    <a:cubicBezTo>
                      <a:pt x="14" y="0"/>
                      <a:pt x="7" y="0"/>
                      <a:pt x="4" y="4"/>
                    </a:cubicBezTo>
                    <a:cubicBezTo>
                      <a:pt x="4" y="4"/>
                      <a:pt x="4" y="4"/>
                      <a:pt x="4" y="4"/>
                    </a:cubicBezTo>
                    <a:cubicBezTo>
                      <a:pt x="0" y="7"/>
                      <a:pt x="0" y="14"/>
                      <a:pt x="4" y="1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2" name="Line 36">
                <a:extLst>
                  <a:ext uri="{FF2B5EF4-FFF2-40B4-BE49-F238E27FC236}">
                    <a16:creationId xmlns:a16="http://schemas.microsoft.com/office/drawing/2014/main" id="{D1E2B2BA-F6B2-2EB1-9ECE-DBBD5FE62718}"/>
                  </a:ext>
                </a:extLst>
              </p:cNvPr>
              <p:cNvSpPr>
                <a:spLocks noChangeShapeType="1"/>
              </p:cNvSpPr>
              <p:nvPr/>
            </p:nvSpPr>
            <p:spPr bwMode="auto">
              <a:xfrm>
                <a:off x="5972175" y="6319838"/>
                <a:ext cx="31750" cy="3175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73" name="Group 72">
            <a:extLst>
              <a:ext uri="{FF2B5EF4-FFF2-40B4-BE49-F238E27FC236}">
                <a16:creationId xmlns:a16="http://schemas.microsoft.com/office/drawing/2014/main" id="{8B3ECEDE-4955-86E0-49CC-F4BF9CC252E9}"/>
              </a:ext>
            </a:extLst>
          </p:cNvPr>
          <p:cNvGrpSpPr/>
          <p:nvPr/>
        </p:nvGrpSpPr>
        <p:grpSpPr>
          <a:xfrm>
            <a:off x="9862141" y="4955604"/>
            <a:ext cx="650437" cy="650437"/>
            <a:chOff x="9964433" y="4420270"/>
            <a:chExt cx="663574" cy="663574"/>
          </a:xfrm>
        </p:grpSpPr>
        <p:sp>
          <p:nvSpPr>
            <p:cNvPr id="74" name="Oval 73">
              <a:extLst>
                <a:ext uri="{FF2B5EF4-FFF2-40B4-BE49-F238E27FC236}">
                  <a16:creationId xmlns:a16="http://schemas.microsoft.com/office/drawing/2014/main" id="{5BBCFC07-1E7F-282F-5DFE-F04E860E0469}"/>
                </a:ext>
              </a:extLst>
            </p:cNvPr>
            <p:cNvSpPr/>
            <p:nvPr/>
          </p:nvSpPr>
          <p:spPr bwMode="auto">
            <a:xfrm rot="16200000">
              <a:off x="9964433" y="4420270"/>
              <a:ext cx="663574" cy="663574"/>
            </a:xfrm>
            <a:prstGeom prst="ellipse">
              <a:avLst/>
            </a:prstGeom>
            <a:solidFill>
              <a:schemeClr val="bg1"/>
            </a:solidFill>
            <a:ln w="28575">
              <a:solidFill>
                <a:schemeClr val="accent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4814" rIns="0" bIns="44814" numCol="1" rtlCol="0" anchor="ctr" anchorCtr="0" compatLnSpc="1">
              <a:prstTxWarp prst="textNoShape">
                <a:avLst/>
              </a:prstTxWarp>
            </a:bodyPr>
            <a:lstStyle/>
            <a:p>
              <a:pPr algn="ctr" defTabSz="895922" fontAlgn="base">
                <a:spcBef>
                  <a:spcPct val="0"/>
                </a:spcBef>
                <a:spcAft>
                  <a:spcPct val="0"/>
                </a:spcAft>
                <a:defRPr/>
              </a:pPr>
              <a:endParaRPr lang="en-US" sz="1921">
                <a:gradFill>
                  <a:gsLst>
                    <a:gs pos="0">
                      <a:srgbClr val="FFFFFF"/>
                    </a:gs>
                    <a:gs pos="100000">
                      <a:srgbClr val="FFFFFF"/>
                    </a:gs>
                  </a:gsLst>
                  <a:lin ang="5400000" scaled="0"/>
                </a:gradFill>
                <a:latin typeface="Segoe UI Semilight"/>
              </a:endParaRPr>
            </a:p>
          </p:txBody>
        </p:sp>
        <p:grpSp>
          <p:nvGrpSpPr>
            <p:cNvPr id="75" name="Group 74">
              <a:extLst>
                <a:ext uri="{FF2B5EF4-FFF2-40B4-BE49-F238E27FC236}">
                  <a16:creationId xmlns:a16="http://schemas.microsoft.com/office/drawing/2014/main" id="{35C8EB2C-1379-63A3-4566-E306DB40AB34}"/>
                </a:ext>
              </a:extLst>
            </p:cNvPr>
            <p:cNvGrpSpPr/>
            <p:nvPr/>
          </p:nvGrpSpPr>
          <p:grpSpPr>
            <a:xfrm>
              <a:off x="10109185" y="4604869"/>
              <a:ext cx="374079" cy="294377"/>
              <a:chOff x="6515100" y="6343650"/>
              <a:chExt cx="461963" cy="363537"/>
            </a:xfrm>
          </p:grpSpPr>
          <p:sp>
            <p:nvSpPr>
              <p:cNvPr id="80" name="Freeform 40">
                <a:extLst>
                  <a:ext uri="{FF2B5EF4-FFF2-40B4-BE49-F238E27FC236}">
                    <a16:creationId xmlns:a16="http://schemas.microsoft.com/office/drawing/2014/main" id="{0376E8AA-E204-1162-129D-CBBA3E0FE74B}"/>
                  </a:ext>
                </a:extLst>
              </p:cNvPr>
              <p:cNvSpPr>
                <a:spLocks/>
              </p:cNvSpPr>
              <p:nvPr/>
            </p:nvSpPr>
            <p:spPr bwMode="auto">
              <a:xfrm>
                <a:off x="6526213" y="6343650"/>
                <a:ext cx="450850" cy="363537"/>
              </a:xfrm>
              <a:custGeom>
                <a:avLst/>
                <a:gdLst>
                  <a:gd name="T0" fmla="*/ 155 w 158"/>
                  <a:gd name="T1" fmla="*/ 127 h 127"/>
                  <a:gd name="T2" fmla="*/ 4 w 158"/>
                  <a:gd name="T3" fmla="*/ 127 h 127"/>
                  <a:gd name="T4" fmla="*/ 0 w 158"/>
                  <a:gd name="T5" fmla="*/ 124 h 127"/>
                  <a:gd name="T6" fmla="*/ 0 w 158"/>
                  <a:gd name="T7" fmla="*/ 3 h 127"/>
                  <a:gd name="T8" fmla="*/ 4 w 158"/>
                  <a:gd name="T9" fmla="*/ 0 h 127"/>
                  <a:gd name="T10" fmla="*/ 155 w 158"/>
                  <a:gd name="T11" fmla="*/ 0 h 127"/>
                  <a:gd name="T12" fmla="*/ 158 w 158"/>
                  <a:gd name="T13" fmla="*/ 3 h 127"/>
                  <a:gd name="T14" fmla="*/ 158 w 158"/>
                  <a:gd name="T15" fmla="*/ 124 h 127"/>
                  <a:gd name="T16" fmla="*/ 155 w 158"/>
                  <a:gd name="T17" fmla="*/ 12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8" h="127">
                    <a:moveTo>
                      <a:pt x="155" y="127"/>
                    </a:moveTo>
                    <a:cubicBezTo>
                      <a:pt x="4" y="127"/>
                      <a:pt x="4" y="127"/>
                      <a:pt x="4" y="127"/>
                    </a:cubicBezTo>
                    <a:cubicBezTo>
                      <a:pt x="2" y="127"/>
                      <a:pt x="0" y="125"/>
                      <a:pt x="0" y="124"/>
                    </a:cubicBezTo>
                    <a:cubicBezTo>
                      <a:pt x="0" y="3"/>
                      <a:pt x="0" y="3"/>
                      <a:pt x="0" y="3"/>
                    </a:cubicBezTo>
                    <a:cubicBezTo>
                      <a:pt x="0" y="1"/>
                      <a:pt x="2" y="0"/>
                      <a:pt x="4" y="0"/>
                    </a:cubicBezTo>
                    <a:cubicBezTo>
                      <a:pt x="155" y="0"/>
                      <a:pt x="155" y="0"/>
                      <a:pt x="155" y="0"/>
                    </a:cubicBezTo>
                    <a:cubicBezTo>
                      <a:pt x="157" y="0"/>
                      <a:pt x="158" y="1"/>
                      <a:pt x="158" y="3"/>
                    </a:cubicBezTo>
                    <a:cubicBezTo>
                      <a:pt x="158" y="124"/>
                      <a:pt x="158" y="124"/>
                      <a:pt x="158" y="124"/>
                    </a:cubicBezTo>
                    <a:cubicBezTo>
                      <a:pt x="158" y="125"/>
                      <a:pt x="157" y="127"/>
                      <a:pt x="155" y="127"/>
                    </a:cubicBezTo>
                    <a:close/>
                  </a:path>
                </a:pathLst>
              </a:custGeom>
              <a:noFill/>
              <a:ln w="285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1" name="Line 41">
                <a:extLst>
                  <a:ext uri="{FF2B5EF4-FFF2-40B4-BE49-F238E27FC236}">
                    <a16:creationId xmlns:a16="http://schemas.microsoft.com/office/drawing/2014/main" id="{A89FD680-1483-F296-83DF-E1822CA56AFF}"/>
                  </a:ext>
                </a:extLst>
              </p:cNvPr>
              <p:cNvSpPr>
                <a:spLocks noChangeShapeType="1"/>
              </p:cNvSpPr>
              <p:nvPr/>
            </p:nvSpPr>
            <p:spPr bwMode="auto">
              <a:xfrm>
                <a:off x="6529388" y="6435725"/>
                <a:ext cx="447675" cy="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82" name="Line 45">
                <a:extLst>
                  <a:ext uri="{FF2B5EF4-FFF2-40B4-BE49-F238E27FC236}">
                    <a16:creationId xmlns:a16="http://schemas.microsoft.com/office/drawing/2014/main" id="{28C1CE92-7069-E9A0-D876-0625476966BF}"/>
                  </a:ext>
                </a:extLst>
              </p:cNvPr>
              <p:cNvSpPr>
                <a:spLocks noChangeShapeType="1"/>
              </p:cNvSpPr>
              <p:nvPr/>
            </p:nvSpPr>
            <p:spPr bwMode="auto">
              <a:xfrm>
                <a:off x="6515100" y="6503988"/>
                <a:ext cx="0" cy="0"/>
              </a:xfrm>
              <a:prstGeom prst="line">
                <a:avLst/>
              </a:prstGeom>
              <a:noFill/>
              <a:ln w="28575" cap="flat">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nvGrpSpPr>
            <p:cNvPr id="76" name="Group 75">
              <a:extLst>
                <a:ext uri="{FF2B5EF4-FFF2-40B4-BE49-F238E27FC236}">
                  <a16:creationId xmlns:a16="http://schemas.microsoft.com/office/drawing/2014/main" id="{261224F1-BDCE-55AA-C4A9-63CD32F4AB26}"/>
                </a:ext>
              </a:extLst>
            </p:cNvPr>
            <p:cNvGrpSpPr/>
            <p:nvPr/>
          </p:nvGrpSpPr>
          <p:grpSpPr>
            <a:xfrm flipV="1">
              <a:off x="10237557" y="4729950"/>
              <a:ext cx="117335" cy="109913"/>
              <a:chOff x="10860573" y="4995622"/>
              <a:chExt cx="119693" cy="151971"/>
            </a:xfrm>
          </p:grpSpPr>
          <p:sp>
            <p:nvSpPr>
              <p:cNvPr id="77" name="Line 7">
                <a:extLst>
                  <a:ext uri="{FF2B5EF4-FFF2-40B4-BE49-F238E27FC236}">
                    <a16:creationId xmlns:a16="http://schemas.microsoft.com/office/drawing/2014/main" id="{5E8DA2FC-2E49-FDE6-C742-D53EADD2109A}"/>
                  </a:ext>
                </a:extLst>
              </p:cNvPr>
              <p:cNvSpPr>
                <a:spLocks noChangeShapeType="1"/>
              </p:cNvSpPr>
              <p:nvPr/>
            </p:nvSpPr>
            <p:spPr bwMode="auto">
              <a:xfrm>
                <a:off x="10922437" y="4995622"/>
                <a:ext cx="0" cy="151971"/>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8" name="Line 8">
                <a:extLst>
                  <a:ext uri="{FF2B5EF4-FFF2-40B4-BE49-F238E27FC236}">
                    <a16:creationId xmlns:a16="http://schemas.microsoft.com/office/drawing/2014/main" id="{8E497A23-157C-ADB9-D884-AC96C3DA73A6}"/>
                  </a:ext>
                </a:extLst>
              </p:cNvPr>
              <p:cNvSpPr>
                <a:spLocks noChangeShapeType="1"/>
              </p:cNvSpPr>
              <p:nvPr/>
            </p:nvSpPr>
            <p:spPr bwMode="auto">
              <a:xfrm>
                <a:off x="10860573" y="5089763"/>
                <a:ext cx="61864"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sp>
            <p:nvSpPr>
              <p:cNvPr id="79" name="Line 9">
                <a:extLst>
                  <a:ext uri="{FF2B5EF4-FFF2-40B4-BE49-F238E27FC236}">
                    <a16:creationId xmlns:a16="http://schemas.microsoft.com/office/drawing/2014/main" id="{0C8B076E-4BA9-FF1C-6586-D3EC1BCCF182}"/>
                  </a:ext>
                </a:extLst>
              </p:cNvPr>
              <p:cNvSpPr>
                <a:spLocks noChangeShapeType="1"/>
              </p:cNvSpPr>
              <p:nvPr/>
            </p:nvSpPr>
            <p:spPr bwMode="auto">
              <a:xfrm flipH="1">
                <a:off x="10922437" y="5089763"/>
                <a:ext cx="57829" cy="57830"/>
              </a:xfrm>
              <a:prstGeom prst="line">
                <a:avLst/>
              </a:prstGeom>
              <a:noFill/>
              <a:ln w="28575" cap="rnd">
                <a:solidFill>
                  <a:schemeClr val="tx1"/>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4192"/>
                <a:endParaRPr lang="en-US" sz="1765">
                  <a:solidFill>
                    <a:srgbClr val="505050"/>
                  </a:solidFill>
                  <a:latin typeface="Segoe UI"/>
                </a:endParaRPr>
              </a:p>
            </p:txBody>
          </p:sp>
        </p:grpSp>
      </p:grpSp>
      <p:grpSp>
        <p:nvGrpSpPr>
          <p:cNvPr id="83" name="Group 82">
            <a:extLst>
              <a:ext uri="{FF2B5EF4-FFF2-40B4-BE49-F238E27FC236}">
                <a16:creationId xmlns:a16="http://schemas.microsoft.com/office/drawing/2014/main" id="{136610D5-DAF5-A8FE-E5EF-AEACF550E16C}"/>
              </a:ext>
            </a:extLst>
          </p:cNvPr>
          <p:cNvGrpSpPr/>
          <p:nvPr/>
        </p:nvGrpSpPr>
        <p:grpSpPr>
          <a:xfrm>
            <a:off x="2585001" y="3577622"/>
            <a:ext cx="7116039" cy="0"/>
            <a:chOff x="2588358" y="2665991"/>
            <a:chExt cx="7259760" cy="0"/>
          </a:xfrm>
        </p:grpSpPr>
        <p:cxnSp>
          <p:nvCxnSpPr>
            <p:cNvPr id="84" name="Straight Connector 83">
              <a:extLst>
                <a:ext uri="{FF2B5EF4-FFF2-40B4-BE49-F238E27FC236}">
                  <a16:creationId xmlns:a16="http://schemas.microsoft.com/office/drawing/2014/main" id="{9F4E097C-CF0F-1468-72BA-5C8E46822657}"/>
                </a:ext>
              </a:extLst>
            </p:cNvPr>
            <p:cNvCxnSpPr>
              <a:cxnSpLocks/>
            </p:cNvCxnSpPr>
            <p:nvPr/>
          </p:nvCxnSpPr>
          <p:spPr>
            <a:xfrm>
              <a:off x="258835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F8B092A9-A1B7-B8C8-AC56-F918142C17EC}"/>
                </a:ext>
              </a:extLst>
            </p:cNvPr>
            <p:cNvCxnSpPr>
              <a:cxnSpLocks/>
            </p:cNvCxnSpPr>
            <p:nvPr/>
          </p:nvCxnSpPr>
          <p:spPr>
            <a:xfrm>
              <a:off x="5307013"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A9BAA99-A93A-D89F-BC42-4C4B111C5F43}"/>
                </a:ext>
              </a:extLst>
            </p:cNvPr>
            <p:cNvCxnSpPr>
              <a:cxnSpLocks/>
            </p:cNvCxnSpPr>
            <p:nvPr/>
          </p:nvCxnSpPr>
          <p:spPr>
            <a:xfrm>
              <a:off x="802566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8DC02536-5478-431C-1033-87FA6DB3E4A7}"/>
              </a:ext>
            </a:extLst>
          </p:cNvPr>
          <p:cNvGrpSpPr/>
          <p:nvPr/>
        </p:nvGrpSpPr>
        <p:grpSpPr>
          <a:xfrm>
            <a:off x="2687384" y="5287812"/>
            <a:ext cx="7116039" cy="0"/>
            <a:chOff x="2588358" y="2665991"/>
            <a:chExt cx="7259760" cy="0"/>
          </a:xfrm>
        </p:grpSpPr>
        <p:cxnSp>
          <p:nvCxnSpPr>
            <p:cNvPr id="88" name="Straight Connector 87">
              <a:extLst>
                <a:ext uri="{FF2B5EF4-FFF2-40B4-BE49-F238E27FC236}">
                  <a16:creationId xmlns:a16="http://schemas.microsoft.com/office/drawing/2014/main" id="{486023E0-77B8-DD71-CF09-B768044B1913}"/>
                </a:ext>
              </a:extLst>
            </p:cNvPr>
            <p:cNvCxnSpPr>
              <a:cxnSpLocks/>
            </p:cNvCxnSpPr>
            <p:nvPr/>
          </p:nvCxnSpPr>
          <p:spPr>
            <a:xfrm>
              <a:off x="258835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1DB6A3C-F4A2-EB13-1200-06C08A07553B}"/>
                </a:ext>
              </a:extLst>
            </p:cNvPr>
            <p:cNvCxnSpPr>
              <a:cxnSpLocks/>
            </p:cNvCxnSpPr>
            <p:nvPr/>
          </p:nvCxnSpPr>
          <p:spPr>
            <a:xfrm>
              <a:off x="5307013"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205B4E8-7488-C930-D60F-A1D1EBB580CD}"/>
                </a:ext>
              </a:extLst>
            </p:cNvPr>
            <p:cNvCxnSpPr>
              <a:cxnSpLocks/>
            </p:cNvCxnSpPr>
            <p:nvPr/>
          </p:nvCxnSpPr>
          <p:spPr>
            <a:xfrm>
              <a:off x="8025668" y="2665991"/>
              <a:ext cx="1822450" cy="0"/>
            </a:xfrm>
            <a:prstGeom prst="line">
              <a:avLst/>
            </a:prstGeom>
            <a:ln w="28575" cap="rnd">
              <a:solidFill>
                <a:schemeClr val="accent1"/>
              </a:solidFill>
              <a:prstDash val="dash"/>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16853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up)">
                                      <p:cBhvr>
                                        <p:cTn id="11" dur="500"/>
                                        <p:tgtEl>
                                          <p:spTgt spid="17"/>
                                        </p:tgtEl>
                                      </p:cBhvr>
                                    </p:animEffect>
                                  </p:childTnLst>
                                </p:cTn>
                              </p:par>
                              <p:par>
                                <p:cTn id="12" presetID="2" presetClass="entr" presetSubtype="4" decel="100000" fill="hold" nodeType="withEffect">
                                  <p:stCondLst>
                                    <p:cond delay="500"/>
                                  </p:stCondLst>
                                  <p:childTnLst>
                                    <p:set>
                                      <p:cBhvr>
                                        <p:cTn id="13" dur="1" fill="hold">
                                          <p:stCondLst>
                                            <p:cond delay="0"/>
                                          </p:stCondLst>
                                        </p:cTn>
                                        <p:tgtEl>
                                          <p:spTgt spid="22"/>
                                        </p:tgtEl>
                                        <p:attrNameLst>
                                          <p:attrName>style.visibility</p:attrName>
                                        </p:attrNameLst>
                                      </p:cBhvr>
                                      <p:to>
                                        <p:strVal val="visible"/>
                                      </p:to>
                                    </p:set>
                                    <p:anim calcmode="lin" valueType="num">
                                      <p:cBhvr additive="base">
                                        <p:cTn id="14" dur="1000" fill="hold"/>
                                        <p:tgtEl>
                                          <p:spTgt spid="22"/>
                                        </p:tgtEl>
                                        <p:attrNameLst>
                                          <p:attrName>ppt_x</p:attrName>
                                        </p:attrNameLst>
                                      </p:cBhvr>
                                      <p:tavLst>
                                        <p:tav tm="0">
                                          <p:val>
                                            <p:strVal val="#ppt_x"/>
                                          </p:val>
                                        </p:tav>
                                        <p:tav tm="100000">
                                          <p:val>
                                            <p:strVal val="#ppt_x"/>
                                          </p:val>
                                        </p:tav>
                                      </p:tavLst>
                                    </p:anim>
                                    <p:anim calcmode="lin" valueType="num">
                                      <p:cBhvr additive="base">
                                        <p:cTn id="15" dur="1000" fill="hold"/>
                                        <p:tgtEl>
                                          <p:spTgt spid="22"/>
                                        </p:tgtEl>
                                        <p:attrNameLst>
                                          <p:attrName>ppt_y</p:attrName>
                                        </p:attrNameLst>
                                      </p:cBhvr>
                                      <p:tavLst>
                                        <p:tav tm="0">
                                          <p:val>
                                            <p:strVal val="1+#ppt_h/2"/>
                                          </p:val>
                                        </p:tav>
                                        <p:tav tm="100000">
                                          <p:val>
                                            <p:strVal val="#ppt_y"/>
                                          </p:val>
                                        </p:tav>
                                      </p:tavLst>
                                    </p:anim>
                                  </p:childTnLst>
                                </p:cTn>
                              </p:par>
                              <p:par>
                                <p:cTn id="16" presetID="2" presetClass="entr" presetSubtype="4" decel="100000" fill="hold" nodeType="withEffect">
                                  <p:stCondLst>
                                    <p:cond delay="75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1000" fill="hold"/>
                                        <p:tgtEl>
                                          <p:spTgt spid="29"/>
                                        </p:tgtEl>
                                        <p:attrNameLst>
                                          <p:attrName>ppt_x</p:attrName>
                                        </p:attrNameLst>
                                      </p:cBhvr>
                                      <p:tavLst>
                                        <p:tav tm="0">
                                          <p:val>
                                            <p:strVal val="#ppt_x"/>
                                          </p:val>
                                        </p:tav>
                                        <p:tav tm="100000">
                                          <p:val>
                                            <p:strVal val="#ppt_x"/>
                                          </p:val>
                                        </p:tav>
                                      </p:tavLst>
                                    </p:anim>
                                    <p:anim calcmode="lin" valueType="num">
                                      <p:cBhvr additive="base">
                                        <p:cTn id="19" dur="1000" fill="hold"/>
                                        <p:tgtEl>
                                          <p:spTgt spid="29"/>
                                        </p:tgtEl>
                                        <p:attrNameLst>
                                          <p:attrName>ppt_y</p:attrName>
                                        </p:attrNameLst>
                                      </p:cBhvr>
                                      <p:tavLst>
                                        <p:tav tm="0">
                                          <p:val>
                                            <p:strVal val="1+#ppt_h/2"/>
                                          </p:val>
                                        </p:tav>
                                        <p:tav tm="100000">
                                          <p:val>
                                            <p:strVal val="#ppt_y"/>
                                          </p:val>
                                        </p:tav>
                                      </p:tavLst>
                                    </p:anim>
                                  </p:childTnLst>
                                </p:cTn>
                              </p:par>
                              <p:par>
                                <p:cTn id="20" presetID="2" presetClass="entr" presetSubtype="4" decel="100000" fill="hold" nodeType="withEffect">
                                  <p:stCondLst>
                                    <p:cond delay="1000"/>
                                  </p:stCondLst>
                                  <p:childTnLst>
                                    <p:set>
                                      <p:cBhvr>
                                        <p:cTn id="21" dur="1" fill="hold">
                                          <p:stCondLst>
                                            <p:cond delay="0"/>
                                          </p:stCondLst>
                                        </p:cTn>
                                        <p:tgtEl>
                                          <p:spTgt spid="35"/>
                                        </p:tgtEl>
                                        <p:attrNameLst>
                                          <p:attrName>style.visibility</p:attrName>
                                        </p:attrNameLst>
                                      </p:cBhvr>
                                      <p:to>
                                        <p:strVal val="visible"/>
                                      </p:to>
                                    </p:set>
                                    <p:anim calcmode="lin" valueType="num">
                                      <p:cBhvr additive="base">
                                        <p:cTn id="22" dur="1000" fill="hold"/>
                                        <p:tgtEl>
                                          <p:spTgt spid="35"/>
                                        </p:tgtEl>
                                        <p:attrNameLst>
                                          <p:attrName>ppt_x</p:attrName>
                                        </p:attrNameLst>
                                      </p:cBhvr>
                                      <p:tavLst>
                                        <p:tav tm="0">
                                          <p:val>
                                            <p:strVal val="#ppt_x"/>
                                          </p:val>
                                        </p:tav>
                                        <p:tav tm="100000">
                                          <p:val>
                                            <p:strVal val="#ppt_x"/>
                                          </p:val>
                                        </p:tav>
                                      </p:tavLst>
                                    </p:anim>
                                    <p:anim calcmode="lin" valueType="num">
                                      <p:cBhvr additive="base">
                                        <p:cTn id="23" dur="1000" fill="hold"/>
                                        <p:tgtEl>
                                          <p:spTgt spid="35"/>
                                        </p:tgtEl>
                                        <p:attrNameLst>
                                          <p:attrName>ppt_y</p:attrName>
                                        </p:attrNameLst>
                                      </p:cBhvr>
                                      <p:tavLst>
                                        <p:tav tm="0">
                                          <p:val>
                                            <p:strVal val="1+#ppt_h/2"/>
                                          </p:val>
                                        </p:tav>
                                        <p:tav tm="100000">
                                          <p:val>
                                            <p:strVal val="#ppt_y"/>
                                          </p:val>
                                        </p:tav>
                                      </p:tavLst>
                                    </p:anim>
                                  </p:childTnLst>
                                </p:cTn>
                              </p:par>
                              <p:par>
                                <p:cTn id="24" presetID="2" presetClass="entr" presetSubtype="4" decel="100000" fill="hold" nodeType="withEffect">
                                  <p:stCondLst>
                                    <p:cond delay="1250"/>
                                  </p:stCondLst>
                                  <p:childTnLst>
                                    <p:set>
                                      <p:cBhvr>
                                        <p:cTn id="25" dur="1" fill="hold">
                                          <p:stCondLst>
                                            <p:cond delay="0"/>
                                          </p:stCondLst>
                                        </p:cTn>
                                        <p:tgtEl>
                                          <p:spTgt spid="40"/>
                                        </p:tgtEl>
                                        <p:attrNameLst>
                                          <p:attrName>style.visibility</p:attrName>
                                        </p:attrNameLst>
                                      </p:cBhvr>
                                      <p:to>
                                        <p:strVal val="visible"/>
                                      </p:to>
                                    </p:set>
                                    <p:anim calcmode="lin" valueType="num">
                                      <p:cBhvr additive="base">
                                        <p:cTn id="26" dur="1000" fill="hold"/>
                                        <p:tgtEl>
                                          <p:spTgt spid="40"/>
                                        </p:tgtEl>
                                        <p:attrNameLst>
                                          <p:attrName>ppt_x</p:attrName>
                                        </p:attrNameLst>
                                      </p:cBhvr>
                                      <p:tavLst>
                                        <p:tav tm="0">
                                          <p:val>
                                            <p:strVal val="#ppt_x"/>
                                          </p:val>
                                        </p:tav>
                                        <p:tav tm="100000">
                                          <p:val>
                                            <p:strVal val="#ppt_x"/>
                                          </p:val>
                                        </p:tav>
                                      </p:tavLst>
                                    </p:anim>
                                    <p:anim calcmode="lin" valueType="num">
                                      <p:cBhvr additive="base">
                                        <p:cTn id="27" dur="1000" fill="hold"/>
                                        <p:tgtEl>
                                          <p:spTgt spid="40"/>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decel="100000" fill="hold" nodeType="afterEffect">
                                  <p:stCondLst>
                                    <p:cond delay="0"/>
                                  </p:stCondLst>
                                  <p:childTnLst>
                                    <p:set>
                                      <p:cBhvr>
                                        <p:cTn id="30" dur="1" fill="hold">
                                          <p:stCondLst>
                                            <p:cond delay="0"/>
                                          </p:stCondLst>
                                        </p:cTn>
                                        <p:tgtEl>
                                          <p:spTgt spid="45"/>
                                        </p:tgtEl>
                                        <p:attrNameLst>
                                          <p:attrName>style.visibility</p:attrName>
                                        </p:attrNameLst>
                                      </p:cBhvr>
                                      <p:to>
                                        <p:strVal val="visible"/>
                                      </p:to>
                                    </p:set>
                                    <p:anim calcmode="lin" valueType="num">
                                      <p:cBhvr additive="base">
                                        <p:cTn id="31" dur="1000" fill="hold"/>
                                        <p:tgtEl>
                                          <p:spTgt spid="45"/>
                                        </p:tgtEl>
                                        <p:attrNameLst>
                                          <p:attrName>ppt_x</p:attrName>
                                        </p:attrNameLst>
                                      </p:cBhvr>
                                      <p:tavLst>
                                        <p:tav tm="0">
                                          <p:val>
                                            <p:strVal val="#ppt_x"/>
                                          </p:val>
                                        </p:tav>
                                        <p:tav tm="100000">
                                          <p:val>
                                            <p:strVal val="#ppt_x"/>
                                          </p:val>
                                        </p:tav>
                                      </p:tavLst>
                                    </p:anim>
                                    <p:anim calcmode="lin" valueType="num">
                                      <p:cBhvr additive="base">
                                        <p:cTn id="32" dur="1000" fill="hold"/>
                                        <p:tgtEl>
                                          <p:spTgt spid="45"/>
                                        </p:tgtEl>
                                        <p:attrNameLst>
                                          <p:attrName>ppt_y</p:attrName>
                                        </p:attrNameLst>
                                      </p:cBhvr>
                                      <p:tavLst>
                                        <p:tav tm="0">
                                          <p:val>
                                            <p:strVal val="1+#ppt_h/2"/>
                                          </p:val>
                                        </p:tav>
                                        <p:tav tm="100000">
                                          <p:val>
                                            <p:strVal val="#ppt_y"/>
                                          </p:val>
                                        </p:tav>
                                      </p:tavLst>
                                    </p:anim>
                                  </p:childTnLst>
                                </p:cTn>
                              </p:par>
                              <p:par>
                                <p:cTn id="33" presetID="2" presetClass="entr" presetSubtype="4" decel="100000" fill="hold" nodeType="withEffect">
                                  <p:stCondLst>
                                    <p:cond delay="250"/>
                                  </p:stCondLst>
                                  <p:childTnLst>
                                    <p:set>
                                      <p:cBhvr>
                                        <p:cTn id="34" dur="1" fill="hold">
                                          <p:stCondLst>
                                            <p:cond delay="0"/>
                                          </p:stCondLst>
                                        </p:cTn>
                                        <p:tgtEl>
                                          <p:spTgt spid="51"/>
                                        </p:tgtEl>
                                        <p:attrNameLst>
                                          <p:attrName>style.visibility</p:attrName>
                                        </p:attrNameLst>
                                      </p:cBhvr>
                                      <p:to>
                                        <p:strVal val="visible"/>
                                      </p:to>
                                    </p:set>
                                    <p:anim calcmode="lin" valueType="num">
                                      <p:cBhvr additive="base">
                                        <p:cTn id="35" dur="1000" fill="hold"/>
                                        <p:tgtEl>
                                          <p:spTgt spid="51"/>
                                        </p:tgtEl>
                                        <p:attrNameLst>
                                          <p:attrName>ppt_x</p:attrName>
                                        </p:attrNameLst>
                                      </p:cBhvr>
                                      <p:tavLst>
                                        <p:tav tm="0">
                                          <p:val>
                                            <p:strVal val="#ppt_x"/>
                                          </p:val>
                                        </p:tav>
                                        <p:tav tm="100000">
                                          <p:val>
                                            <p:strVal val="#ppt_x"/>
                                          </p:val>
                                        </p:tav>
                                      </p:tavLst>
                                    </p:anim>
                                    <p:anim calcmode="lin" valueType="num">
                                      <p:cBhvr additive="base">
                                        <p:cTn id="36" dur="1000" fill="hold"/>
                                        <p:tgtEl>
                                          <p:spTgt spid="51"/>
                                        </p:tgtEl>
                                        <p:attrNameLst>
                                          <p:attrName>ppt_y</p:attrName>
                                        </p:attrNameLst>
                                      </p:cBhvr>
                                      <p:tavLst>
                                        <p:tav tm="0">
                                          <p:val>
                                            <p:strVal val="1+#ppt_h/2"/>
                                          </p:val>
                                        </p:tav>
                                        <p:tav tm="100000">
                                          <p:val>
                                            <p:strVal val="#ppt_y"/>
                                          </p:val>
                                        </p:tav>
                                      </p:tavLst>
                                    </p:anim>
                                  </p:childTnLst>
                                </p:cTn>
                              </p:par>
                              <p:par>
                                <p:cTn id="37" presetID="2" presetClass="entr" presetSubtype="4" decel="100000" fill="hold" nodeType="withEffect">
                                  <p:stCondLst>
                                    <p:cond delay="500"/>
                                  </p:stCondLst>
                                  <p:childTnLst>
                                    <p:set>
                                      <p:cBhvr>
                                        <p:cTn id="38" dur="1" fill="hold">
                                          <p:stCondLst>
                                            <p:cond delay="0"/>
                                          </p:stCondLst>
                                        </p:cTn>
                                        <p:tgtEl>
                                          <p:spTgt spid="67"/>
                                        </p:tgtEl>
                                        <p:attrNameLst>
                                          <p:attrName>style.visibility</p:attrName>
                                        </p:attrNameLst>
                                      </p:cBhvr>
                                      <p:to>
                                        <p:strVal val="visible"/>
                                      </p:to>
                                    </p:set>
                                    <p:anim calcmode="lin" valueType="num">
                                      <p:cBhvr additive="base">
                                        <p:cTn id="39" dur="1000" fill="hold"/>
                                        <p:tgtEl>
                                          <p:spTgt spid="67"/>
                                        </p:tgtEl>
                                        <p:attrNameLst>
                                          <p:attrName>ppt_x</p:attrName>
                                        </p:attrNameLst>
                                      </p:cBhvr>
                                      <p:tavLst>
                                        <p:tav tm="0">
                                          <p:val>
                                            <p:strVal val="#ppt_x"/>
                                          </p:val>
                                        </p:tav>
                                        <p:tav tm="100000">
                                          <p:val>
                                            <p:strVal val="#ppt_x"/>
                                          </p:val>
                                        </p:tav>
                                      </p:tavLst>
                                    </p:anim>
                                    <p:anim calcmode="lin" valueType="num">
                                      <p:cBhvr additive="base">
                                        <p:cTn id="40" dur="1000" fill="hold"/>
                                        <p:tgtEl>
                                          <p:spTgt spid="67"/>
                                        </p:tgtEl>
                                        <p:attrNameLst>
                                          <p:attrName>ppt_y</p:attrName>
                                        </p:attrNameLst>
                                      </p:cBhvr>
                                      <p:tavLst>
                                        <p:tav tm="0">
                                          <p:val>
                                            <p:strVal val="1+#ppt_h/2"/>
                                          </p:val>
                                        </p:tav>
                                        <p:tav tm="100000">
                                          <p:val>
                                            <p:strVal val="#ppt_y"/>
                                          </p:val>
                                        </p:tav>
                                      </p:tavLst>
                                    </p:anim>
                                  </p:childTnLst>
                                </p:cTn>
                              </p:par>
                              <p:par>
                                <p:cTn id="41" presetID="2" presetClass="entr" presetSubtype="4" decel="100000" fill="hold" nodeType="withEffect">
                                  <p:stCondLst>
                                    <p:cond delay="750"/>
                                  </p:stCondLst>
                                  <p:childTnLst>
                                    <p:set>
                                      <p:cBhvr>
                                        <p:cTn id="42" dur="1" fill="hold">
                                          <p:stCondLst>
                                            <p:cond delay="0"/>
                                          </p:stCondLst>
                                        </p:cTn>
                                        <p:tgtEl>
                                          <p:spTgt spid="73"/>
                                        </p:tgtEl>
                                        <p:attrNameLst>
                                          <p:attrName>style.visibility</p:attrName>
                                        </p:attrNameLst>
                                      </p:cBhvr>
                                      <p:to>
                                        <p:strVal val="visible"/>
                                      </p:to>
                                    </p:set>
                                    <p:anim calcmode="lin" valueType="num">
                                      <p:cBhvr additive="base">
                                        <p:cTn id="43" dur="1000" fill="hold"/>
                                        <p:tgtEl>
                                          <p:spTgt spid="73"/>
                                        </p:tgtEl>
                                        <p:attrNameLst>
                                          <p:attrName>ppt_x</p:attrName>
                                        </p:attrNameLst>
                                      </p:cBhvr>
                                      <p:tavLst>
                                        <p:tav tm="0">
                                          <p:val>
                                            <p:strVal val="#ppt_x"/>
                                          </p:val>
                                        </p:tav>
                                        <p:tav tm="100000">
                                          <p:val>
                                            <p:strVal val="#ppt_x"/>
                                          </p:val>
                                        </p:tav>
                                      </p:tavLst>
                                    </p:anim>
                                    <p:anim calcmode="lin" valueType="num">
                                      <p:cBhvr additive="base">
                                        <p:cTn id="44" dur="1000" fill="hold"/>
                                        <p:tgtEl>
                                          <p:spTgt spid="73"/>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2" presetClass="entr" presetSubtype="8" fill="hold" nodeType="afterEffect">
                                  <p:stCondLst>
                                    <p:cond delay="0"/>
                                  </p:stCondLst>
                                  <p:childTnLst>
                                    <p:set>
                                      <p:cBhvr>
                                        <p:cTn id="47" dur="1" fill="hold">
                                          <p:stCondLst>
                                            <p:cond delay="0"/>
                                          </p:stCondLst>
                                        </p:cTn>
                                        <p:tgtEl>
                                          <p:spTgt spid="83"/>
                                        </p:tgtEl>
                                        <p:attrNameLst>
                                          <p:attrName>style.visibility</p:attrName>
                                        </p:attrNameLst>
                                      </p:cBhvr>
                                      <p:to>
                                        <p:strVal val="visible"/>
                                      </p:to>
                                    </p:set>
                                    <p:animEffect transition="in" filter="wipe(left)">
                                      <p:cBhvr>
                                        <p:cTn id="48" dur="500"/>
                                        <p:tgtEl>
                                          <p:spTgt spid="83"/>
                                        </p:tgtEl>
                                      </p:cBhvr>
                                    </p:animEffect>
                                  </p:childTnLst>
                                </p:cTn>
                              </p:par>
                            </p:childTnLst>
                          </p:cTn>
                        </p:par>
                        <p:par>
                          <p:cTn id="49" fill="hold">
                            <p:stCondLst>
                              <p:cond delay="5000"/>
                            </p:stCondLst>
                            <p:childTnLst>
                              <p:par>
                                <p:cTn id="50" presetID="22" presetClass="entr" presetSubtype="8" fill="hold" nodeType="afterEffect">
                                  <p:stCondLst>
                                    <p:cond delay="0"/>
                                  </p:stCondLst>
                                  <p:childTnLst>
                                    <p:set>
                                      <p:cBhvr>
                                        <p:cTn id="51" dur="1" fill="hold">
                                          <p:stCondLst>
                                            <p:cond delay="0"/>
                                          </p:stCondLst>
                                        </p:cTn>
                                        <p:tgtEl>
                                          <p:spTgt spid="87"/>
                                        </p:tgtEl>
                                        <p:attrNameLst>
                                          <p:attrName>style.visibility</p:attrName>
                                        </p:attrNameLst>
                                      </p:cBhvr>
                                      <p:to>
                                        <p:strVal val="visible"/>
                                      </p:to>
                                    </p:set>
                                    <p:animEffect transition="in" filter="wipe(left)">
                                      <p:cBhvr>
                                        <p:cTn id="5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AF4A72B1-DD6D-D100-5DBB-EA66505E2819}"/>
              </a:ext>
            </a:extLst>
          </p:cNvPr>
          <p:cNvSpPr txBox="1">
            <a:spLocks/>
          </p:cNvSpPr>
          <p:nvPr/>
        </p:nvSpPr>
        <p:spPr>
          <a:xfrm>
            <a:off x="-5705759" y="-54761"/>
            <a:ext cx="10515600" cy="1325563"/>
          </a:xfrm>
          <a:prstGeom prst="rect">
            <a:avLst/>
          </a:prstGeom>
        </p:spPr>
        <p:txBody>
          <a:bodyPr vert="horz" lIns="91440" tIns="45720" rIns="91440" bIns="45720" rtlCol="0" anchor="b">
            <a:no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spc="-50" dirty="0">
                <a:gradFill>
                  <a:gsLst>
                    <a:gs pos="0">
                      <a:srgbClr val="50E6FF"/>
                    </a:gs>
                    <a:gs pos="100000">
                      <a:srgbClr val="8661C5"/>
                    </a:gs>
                  </a:gsLst>
                  <a:lin ang="2700000" scaled="1"/>
                </a:gradFill>
                <a:latin typeface="Segoe UI Semibold"/>
              </a:rPr>
              <a:t>Queue.. Container Apps!</a:t>
            </a:r>
          </a:p>
        </p:txBody>
      </p:sp>
      <p:sp>
        <p:nvSpPr>
          <p:cNvPr id="3" name="Title 1">
            <a:extLst>
              <a:ext uri="{FF2B5EF4-FFF2-40B4-BE49-F238E27FC236}">
                <a16:creationId xmlns:a16="http://schemas.microsoft.com/office/drawing/2014/main" id="{3D4A826F-E751-2386-3FCE-EBDD1EB6E5FB}"/>
              </a:ext>
            </a:extLst>
          </p:cNvPr>
          <p:cNvSpPr txBox="1">
            <a:spLocks/>
          </p:cNvSpPr>
          <p:nvPr/>
        </p:nvSpPr>
        <p:spPr>
          <a:xfrm>
            <a:off x="749312" y="1828596"/>
            <a:ext cx="3870325" cy="498475"/>
          </a:xfrm>
          <a:prstGeom prst="rect">
            <a:avLst/>
          </a:prstGeom>
          <a:noFill/>
          <a:ln>
            <a:noFill/>
            <a:prstDash/>
          </a:ln>
          <a:effectLst/>
        </p:spPr>
        <p:txBody>
          <a:bodyPr rot="0" spcFirstLastPara="0" vertOverflow="overflow" horzOverflow="overflow" vert="horz" wrap="non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nSpc>
                <a:spcPct val="90000"/>
              </a:lnSpc>
              <a:defRPr/>
            </a:pPr>
            <a:r>
              <a:rPr lang="en-NZ" dirty="0">
                <a:solidFill>
                  <a:schemeClr val="accent1"/>
                </a:solidFill>
                <a:ea typeface="+mj-lt"/>
                <a:cs typeface="Segoe UI Semibold"/>
              </a:rPr>
              <a:t>Azure Container Apps</a:t>
            </a:r>
            <a:endParaRPr lang="en-NZ" dirty="0">
              <a:solidFill>
                <a:schemeClr val="accent1"/>
              </a:solidFill>
              <a:latin typeface="Segoe UI Semibold"/>
              <a:ea typeface="+mj-lt"/>
              <a:cs typeface="Segoe UI Semibold"/>
            </a:endParaRPr>
          </a:p>
        </p:txBody>
      </p:sp>
      <p:sp>
        <p:nvSpPr>
          <p:cNvPr id="5" name="TextBox 4">
            <a:extLst>
              <a:ext uri="{FF2B5EF4-FFF2-40B4-BE49-F238E27FC236}">
                <a16:creationId xmlns:a16="http://schemas.microsoft.com/office/drawing/2014/main" id="{CE928F3D-C656-4D75-4895-5C576ED94CED}"/>
              </a:ext>
            </a:extLst>
          </p:cNvPr>
          <p:cNvSpPr txBox="1"/>
          <p:nvPr/>
        </p:nvSpPr>
        <p:spPr>
          <a:xfrm>
            <a:off x="749313" y="2833377"/>
            <a:ext cx="4933709" cy="307777"/>
          </a:xfrm>
          <a:prstGeom prst="rect">
            <a:avLst/>
          </a:prstGeom>
          <a:noFill/>
        </p:spPr>
        <p:txBody>
          <a:bodyPr wrap="square" lIns="0" tIns="0" rIns="0" bIns="0" rtlCol="0" anchor="t">
            <a:spAutoFit/>
          </a:bodyPr>
          <a:lstStyle/>
          <a:p>
            <a:pPr marL="0" marR="0" lvl="0" indent="0" algn="l" defTabSz="914400" rtl="0" eaLnBrk="1" fontAlgn="auto" latinLnBrk="0" hangingPunct="1">
              <a:lnSpc>
                <a:spcPct val="100000"/>
              </a:lnSpc>
              <a:spcBef>
                <a:spcPts val="1800"/>
              </a:spcBef>
              <a:spcAft>
                <a:spcPts val="0"/>
              </a:spcAft>
              <a:buClrTx/>
              <a:buSzTx/>
              <a:buFontTx/>
              <a:buNone/>
              <a:tabLst/>
              <a:defRPr/>
            </a:pPr>
            <a:r>
              <a:rPr lang="en-US" sz="2000" dirty="0">
                <a:ln w="3175">
                  <a:noFill/>
                </a:ln>
                <a:solidFill>
                  <a:schemeClr val="accent1"/>
                </a:solidFill>
                <a:latin typeface="Segoe UI Semibold"/>
                <a:cs typeface="Segoe UI" pitchFamily="34" charset="0"/>
              </a:rPr>
              <a:t>Serverless</a:t>
            </a:r>
            <a:r>
              <a:rPr kumimoji="0" lang="en-US" sz="2000" b="0" i="0" u="none" strike="noStrike" kern="1200" cap="none" spc="0" normalizeH="0" baseline="0" noProof="0" dirty="0">
                <a:ln w="3175">
                  <a:noFill/>
                </a:ln>
                <a:solidFill>
                  <a:schemeClr val="accent1"/>
                </a:solidFill>
                <a:effectLst/>
                <a:uLnTx/>
                <a:uFillTx/>
                <a:latin typeface="Segoe UI Semibold"/>
                <a:ea typeface="+mn-ea"/>
                <a:cs typeface="Segoe UI" pitchFamily="34" charset="0"/>
              </a:rPr>
              <a:t> containers for microservices</a:t>
            </a:r>
          </a:p>
        </p:txBody>
      </p:sp>
      <p:sp>
        <p:nvSpPr>
          <p:cNvPr id="6" name="TextBox 5">
            <a:extLst>
              <a:ext uri="{FF2B5EF4-FFF2-40B4-BE49-F238E27FC236}">
                <a16:creationId xmlns:a16="http://schemas.microsoft.com/office/drawing/2014/main" id="{086567DB-84F7-F4C2-C03B-9C300BB18D35}"/>
              </a:ext>
            </a:extLst>
          </p:cNvPr>
          <p:cNvSpPr txBox="1"/>
          <p:nvPr/>
        </p:nvSpPr>
        <p:spPr>
          <a:xfrm>
            <a:off x="749313" y="3415330"/>
            <a:ext cx="5577960"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Build modern apps on open source</a:t>
            </a:r>
          </a:p>
        </p:txBody>
      </p:sp>
      <p:sp>
        <p:nvSpPr>
          <p:cNvPr id="9" name="TextBox 8">
            <a:extLst>
              <a:ext uri="{FF2B5EF4-FFF2-40B4-BE49-F238E27FC236}">
                <a16:creationId xmlns:a16="http://schemas.microsoft.com/office/drawing/2014/main" id="{53436819-3CFE-4A9F-4EE1-43971626A9D8}"/>
              </a:ext>
            </a:extLst>
          </p:cNvPr>
          <p:cNvSpPr txBox="1"/>
          <p:nvPr/>
        </p:nvSpPr>
        <p:spPr>
          <a:xfrm>
            <a:off x="749994" y="3972448"/>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Focus on apps, not infrastructure</a:t>
            </a:r>
          </a:p>
        </p:txBody>
      </p:sp>
      <p:sp>
        <p:nvSpPr>
          <p:cNvPr id="10" name="TextBox 9">
            <a:extLst>
              <a:ext uri="{FF2B5EF4-FFF2-40B4-BE49-F238E27FC236}">
                <a16:creationId xmlns:a16="http://schemas.microsoft.com/office/drawing/2014/main" id="{E00FD17E-5573-7BB5-BB83-9A5D72398E41}"/>
              </a:ext>
            </a:extLst>
          </p:cNvPr>
          <p:cNvSpPr txBox="1"/>
          <p:nvPr/>
        </p:nvSpPr>
        <p:spPr>
          <a:xfrm>
            <a:off x="749313" y="4588113"/>
            <a:ext cx="5577961" cy="307777"/>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a:ln w="3175">
                  <a:noFill/>
                </a:ln>
                <a:solidFill>
                  <a:schemeClr val="accent1"/>
                </a:solidFill>
                <a:latin typeface="Segoe UI Semibold"/>
                <a:cs typeface="Segoe UI" pitchFamily="34" charset="0"/>
              </a:rPr>
              <a:t>Seamlessly port to Kubernetes</a:t>
            </a:r>
          </a:p>
        </p:txBody>
      </p:sp>
      <p:pic>
        <p:nvPicPr>
          <p:cNvPr id="91" name="Graphic 90" descr="Azure Container Apps icon">
            <a:extLst>
              <a:ext uri="{FF2B5EF4-FFF2-40B4-BE49-F238E27FC236}">
                <a16:creationId xmlns:a16="http://schemas.microsoft.com/office/drawing/2014/main" id="{94814DB7-6724-D577-9467-B369A91505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8289327" y="2731313"/>
            <a:ext cx="2983790" cy="2983790"/>
          </a:xfrm>
          <a:prstGeom prst="rect">
            <a:avLst/>
          </a:prstGeom>
        </p:spPr>
      </p:pic>
      <p:cxnSp>
        <p:nvCxnSpPr>
          <p:cNvPr id="92" name="Straight Connector 91">
            <a:extLst>
              <a:ext uri="{FF2B5EF4-FFF2-40B4-BE49-F238E27FC236}">
                <a16:creationId xmlns:a16="http://schemas.microsoft.com/office/drawing/2014/main" id="{F1F797C9-EAEB-012D-341F-1B8A74621E76}"/>
              </a:ext>
              <a:ext uri="{C183D7F6-B498-43B3-948B-1728B52AA6E4}">
                <adec:decorative xmlns:adec="http://schemas.microsoft.com/office/drawing/2017/decorative" val="1"/>
              </a:ext>
            </a:extLst>
          </p:cNvPr>
          <p:cNvCxnSpPr>
            <a:cxnSpLocks/>
          </p:cNvCxnSpPr>
          <p:nvPr/>
        </p:nvCxnSpPr>
        <p:spPr>
          <a:xfrm>
            <a:off x="749313" y="5100412"/>
            <a:ext cx="5029200" cy="0"/>
          </a:xfrm>
          <a:prstGeom prst="line">
            <a:avLst/>
          </a:prstGeom>
          <a:ln w="12700">
            <a:gradFill flip="none" rotWithShape="1">
              <a:gsLst>
                <a:gs pos="89000">
                  <a:schemeClr val="tx1">
                    <a:lumMod val="65000"/>
                  </a:schemeClr>
                </a:gs>
                <a:gs pos="100000">
                  <a:schemeClr val="bg1">
                    <a:lumMod val="50000"/>
                    <a:lumOff val="50000"/>
                    <a:alpha val="0"/>
                  </a:schemeClr>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CC4A36E6-8CC0-E536-E019-D923438719CB}"/>
              </a:ext>
              <a:ext uri="{C183D7F6-B498-43B3-948B-1728B52AA6E4}">
                <adec:decorative xmlns:adec="http://schemas.microsoft.com/office/drawing/2017/decorative" val="1"/>
              </a:ext>
            </a:extLst>
          </p:cNvPr>
          <p:cNvGrpSpPr/>
          <p:nvPr/>
        </p:nvGrpSpPr>
        <p:grpSpPr>
          <a:xfrm>
            <a:off x="749312" y="5306034"/>
            <a:ext cx="4990758" cy="409070"/>
            <a:chOff x="5336340" y="5438164"/>
            <a:chExt cx="5577960" cy="457200"/>
          </a:xfrm>
        </p:grpSpPr>
        <p:grpSp>
          <p:nvGrpSpPr>
            <p:cNvPr id="94" name="Group 93">
              <a:extLst>
                <a:ext uri="{FF2B5EF4-FFF2-40B4-BE49-F238E27FC236}">
                  <a16:creationId xmlns:a16="http://schemas.microsoft.com/office/drawing/2014/main" id="{35E38313-04EC-2604-A985-A9C8C1509D92}"/>
                </a:ext>
              </a:extLst>
            </p:cNvPr>
            <p:cNvGrpSpPr/>
            <p:nvPr/>
          </p:nvGrpSpPr>
          <p:grpSpPr>
            <a:xfrm>
              <a:off x="9533057" y="5509798"/>
              <a:ext cx="1381243" cy="319909"/>
              <a:chOff x="9518543" y="5567854"/>
              <a:chExt cx="1381243" cy="319909"/>
            </a:xfrm>
          </p:grpSpPr>
          <p:sp>
            <p:nvSpPr>
              <p:cNvPr id="104" name="Title 1">
                <a:extLst>
                  <a:ext uri="{FF2B5EF4-FFF2-40B4-BE49-F238E27FC236}">
                    <a16:creationId xmlns:a16="http://schemas.microsoft.com/office/drawing/2014/main" id="{3EF41D8B-DE9D-43AC-BA24-57605D7638E5}"/>
                  </a:ext>
                </a:extLst>
              </p:cNvPr>
              <p:cNvSpPr txBox="1">
                <a:spLocks/>
              </p:cNvSpPr>
              <p:nvPr/>
            </p:nvSpPr>
            <p:spPr>
              <a:xfrm>
                <a:off x="10250819" y="5567854"/>
                <a:ext cx="6489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Envoy</a:t>
                </a:r>
              </a:p>
            </p:txBody>
          </p:sp>
          <p:pic>
            <p:nvPicPr>
              <p:cNvPr id="105" name="Picture 104" descr="Envoy Logo">
                <a:extLst>
                  <a:ext uri="{FF2B5EF4-FFF2-40B4-BE49-F238E27FC236}">
                    <a16:creationId xmlns:a16="http://schemas.microsoft.com/office/drawing/2014/main" id="{14F96BE0-A415-FAF5-D6D6-BABE13485230}"/>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9518543" y="5610520"/>
                <a:ext cx="683131" cy="228600"/>
              </a:xfrm>
              <a:prstGeom prst="rect">
                <a:avLst/>
              </a:prstGeom>
              <a:noFill/>
              <a:effectLst/>
              <a:extLst>
                <a:ext uri="{909E8E84-426E-40DD-AFC4-6F175D3DCCD1}">
                  <a14:hiddenFill xmlns:a14="http://schemas.microsoft.com/office/drawing/2010/main">
                    <a:solidFill>
                      <a:srgbClr val="FFFFFF"/>
                    </a:solidFill>
                  </a14:hiddenFill>
                </a:ext>
              </a:extLst>
            </p:spPr>
          </p:pic>
        </p:grpSp>
        <p:grpSp>
          <p:nvGrpSpPr>
            <p:cNvPr id="95" name="Group 94">
              <a:extLst>
                <a:ext uri="{FF2B5EF4-FFF2-40B4-BE49-F238E27FC236}">
                  <a16:creationId xmlns:a16="http://schemas.microsoft.com/office/drawing/2014/main" id="{6E921524-BC5B-8EBA-7BF3-4DD69FFA41F4}"/>
                </a:ext>
              </a:extLst>
            </p:cNvPr>
            <p:cNvGrpSpPr/>
            <p:nvPr/>
          </p:nvGrpSpPr>
          <p:grpSpPr>
            <a:xfrm>
              <a:off x="5336340" y="5490879"/>
              <a:ext cx="1614961" cy="351771"/>
              <a:chOff x="5336340" y="5548935"/>
              <a:chExt cx="1614961" cy="351771"/>
            </a:xfrm>
          </p:grpSpPr>
          <p:pic>
            <p:nvPicPr>
              <p:cNvPr id="102" name="Kubernetes" descr="Kubernetes">
                <a:extLst>
                  <a:ext uri="{FF2B5EF4-FFF2-40B4-BE49-F238E27FC236}">
                    <a16:creationId xmlns:a16="http://schemas.microsoft.com/office/drawing/2014/main" id="{086BE0A1-2408-B7BA-C5A7-526618B4633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336340" y="5548935"/>
                <a:ext cx="351774" cy="351771"/>
              </a:xfrm>
              <a:prstGeom prst="rect">
                <a:avLst/>
              </a:prstGeom>
            </p:spPr>
          </p:pic>
          <p:sp>
            <p:nvSpPr>
              <p:cNvPr id="103" name="Title 1">
                <a:extLst>
                  <a:ext uri="{FF2B5EF4-FFF2-40B4-BE49-F238E27FC236}">
                    <a16:creationId xmlns:a16="http://schemas.microsoft.com/office/drawing/2014/main" id="{FB1B5C14-30B7-B423-F7D9-C0F6317725E0}"/>
                  </a:ext>
                </a:extLst>
              </p:cNvPr>
              <p:cNvSpPr txBox="1">
                <a:spLocks/>
              </p:cNvSpPr>
              <p:nvPr/>
            </p:nvSpPr>
            <p:spPr>
              <a:xfrm>
                <a:off x="5765328" y="5567854"/>
                <a:ext cx="1185973"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Kubernetes</a:t>
                </a:r>
              </a:p>
            </p:txBody>
          </p:sp>
        </p:grpSp>
        <p:grpSp>
          <p:nvGrpSpPr>
            <p:cNvPr id="96" name="Group 95">
              <a:extLst>
                <a:ext uri="{FF2B5EF4-FFF2-40B4-BE49-F238E27FC236}">
                  <a16:creationId xmlns:a16="http://schemas.microsoft.com/office/drawing/2014/main" id="{7594505A-82D9-1320-FDF3-837697B6709D}"/>
                </a:ext>
              </a:extLst>
            </p:cNvPr>
            <p:cNvGrpSpPr/>
            <p:nvPr/>
          </p:nvGrpSpPr>
          <p:grpSpPr>
            <a:xfrm>
              <a:off x="7072043" y="5438164"/>
              <a:ext cx="973307" cy="457200"/>
              <a:chOff x="7057543" y="5496220"/>
              <a:chExt cx="973307" cy="457200"/>
            </a:xfrm>
          </p:grpSpPr>
          <p:pic>
            <p:nvPicPr>
              <p:cNvPr id="100" name="Picture 99" descr="logo">
                <a:extLst>
                  <a:ext uri="{FF2B5EF4-FFF2-40B4-BE49-F238E27FC236}">
                    <a16:creationId xmlns:a16="http://schemas.microsoft.com/office/drawing/2014/main" id="{6343385B-4E57-AD3B-F8D3-38AA07934F3B}"/>
                  </a:ext>
                </a:extLst>
              </p:cNvPr>
              <p:cNvPicPr>
                <a:picLocks noChangeAspect="1"/>
              </p:cNvPicPr>
              <p:nvPr/>
            </p:nvPicPr>
            <p:blipFill>
              <a:blip r:embed="rId10"/>
              <a:stretch>
                <a:fillRect/>
              </a:stretch>
            </p:blipFill>
            <p:spPr>
              <a:xfrm>
                <a:off x="7057543" y="5496220"/>
                <a:ext cx="288348" cy="457200"/>
              </a:xfrm>
              <a:prstGeom prst="rect">
                <a:avLst/>
              </a:prstGeom>
              <a:effectLst/>
            </p:spPr>
          </p:pic>
          <p:sp>
            <p:nvSpPr>
              <p:cNvPr id="101" name="Title 1">
                <a:extLst>
                  <a:ext uri="{FF2B5EF4-FFF2-40B4-BE49-F238E27FC236}">
                    <a16:creationId xmlns:a16="http://schemas.microsoft.com/office/drawing/2014/main" id="{25C1A1AD-C6C3-EE46-3C68-D39CA156E94A}"/>
                  </a:ext>
                </a:extLst>
              </p:cNvPr>
              <p:cNvSpPr txBox="1">
                <a:spLocks/>
              </p:cNvSpPr>
              <p:nvPr/>
            </p:nvSpPr>
            <p:spPr>
              <a:xfrm>
                <a:off x="7394583" y="5567854"/>
                <a:ext cx="636267"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grpSp>
          <p:nvGrpSpPr>
            <p:cNvPr id="97" name="Group 96">
              <a:extLst>
                <a:ext uri="{FF2B5EF4-FFF2-40B4-BE49-F238E27FC236}">
                  <a16:creationId xmlns:a16="http://schemas.microsoft.com/office/drawing/2014/main" id="{19BECDE5-802D-CC85-74E5-9776273B51D1}"/>
                </a:ext>
              </a:extLst>
            </p:cNvPr>
            <p:cNvGrpSpPr/>
            <p:nvPr/>
          </p:nvGrpSpPr>
          <p:grpSpPr>
            <a:xfrm>
              <a:off x="8176031" y="5509798"/>
              <a:ext cx="1172075" cy="319909"/>
              <a:chOff x="8268296" y="5567854"/>
              <a:chExt cx="1172075" cy="319909"/>
            </a:xfrm>
          </p:grpSpPr>
          <p:pic>
            <p:nvPicPr>
              <p:cNvPr id="98" name="Picture 97" descr="dapr logo">
                <a:extLst>
                  <a:ext uri="{FF2B5EF4-FFF2-40B4-BE49-F238E27FC236}">
                    <a16:creationId xmlns:a16="http://schemas.microsoft.com/office/drawing/2014/main" id="{92D0C1B3-EC3E-C90C-E453-E124F89E1F54}"/>
                  </a:ext>
                </a:extLst>
              </p:cNvPr>
              <p:cNvPicPr>
                <a:picLocks noChangeAspect="1"/>
              </p:cNvPicPr>
              <p:nvPr/>
            </p:nvPicPr>
            <p:blipFill>
              <a:blip r:embed="rId11">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8268296" y="5568471"/>
                <a:ext cx="556672" cy="312698"/>
              </a:xfrm>
              <a:prstGeom prst="rect">
                <a:avLst/>
              </a:prstGeom>
              <a:effectLst/>
            </p:spPr>
          </p:pic>
          <p:sp>
            <p:nvSpPr>
              <p:cNvPr id="99" name="Title 1">
                <a:extLst>
                  <a:ext uri="{FF2B5EF4-FFF2-40B4-BE49-F238E27FC236}">
                    <a16:creationId xmlns:a16="http://schemas.microsoft.com/office/drawing/2014/main" id="{6565EE70-03E8-8388-2632-A64BFA49C25D}"/>
                  </a:ext>
                </a:extLst>
              </p:cNvPr>
              <p:cNvSpPr txBox="1">
                <a:spLocks/>
              </p:cNvSpPr>
              <p:nvPr/>
            </p:nvSpPr>
            <p:spPr>
              <a:xfrm>
                <a:off x="8819980" y="5567854"/>
                <a:ext cx="620391" cy="319909"/>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DAPR</a:t>
                </a:r>
              </a:p>
            </p:txBody>
          </p:sp>
        </p:grpSp>
      </p:grpSp>
    </p:spTree>
    <p:extLst>
      <p:ext uri="{BB962C8B-B14F-4D97-AF65-F5344CB8AC3E}">
        <p14:creationId xmlns:p14="http://schemas.microsoft.com/office/powerpoint/2010/main" val="22427026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8" name="Title 3">
            <a:extLst>
              <a:ext uri="{FF2B5EF4-FFF2-40B4-BE49-F238E27FC236}">
                <a16:creationId xmlns:a16="http://schemas.microsoft.com/office/drawing/2014/main" id="{D4C3A8F2-06C9-CD77-F1C5-EADD65CC2AEB}"/>
              </a:ext>
            </a:extLst>
          </p:cNvPr>
          <p:cNvSpPr txBox="1">
            <a:spLocks/>
          </p:cNvSpPr>
          <p:nvPr/>
        </p:nvSpPr>
        <p:spPr>
          <a:xfrm>
            <a:off x="424458" y="1910242"/>
            <a:ext cx="4216400" cy="7953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367">
              <a:lnSpc>
                <a:spcPts val="3137"/>
              </a:lnSpc>
              <a:defRPr/>
            </a:pPr>
            <a:r>
              <a:rPr lang="en-US" sz="3200" b="1" dirty="0">
                <a:gradFill>
                  <a:gsLst>
                    <a:gs pos="0">
                      <a:srgbClr val="50E6FF"/>
                    </a:gs>
                    <a:gs pos="100000">
                      <a:srgbClr val="8661C5"/>
                    </a:gs>
                  </a:gsLst>
                  <a:lin ang="2700000" scaled="1"/>
                </a:gradFill>
                <a:latin typeface="Segoe UI Semibold"/>
                <a:ea typeface="+mj-ea"/>
                <a:cs typeface="+mj-cs"/>
              </a:rPr>
              <a:t>Scale with flexible serverless containers</a:t>
            </a:r>
          </a:p>
        </p:txBody>
      </p:sp>
      <p:sp>
        <p:nvSpPr>
          <p:cNvPr id="11" name="Content Placeholder 3">
            <a:extLst>
              <a:ext uri="{FF2B5EF4-FFF2-40B4-BE49-F238E27FC236}">
                <a16:creationId xmlns:a16="http://schemas.microsoft.com/office/drawing/2014/main" id="{0673BFAA-4BFE-AA2E-0085-D35F5BD0DDEC}"/>
              </a:ext>
            </a:extLst>
          </p:cNvPr>
          <p:cNvSpPr txBox="1">
            <a:spLocks/>
          </p:cNvSpPr>
          <p:nvPr/>
        </p:nvSpPr>
        <p:spPr>
          <a:xfrm>
            <a:off x="323858" y="3009541"/>
            <a:ext cx="5672158" cy="2749471"/>
          </a:xfrm>
          <a:prstGeom prst="rect">
            <a:avLst/>
          </a:prstGeom>
        </p:spPr>
        <p:txBody>
          <a:bodyPr vert="horz" wrap="square" lIns="91440" tIns="45720" rIns="91440" bIns="45720" rtlCol="0">
            <a:spAutoFit/>
          </a:bodyPr>
          <a:lstStyle>
            <a:lvl1pPr marL="342864" indent="-342864" algn="l" defTabSz="457153"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873" indent="-285720" algn="l" defTabSz="45715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882" indent="-228576" algn="l" defTabSz="45715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034"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187"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339"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492"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645"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798"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Aft>
                <a:spcPts val="1176"/>
              </a:spcAft>
              <a:buClr>
                <a:srgbClr val="0F78D4"/>
              </a:buClr>
              <a:buSzTx/>
              <a:buFont typeface="Wingdings 3" charset="2"/>
              <a:buNone/>
              <a:defRPr/>
            </a:pPr>
            <a:r>
              <a:rPr lang="en-US" sz="1700" dirty="0">
                <a:solidFill>
                  <a:srgbClr val="0070C0"/>
                </a:solidFill>
                <a:latin typeface="Segoe UI" panose="020B0502040204020203" pitchFamily="34" charset="0"/>
              </a:rPr>
              <a:t>Run containers and scale in response to HTTP traffic or a growing list of KEDA-supported scale triggers including Azure Event Hub, Apache Kafka, RabbitMQ Queue, MongoDB, MySQL, and PostgreSQL</a:t>
            </a:r>
          </a:p>
          <a:p>
            <a:pPr marL="0" indent="0">
              <a:spcAft>
                <a:spcPts val="1176"/>
              </a:spcAft>
              <a:buClr>
                <a:srgbClr val="0F78D4"/>
              </a:buClr>
              <a:buSzTx/>
              <a:buFont typeface="Wingdings 3" charset="2"/>
              <a:buNone/>
              <a:defRPr/>
            </a:pPr>
            <a:r>
              <a:rPr lang="en-US" sz="1700" dirty="0">
                <a:solidFill>
                  <a:srgbClr val="0070C0"/>
                </a:solidFill>
                <a:latin typeface="Segoe UI" panose="020B0502040204020203" pitchFamily="34" charset="0"/>
              </a:rPr>
              <a:t>Get robust autoscaling capabilities without the</a:t>
            </a:r>
            <a:br>
              <a:rPr lang="en-US" sz="1700" dirty="0">
                <a:solidFill>
                  <a:srgbClr val="0070C0"/>
                </a:solidFill>
                <a:latin typeface="Segoe UI" panose="020B0502040204020203" pitchFamily="34" charset="0"/>
              </a:rPr>
            </a:br>
            <a:r>
              <a:rPr lang="en-US" sz="1700" dirty="0">
                <a:solidFill>
                  <a:srgbClr val="0070C0"/>
                </a:solidFill>
                <a:latin typeface="Segoe UI" panose="020B0502040204020203" pitchFamily="34" charset="0"/>
              </a:rPr>
              <a:t>overhead of managing complex infrastructure.</a:t>
            </a:r>
          </a:p>
          <a:p>
            <a:pPr marL="0" indent="0">
              <a:spcAft>
                <a:spcPts val="1176"/>
              </a:spcAft>
              <a:buClr>
                <a:srgbClr val="0F78D4"/>
              </a:buClr>
              <a:buSzTx/>
              <a:buFont typeface="Wingdings 3" charset="2"/>
              <a:buNone/>
              <a:defRPr/>
            </a:pPr>
            <a:r>
              <a:rPr lang="en-US" sz="1700" dirty="0">
                <a:solidFill>
                  <a:srgbClr val="0070C0"/>
                </a:solidFill>
                <a:latin typeface="Segoe UI" panose="020B0502040204020203" pitchFamily="34" charset="0"/>
              </a:rPr>
              <a:t>Scale to zero and pay for only what you use, by the second.</a:t>
            </a:r>
          </a:p>
        </p:txBody>
      </p:sp>
      <p:sp>
        <p:nvSpPr>
          <p:cNvPr id="12" name="TextBox 11">
            <a:extLst>
              <a:ext uri="{FF2B5EF4-FFF2-40B4-BE49-F238E27FC236}">
                <a16:creationId xmlns:a16="http://schemas.microsoft.com/office/drawing/2014/main" id="{2A13B32F-9931-56C4-1547-D573DAED3F85}"/>
              </a:ext>
              <a:ext uri="{C183D7F6-B498-43B3-948B-1728B52AA6E4}">
                <adec:decorative xmlns:adec="http://schemas.microsoft.com/office/drawing/2017/decorative" val="1"/>
              </a:ext>
            </a:extLst>
          </p:cNvPr>
          <p:cNvSpPr txBox="1"/>
          <p:nvPr/>
        </p:nvSpPr>
        <p:spPr>
          <a:xfrm>
            <a:off x="2742139" y="707534"/>
            <a:ext cx="1777135"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lang="en-US" sz="1200" dirty="0">
                <a:solidFill>
                  <a:srgbClr val="0070C0"/>
                </a:solidFill>
                <a:cs typeface="+mn-cs"/>
              </a:rPr>
              <a:t>Run containers,</a:t>
            </a:r>
            <a:br>
              <a:rPr lang="en-US" sz="1200" dirty="0">
                <a:solidFill>
                  <a:srgbClr val="0070C0"/>
                </a:solidFill>
                <a:cs typeface="+mn-cs"/>
              </a:rPr>
            </a:br>
            <a:r>
              <a:rPr lang="en-US" sz="1200" dirty="0">
                <a:solidFill>
                  <a:srgbClr val="0070C0"/>
                </a:solidFill>
                <a:cs typeface="+mn-cs"/>
              </a:rPr>
              <a:t>at scale</a:t>
            </a:r>
          </a:p>
        </p:txBody>
      </p:sp>
      <p:cxnSp>
        <p:nvCxnSpPr>
          <p:cNvPr id="13" name="Straight Connector 12">
            <a:extLst>
              <a:ext uri="{FF2B5EF4-FFF2-40B4-BE49-F238E27FC236}">
                <a16:creationId xmlns:a16="http://schemas.microsoft.com/office/drawing/2014/main" id="{1F794772-BC5A-A73D-08B0-44D5B8465E10}"/>
              </a:ext>
              <a:ext uri="{C183D7F6-B498-43B3-948B-1728B52AA6E4}">
                <adec:decorative xmlns:adec="http://schemas.microsoft.com/office/drawing/2017/decorative" val="1"/>
              </a:ext>
            </a:extLst>
          </p:cNvPr>
          <p:cNvCxnSpPr>
            <a:cxnSpLocks/>
          </p:cNvCxnSpPr>
          <p:nvPr/>
        </p:nvCxnSpPr>
        <p:spPr>
          <a:xfrm>
            <a:off x="148914" y="1140781"/>
            <a:ext cx="11894172"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CA07F4A-8CEF-88D8-C4D3-2A971677B384}"/>
              </a:ext>
              <a:ext uri="{C183D7F6-B498-43B3-948B-1728B52AA6E4}">
                <adec:decorative xmlns:adec="http://schemas.microsoft.com/office/drawing/2017/decorative" val="1"/>
              </a:ext>
            </a:extLst>
          </p:cNvPr>
          <p:cNvSpPr/>
          <p:nvPr/>
        </p:nvSpPr>
        <p:spPr>
          <a:xfrm>
            <a:off x="8494061" y="1076335"/>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B1C8EE5F-34B6-B9C1-3500-3B37FD6BDF58}"/>
              </a:ext>
              <a:ext uri="{C183D7F6-B498-43B3-948B-1728B52AA6E4}">
                <adec:decorative xmlns:adec="http://schemas.microsoft.com/office/drawing/2017/decorative" val="1"/>
              </a:ext>
            </a:extLst>
          </p:cNvPr>
          <p:cNvSpPr/>
          <p:nvPr/>
        </p:nvSpPr>
        <p:spPr>
          <a:xfrm rot="10800000">
            <a:off x="3563475" y="1076362"/>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5991BA2A-DA79-6C31-80BA-D001BEC3D569}"/>
              </a:ext>
              <a:ext uri="{C183D7F6-B498-43B3-948B-1728B52AA6E4}">
                <adec:decorative xmlns:adec="http://schemas.microsoft.com/office/drawing/2017/decorative" val="1"/>
              </a:ext>
            </a:extLst>
          </p:cNvPr>
          <p:cNvSpPr/>
          <p:nvPr/>
        </p:nvSpPr>
        <p:spPr>
          <a:xfrm rot="10800000">
            <a:off x="6051504" y="107355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9B2878E8-F435-234F-BC1B-2A2F33E230F7}"/>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3232" y="1444253"/>
            <a:ext cx="6047070" cy="5046421"/>
          </a:xfrm>
          <a:prstGeom prst="rect">
            <a:avLst/>
          </a:prstGeom>
        </p:spPr>
      </p:pic>
      <p:sp>
        <p:nvSpPr>
          <p:cNvPr id="18" name="TextBox 17">
            <a:extLst>
              <a:ext uri="{FF2B5EF4-FFF2-40B4-BE49-F238E27FC236}">
                <a16:creationId xmlns:a16="http://schemas.microsoft.com/office/drawing/2014/main" id="{391BDEA4-7E3B-5291-A2D0-EA6D7580E44E}"/>
              </a:ext>
              <a:ext uri="{C183D7F6-B498-43B3-948B-1728B52AA6E4}">
                <adec:decorative xmlns:adec="http://schemas.microsoft.com/office/drawing/2017/decorative" val="1"/>
              </a:ext>
            </a:extLst>
          </p:cNvPr>
          <p:cNvSpPr txBox="1"/>
          <p:nvPr/>
        </p:nvSpPr>
        <p:spPr>
          <a:xfrm>
            <a:off x="5081041" y="707534"/>
            <a:ext cx="2029917" cy="332399"/>
          </a:xfrm>
          <a:prstGeom prst="rect">
            <a:avLst/>
          </a:prstGeom>
          <a:solidFill>
            <a:schemeClr val="bg1"/>
          </a:solid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896302">
              <a:lnSpc>
                <a:spcPct val="90000"/>
              </a:lnSpc>
              <a:spcAft>
                <a:spcPts val="576"/>
              </a:spcAft>
              <a:defRPr/>
            </a:pPr>
            <a:r>
              <a:rPr lang="en-US" sz="1200" dirty="0">
                <a:solidFill>
                  <a:srgbClr val="0070C0"/>
                </a:solidFill>
                <a:cs typeface="+mn-cs"/>
              </a:rPr>
              <a:t>Accelerate developer productivity</a:t>
            </a:r>
          </a:p>
        </p:txBody>
      </p:sp>
      <p:sp>
        <p:nvSpPr>
          <p:cNvPr id="19" name="TextBox 18">
            <a:extLst>
              <a:ext uri="{FF2B5EF4-FFF2-40B4-BE49-F238E27FC236}">
                <a16:creationId xmlns:a16="http://schemas.microsoft.com/office/drawing/2014/main" id="{0C4B0519-D624-EC84-9FA4-5EE498B4DE39}"/>
              </a:ext>
              <a:ext uri="{C183D7F6-B498-43B3-948B-1728B52AA6E4}">
                <adec:decorative xmlns:adec="http://schemas.microsoft.com/office/drawing/2017/decorative" val="1"/>
              </a:ext>
            </a:extLst>
          </p:cNvPr>
          <p:cNvSpPr txBox="1"/>
          <p:nvPr/>
        </p:nvSpPr>
        <p:spPr>
          <a:xfrm>
            <a:off x="7839751" y="697692"/>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lvl="0" defTabSz="896302">
              <a:lnSpc>
                <a:spcPct val="90000"/>
              </a:lnSpc>
              <a:spcAft>
                <a:spcPts val="576"/>
              </a:spcAft>
              <a:defRPr/>
            </a:pPr>
            <a:r>
              <a:rPr lang="en-US" sz="1200" dirty="0">
                <a:solidFill>
                  <a:srgbClr val="0070C0"/>
                </a:solidFill>
                <a:cs typeface="+mn-cs"/>
              </a:rPr>
              <a:t>Build modern apps on open-source</a:t>
            </a:r>
          </a:p>
        </p:txBody>
      </p:sp>
      <p:pic>
        <p:nvPicPr>
          <p:cNvPr id="20" name="Picture 19" descr="Microsoft Azure Screenshot">
            <a:extLst>
              <a:ext uri="{FF2B5EF4-FFF2-40B4-BE49-F238E27FC236}">
                <a16:creationId xmlns:a16="http://schemas.microsoft.com/office/drawing/2014/main" id="{E044F8F6-347D-5AAA-ACAB-5B38C4658B3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63403" y="1956289"/>
            <a:ext cx="5080424" cy="2856344"/>
          </a:xfrm>
          <a:prstGeom prst="rect">
            <a:avLst/>
          </a:prstGeom>
        </p:spPr>
      </p:pic>
    </p:spTree>
    <p:extLst>
      <p:ext uri="{BB962C8B-B14F-4D97-AF65-F5344CB8AC3E}">
        <p14:creationId xmlns:p14="http://schemas.microsoft.com/office/powerpoint/2010/main" val="23479916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extBox 11">
            <a:extLst>
              <a:ext uri="{FF2B5EF4-FFF2-40B4-BE49-F238E27FC236}">
                <a16:creationId xmlns:a16="http://schemas.microsoft.com/office/drawing/2014/main" id="{2A13B32F-9931-56C4-1547-D573DAED3F85}"/>
              </a:ext>
              <a:ext uri="{C183D7F6-B498-43B3-948B-1728B52AA6E4}">
                <adec:decorative xmlns:adec="http://schemas.microsoft.com/office/drawing/2017/decorative" val="1"/>
              </a:ext>
            </a:extLst>
          </p:cNvPr>
          <p:cNvSpPr txBox="1"/>
          <p:nvPr/>
        </p:nvSpPr>
        <p:spPr>
          <a:xfrm>
            <a:off x="2742139" y="707534"/>
            <a:ext cx="1777135"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896302">
              <a:lnSpc>
                <a:spcPct val="90000"/>
              </a:lnSpc>
              <a:spcAft>
                <a:spcPts val="576"/>
              </a:spcAft>
              <a:defRPr/>
            </a:pPr>
            <a:r>
              <a:rPr lang="en-US" sz="1200" dirty="0">
                <a:solidFill>
                  <a:srgbClr val="0070C0"/>
                </a:solidFill>
                <a:cs typeface="+mn-cs"/>
              </a:rPr>
              <a:t>Run containers,</a:t>
            </a:r>
            <a:br>
              <a:rPr lang="en-US" sz="1200" dirty="0">
                <a:solidFill>
                  <a:srgbClr val="0070C0"/>
                </a:solidFill>
                <a:cs typeface="+mn-cs"/>
              </a:rPr>
            </a:br>
            <a:r>
              <a:rPr lang="en-US" sz="1200" dirty="0">
                <a:solidFill>
                  <a:srgbClr val="0070C0"/>
                </a:solidFill>
                <a:cs typeface="+mn-cs"/>
              </a:rPr>
              <a:t>at scale</a:t>
            </a:r>
          </a:p>
        </p:txBody>
      </p:sp>
      <p:cxnSp>
        <p:nvCxnSpPr>
          <p:cNvPr id="13" name="Straight Connector 12">
            <a:extLst>
              <a:ext uri="{FF2B5EF4-FFF2-40B4-BE49-F238E27FC236}">
                <a16:creationId xmlns:a16="http://schemas.microsoft.com/office/drawing/2014/main" id="{1F794772-BC5A-A73D-08B0-44D5B8465E10}"/>
              </a:ext>
              <a:ext uri="{C183D7F6-B498-43B3-948B-1728B52AA6E4}">
                <adec:decorative xmlns:adec="http://schemas.microsoft.com/office/drawing/2017/decorative" val="1"/>
              </a:ext>
            </a:extLst>
          </p:cNvPr>
          <p:cNvCxnSpPr>
            <a:cxnSpLocks/>
          </p:cNvCxnSpPr>
          <p:nvPr/>
        </p:nvCxnSpPr>
        <p:spPr>
          <a:xfrm>
            <a:off x="148914" y="1140781"/>
            <a:ext cx="11894172"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CA07F4A-8CEF-88D8-C4D3-2A971677B384}"/>
              </a:ext>
              <a:ext uri="{C183D7F6-B498-43B3-948B-1728B52AA6E4}">
                <adec:decorative xmlns:adec="http://schemas.microsoft.com/office/drawing/2017/decorative" val="1"/>
              </a:ext>
            </a:extLst>
          </p:cNvPr>
          <p:cNvSpPr/>
          <p:nvPr/>
        </p:nvSpPr>
        <p:spPr>
          <a:xfrm>
            <a:off x="8494061" y="1076335"/>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B1C8EE5F-34B6-B9C1-3500-3B37FD6BDF58}"/>
              </a:ext>
              <a:ext uri="{C183D7F6-B498-43B3-948B-1728B52AA6E4}">
                <adec:decorative xmlns:adec="http://schemas.microsoft.com/office/drawing/2017/decorative" val="1"/>
              </a:ext>
            </a:extLst>
          </p:cNvPr>
          <p:cNvSpPr/>
          <p:nvPr/>
        </p:nvSpPr>
        <p:spPr>
          <a:xfrm rot="10800000">
            <a:off x="3563475" y="1076362"/>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5991BA2A-DA79-6C31-80BA-D001BEC3D569}"/>
              </a:ext>
              <a:ext uri="{C183D7F6-B498-43B3-948B-1728B52AA6E4}">
                <adec:decorative xmlns:adec="http://schemas.microsoft.com/office/drawing/2017/decorative" val="1"/>
              </a:ext>
            </a:extLst>
          </p:cNvPr>
          <p:cNvSpPr/>
          <p:nvPr/>
        </p:nvSpPr>
        <p:spPr>
          <a:xfrm rot="10800000">
            <a:off x="6051504" y="107355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7" name="Picture 16">
            <a:extLst>
              <a:ext uri="{FF2B5EF4-FFF2-40B4-BE49-F238E27FC236}">
                <a16:creationId xmlns:a16="http://schemas.microsoft.com/office/drawing/2014/main" id="{9B2878E8-F435-234F-BC1B-2A2F33E230F7}"/>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6163232" y="1444253"/>
            <a:ext cx="6047070" cy="5046421"/>
          </a:xfrm>
          <a:prstGeom prst="rect">
            <a:avLst/>
          </a:prstGeom>
        </p:spPr>
      </p:pic>
      <p:sp>
        <p:nvSpPr>
          <p:cNvPr id="18" name="TextBox 17">
            <a:extLst>
              <a:ext uri="{FF2B5EF4-FFF2-40B4-BE49-F238E27FC236}">
                <a16:creationId xmlns:a16="http://schemas.microsoft.com/office/drawing/2014/main" id="{391BDEA4-7E3B-5291-A2D0-EA6D7580E44E}"/>
              </a:ext>
              <a:ext uri="{C183D7F6-B498-43B3-948B-1728B52AA6E4}">
                <adec:decorative xmlns:adec="http://schemas.microsoft.com/office/drawing/2017/decorative" val="1"/>
              </a:ext>
            </a:extLst>
          </p:cNvPr>
          <p:cNvSpPr txBox="1"/>
          <p:nvPr/>
        </p:nvSpPr>
        <p:spPr>
          <a:xfrm>
            <a:off x="5081041" y="707534"/>
            <a:ext cx="2029917" cy="332399"/>
          </a:xfrm>
          <a:prstGeom prst="rect">
            <a:avLst/>
          </a:prstGeom>
          <a:solidFill>
            <a:schemeClr val="bg1"/>
          </a:solid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lvl="0" defTabSz="896302">
              <a:lnSpc>
                <a:spcPct val="90000"/>
              </a:lnSpc>
              <a:spcAft>
                <a:spcPts val="576"/>
              </a:spcAft>
              <a:defRPr/>
            </a:pPr>
            <a:r>
              <a:rPr lang="en-US" sz="1200" dirty="0">
                <a:solidFill>
                  <a:srgbClr val="0070C0"/>
                </a:solidFill>
                <a:cs typeface="+mn-cs"/>
              </a:rPr>
              <a:t>Accelerate developer productivity</a:t>
            </a:r>
          </a:p>
        </p:txBody>
      </p:sp>
      <p:sp>
        <p:nvSpPr>
          <p:cNvPr id="19" name="TextBox 18">
            <a:extLst>
              <a:ext uri="{FF2B5EF4-FFF2-40B4-BE49-F238E27FC236}">
                <a16:creationId xmlns:a16="http://schemas.microsoft.com/office/drawing/2014/main" id="{0C4B0519-D624-EC84-9FA4-5EE498B4DE39}"/>
              </a:ext>
              <a:ext uri="{C183D7F6-B498-43B3-948B-1728B52AA6E4}">
                <adec:decorative xmlns:adec="http://schemas.microsoft.com/office/drawing/2017/decorative" val="1"/>
              </a:ext>
            </a:extLst>
          </p:cNvPr>
          <p:cNvSpPr txBox="1"/>
          <p:nvPr/>
        </p:nvSpPr>
        <p:spPr>
          <a:xfrm>
            <a:off x="7839751" y="697692"/>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lang="en-US" sz="1200" dirty="0">
                <a:solidFill>
                  <a:srgbClr val="0070C0"/>
                </a:solidFill>
                <a:cs typeface="+mn-cs"/>
              </a:rPr>
              <a:t>Build modern apps on open-source</a:t>
            </a:r>
          </a:p>
        </p:txBody>
      </p:sp>
      <p:sp>
        <p:nvSpPr>
          <p:cNvPr id="3" name="Title 3">
            <a:extLst>
              <a:ext uri="{FF2B5EF4-FFF2-40B4-BE49-F238E27FC236}">
                <a16:creationId xmlns:a16="http://schemas.microsoft.com/office/drawing/2014/main" id="{0759D36D-5A41-D5B4-059C-E4A6828C4EA6}"/>
              </a:ext>
            </a:extLst>
          </p:cNvPr>
          <p:cNvSpPr txBox="1">
            <a:spLocks/>
          </p:cNvSpPr>
          <p:nvPr/>
        </p:nvSpPr>
        <p:spPr>
          <a:xfrm>
            <a:off x="375911" y="1876900"/>
            <a:ext cx="5217279" cy="7953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367">
              <a:lnSpc>
                <a:spcPts val="3137"/>
              </a:lnSpc>
              <a:defRPr/>
            </a:pPr>
            <a:r>
              <a:rPr lang="en-NZ" sz="3200" b="1" dirty="0">
                <a:gradFill>
                  <a:gsLst>
                    <a:gs pos="0">
                      <a:srgbClr val="50E6FF"/>
                    </a:gs>
                    <a:gs pos="100000">
                      <a:srgbClr val="8661C5"/>
                    </a:gs>
                  </a:gsLst>
                  <a:lin ang="2700000" scaled="1"/>
                </a:gradFill>
                <a:latin typeface="Segoe UI Semibold"/>
                <a:ea typeface="+mj-ea"/>
                <a:cs typeface="+mj-cs"/>
              </a:rPr>
              <a:t>Accelerate developer productivity</a:t>
            </a:r>
          </a:p>
        </p:txBody>
      </p:sp>
      <p:sp>
        <p:nvSpPr>
          <p:cNvPr id="4" name="Content Placeholder 3">
            <a:extLst>
              <a:ext uri="{FF2B5EF4-FFF2-40B4-BE49-F238E27FC236}">
                <a16:creationId xmlns:a16="http://schemas.microsoft.com/office/drawing/2014/main" id="{DE6FA8E7-0D68-94B1-4527-13C1EAC50EFC}"/>
              </a:ext>
            </a:extLst>
          </p:cNvPr>
          <p:cNvSpPr txBox="1">
            <a:spLocks/>
          </p:cNvSpPr>
          <p:nvPr/>
        </p:nvSpPr>
        <p:spPr>
          <a:xfrm>
            <a:off x="374158" y="3009541"/>
            <a:ext cx="6047070" cy="2395528"/>
          </a:xfrm>
          <a:prstGeom prst="rect">
            <a:avLst/>
          </a:prstGeom>
        </p:spPr>
        <p:txBody>
          <a:bodyPr vert="horz" wrap="square" lIns="0" tIns="0" rIns="0" bIns="0" rtlCol="0" anchor="t">
            <a:spAutoFit/>
          </a:bodyPr>
          <a:lstStyle>
            <a:lvl1pPr marL="342864" indent="-342864" algn="l" defTabSz="457153"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873" indent="-285720" algn="l" defTabSz="45715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882" indent="-228576" algn="l" defTabSz="45715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034"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187"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339"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492"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645"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798"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Aft>
                <a:spcPts val="1176"/>
              </a:spcAft>
              <a:buClr>
                <a:srgbClr val="0F78D4"/>
              </a:buClr>
              <a:buSzTx/>
              <a:buFont typeface="Wingdings 3" charset="2"/>
              <a:buNone/>
              <a:defRPr/>
            </a:pPr>
            <a:r>
              <a:rPr lang="en-US" sz="1700" dirty="0">
                <a:solidFill>
                  <a:srgbClr val="0070C0"/>
                </a:solidFill>
                <a:latin typeface="Segoe UI" panose="020B0502040204020203" pitchFamily="34" charset="0"/>
              </a:rPr>
              <a:t>Build microservices, APIs, event processing workers,</a:t>
            </a:r>
            <a:br>
              <a:rPr lang="en-US" sz="1700" dirty="0">
                <a:solidFill>
                  <a:srgbClr val="0070C0"/>
                </a:solidFill>
                <a:latin typeface="Segoe UI" panose="020B0502040204020203" pitchFamily="34" charset="0"/>
              </a:rPr>
            </a:br>
            <a:r>
              <a:rPr lang="en-US" sz="1700" dirty="0">
                <a:solidFill>
                  <a:srgbClr val="0070C0"/>
                </a:solidFill>
                <a:latin typeface="Segoe UI" panose="020B0502040204020203" pitchFamily="34" charset="0"/>
              </a:rPr>
              <a:t>and background jobs using containers.</a:t>
            </a:r>
          </a:p>
          <a:p>
            <a:pPr marL="0" indent="0">
              <a:spcAft>
                <a:spcPts val="1176"/>
              </a:spcAft>
              <a:buClr>
                <a:srgbClr val="0F78D4"/>
              </a:buClr>
              <a:buSzTx/>
              <a:buFont typeface="Wingdings 3" charset="2"/>
              <a:buNone/>
              <a:defRPr/>
            </a:pPr>
            <a:r>
              <a:rPr lang="en-US" sz="1700" dirty="0">
                <a:solidFill>
                  <a:srgbClr val="0070C0"/>
                </a:solidFill>
                <a:latin typeface="Segoe UI" panose="020B0502040204020203" pitchFamily="34" charset="0"/>
              </a:rPr>
              <a:t>Write code in your favorite programming language</a:t>
            </a:r>
            <a:br>
              <a:rPr lang="en-US" sz="1700" dirty="0">
                <a:solidFill>
                  <a:srgbClr val="0070C0"/>
                </a:solidFill>
                <a:latin typeface="Segoe UI" panose="020B0502040204020203" pitchFamily="34" charset="0"/>
              </a:rPr>
            </a:br>
            <a:r>
              <a:rPr lang="en-US" sz="1700" dirty="0">
                <a:solidFill>
                  <a:srgbClr val="0070C0"/>
                </a:solidFill>
                <a:latin typeface="Segoe UI" panose="020B0502040204020203" pitchFamily="34" charset="0"/>
              </a:rPr>
              <a:t>and accelerate development with built-in Distributed Application Runtime (</a:t>
            </a:r>
            <a:r>
              <a:rPr lang="en-US" sz="1700" dirty="0" err="1">
                <a:solidFill>
                  <a:srgbClr val="0070C0"/>
                </a:solidFill>
                <a:latin typeface="Segoe UI" panose="020B0502040204020203" pitchFamily="34" charset="0"/>
              </a:rPr>
              <a:t>Dapr</a:t>
            </a:r>
            <a:r>
              <a:rPr lang="en-US" sz="1700" dirty="0">
                <a:solidFill>
                  <a:srgbClr val="0070C0"/>
                </a:solidFill>
                <a:latin typeface="Segoe UI" panose="020B0502040204020203" pitchFamily="34" charset="0"/>
              </a:rPr>
              <a:t>) integration to simplify common tasks like event processing, pub/sub, and service invocation.</a:t>
            </a:r>
          </a:p>
          <a:p>
            <a:pPr marL="0" indent="0">
              <a:spcAft>
                <a:spcPts val="1176"/>
              </a:spcAft>
              <a:buClr>
                <a:srgbClr val="0F78D4"/>
              </a:buClr>
              <a:buSzTx/>
              <a:buFont typeface="Wingdings 3" charset="2"/>
              <a:buNone/>
              <a:defRPr/>
            </a:pPr>
            <a:r>
              <a:rPr lang="en-US" sz="1700" dirty="0">
                <a:solidFill>
                  <a:srgbClr val="0070C0"/>
                </a:solidFill>
                <a:latin typeface="Segoe UI" panose="020B0502040204020203" pitchFamily="34" charset="0"/>
              </a:rPr>
              <a:t>Set up a code-to-cloud pipeline using GitHub Actions.</a:t>
            </a:r>
          </a:p>
        </p:txBody>
      </p:sp>
      <p:pic>
        <p:nvPicPr>
          <p:cNvPr id="6" name="Picture 2" descr="Azure Screenshot">
            <a:extLst>
              <a:ext uri="{FF2B5EF4-FFF2-40B4-BE49-F238E27FC236}">
                <a16:creationId xmlns:a16="http://schemas.microsoft.com/office/drawing/2014/main" id="{B055E751-EDF7-A600-117D-8DF0363895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67"/>
          <a:stretch/>
        </p:blipFill>
        <p:spPr bwMode="auto">
          <a:xfrm>
            <a:off x="6662911" y="1763168"/>
            <a:ext cx="5104631" cy="3322765"/>
          </a:xfrm>
          <a:prstGeom prst="rect">
            <a:avLst/>
          </a:prstGeom>
          <a:noFill/>
        </p:spPr>
      </p:pic>
    </p:spTree>
    <p:extLst>
      <p:ext uri="{BB962C8B-B14F-4D97-AF65-F5344CB8AC3E}">
        <p14:creationId xmlns:p14="http://schemas.microsoft.com/office/powerpoint/2010/main" val="3568422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extBox 11">
            <a:extLst>
              <a:ext uri="{FF2B5EF4-FFF2-40B4-BE49-F238E27FC236}">
                <a16:creationId xmlns:a16="http://schemas.microsoft.com/office/drawing/2014/main" id="{2A13B32F-9931-56C4-1547-D573DAED3F85}"/>
              </a:ext>
              <a:ext uri="{C183D7F6-B498-43B3-948B-1728B52AA6E4}">
                <adec:decorative xmlns:adec="http://schemas.microsoft.com/office/drawing/2017/decorative" val="1"/>
              </a:ext>
            </a:extLst>
          </p:cNvPr>
          <p:cNvSpPr txBox="1"/>
          <p:nvPr/>
        </p:nvSpPr>
        <p:spPr>
          <a:xfrm>
            <a:off x="2742139" y="707534"/>
            <a:ext cx="1777135"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lang="en-US" sz="1200" dirty="0">
                <a:solidFill>
                  <a:srgbClr val="0070C0"/>
                </a:solidFill>
                <a:cs typeface="+mn-cs"/>
              </a:rPr>
              <a:t>Run containers,</a:t>
            </a:r>
            <a:br>
              <a:rPr lang="en-US" sz="1200" dirty="0">
                <a:solidFill>
                  <a:srgbClr val="0070C0"/>
                </a:solidFill>
                <a:cs typeface="+mn-cs"/>
              </a:rPr>
            </a:br>
            <a:r>
              <a:rPr lang="en-US" sz="1200" dirty="0">
                <a:solidFill>
                  <a:srgbClr val="0070C0"/>
                </a:solidFill>
                <a:cs typeface="+mn-cs"/>
              </a:rPr>
              <a:t>at scale</a:t>
            </a:r>
          </a:p>
        </p:txBody>
      </p:sp>
      <p:cxnSp>
        <p:nvCxnSpPr>
          <p:cNvPr id="13" name="Straight Connector 12">
            <a:extLst>
              <a:ext uri="{FF2B5EF4-FFF2-40B4-BE49-F238E27FC236}">
                <a16:creationId xmlns:a16="http://schemas.microsoft.com/office/drawing/2014/main" id="{1F794772-BC5A-A73D-08B0-44D5B8465E10}"/>
              </a:ext>
              <a:ext uri="{C183D7F6-B498-43B3-948B-1728B52AA6E4}">
                <adec:decorative xmlns:adec="http://schemas.microsoft.com/office/drawing/2017/decorative" val="1"/>
              </a:ext>
            </a:extLst>
          </p:cNvPr>
          <p:cNvCxnSpPr>
            <a:cxnSpLocks/>
          </p:cNvCxnSpPr>
          <p:nvPr/>
        </p:nvCxnSpPr>
        <p:spPr>
          <a:xfrm>
            <a:off x="148914" y="1140781"/>
            <a:ext cx="11894172" cy="0"/>
          </a:xfrm>
          <a:prstGeom prst="line">
            <a:avLst/>
          </a:prstGeom>
          <a:ln w="19050">
            <a:gradFill flip="none" rotWithShape="1">
              <a:gsLst>
                <a:gs pos="3000">
                  <a:schemeClr val="accent6">
                    <a:lumMod val="50000"/>
                  </a:schemeClr>
                </a:gs>
                <a:gs pos="33000">
                  <a:schemeClr val="accent1"/>
                </a:gs>
                <a:gs pos="47000">
                  <a:schemeClr val="accent6">
                    <a:lumMod val="5000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id="{4CA07F4A-8CEF-88D8-C4D3-2A971677B384}"/>
              </a:ext>
              <a:ext uri="{C183D7F6-B498-43B3-948B-1728B52AA6E4}">
                <adec:decorative xmlns:adec="http://schemas.microsoft.com/office/drawing/2017/decorative" val="1"/>
              </a:ext>
            </a:extLst>
          </p:cNvPr>
          <p:cNvSpPr/>
          <p:nvPr/>
        </p:nvSpPr>
        <p:spPr>
          <a:xfrm>
            <a:off x="8494061" y="1076335"/>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Oval 14">
            <a:extLst>
              <a:ext uri="{FF2B5EF4-FFF2-40B4-BE49-F238E27FC236}">
                <a16:creationId xmlns:a16="http://schemas.microsoft.com/office/drawing/2014/main" id="{B1C8EE5F-34B6-B9C1-3500-3B37FD6BDF58}"/>
              </a:ext>
              <a:ext uri="{C183D7F6-B498-43B3-948B-1728B52AA6E4}">
                <adec:decorative xmlns:adec="http://schemas.microsoft.com/office/drawing/2017/decorative" val="1"/>
              </a:ext>
            </a:extLst>
          </p:cNvPr>
          <p:cNvSpPr/>
          <p:nvPr/>
        </p:nvSpPr>
        <p:spPr>
          <a:xfrm rot="10800000">
            <a:off x="3563475" y="1076362"/>
            <a:ext cx="134464" cy="134464"/>
          </a:xfrm>
          <a:prstGeom prst="ellipse">
            <a:avLst/>
          </a:prstGeom>
          <a:solidFill>
            <a:schemeClr val="bg1"/>
          </a:solid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6" name="Oval 15">
            <a:extLst>
              <a:ext uri="{FF2B5EF4-FFF2-40B4-BE49-F238E27FC236}">
                <a16:creationId xmlns:a16="http://schemas.microsoft.com/office/drawing/2014/main" id="{5991BA2A-DA79-6C31-80BA-D001BEC3D569}"/>
              </a:ext>
              <a:ext uri="{C183D7F6-B498-43B3-948B-1728B52AA6E4}">
                <adec:decorative xmlns:adec="http://schemas.microsoft.com/office/drawing/2017/decorative" val="1"/>
              </a:ext>
            </a:extLst>
          </p:cNvPr>
          <p:cNvSpPr/>
          <p:nvPr/>
        </p:nvSpPr>
        <p:spPr>
          <a:xfrm rot="10800000">
            <a:off x="6051504" y="1073550"/>
            <a:ext cx="134464" cy="134464"/>
          </a:xfrm>
          <a:prstGeom prst="ellipse">
            <a:avLst/>
          </a:prstGeom>
          <a:solidFill>
            <a:schemeClr val="bg1"/>
          </a:solidFill>
          <a:ln w="19050">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8" name="TextBox 17">
            <a:extLst>
              <a:ext uri="{FF2B5EF4-FFF2-40B4-BE49-F238E27FC236}">
                <a16:creationId xmlns:a16="http://schemas.microsoft.com/office/drawing/2014/main" id="{391BDEA4-7E3B-5291-A2D0-EA6D7580E44E}"/>
              </a:ext>
              <a:ext uri="{C183D7F6-B498-43B3-948B-1728B52AA6E4}">
                <adec:decorative xmlns:adec="http://schemas.microsoft.com/office/drawing/2017/decorative" val="1"/>
              </a:ext>
            </a:extLst>
          </p:cNvPr>
          <p:cNvSpPr txBox="1"/>
          <p:nvPr/>
        </p:nvSpPr>
        <p:spPr>
          <a:xfrm>
            <a:off x="5081041" y="707534"/>
            <a:ext cx="2029917" cy="332399"/>
          </a:xfrm>
          <a:prstGeom prst="rect">
            <a:avLst/>
          </a:prstGeom>
          <a:solidFill>
            <a:schemeClr val="bg1"/>
          </a:solid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896302">
              <a:lnSpc>
                <a:spcPct val="90000"/>
              </a:lnSpc>
              <a:spcAft>
                <a:spcPts val="576"/>
              </a:spcAft>
              <a:defRPr/>
            </a:pPr>
            <a:r>
              <a:rPr lang="en-US" sz="1200" dirty="0">
                <a:solidFill>
                  <a:srgbClr val="0070C0"/>
                </a:solidFill>
                <a:cs typeface="+mn-cs"/>
              </a:rPr>
              <a:t>Accelerate developer productivity</a:t>
            </a:r>
          </a:p>
        </p:txBody>
      </p:sp>
      <p:sp>
        <p:nvSpPr>
          <p:cNvPr id="19" name="TextBox 18">
            <a:extLst>
              <a:ext uri="{FF2B5EF4-FFF2-40B4-BE49-F238E27FC236}">
                <a16:creationId xmlns:a16="http://schemas.microsoft.com/office/drawing/2014/main" id="{0C4B0519-D624-EC84-9FA4-5EE498B4DE39}"/>
              </a:ext>
              <a:ext uri="{C183D7F6-B498-43B3-948B-1728B52AA6E4}">
                <adec:decorative xmlns:adec="http://schemas.microsoft.com/office/drawing/2017/decorative" val="1"/>
              </a:ext>
            </a:extLst>
          </p:cNvPr>
          <p:cNvSpPr txBox="1"/>
          <p:nvPr/>
        </p:nvSpPr>
        <p:spPr>
          <a:xfrm>
            <a:off x="7839751" y="697692"/>
            <a:ext cx="1443083" cy="3323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lvl="0" defTabSz="896302">
              <a:lnSpc>
                <a:spcPct val="90000"/>
              </a:lnSpc>
              <a:spcAft>
                <a:spcPts val="576"/>
              </a:spcAft>
              <a:defRPr/>
            </a:pPr>
            <a:r>
              <a:rPr lang="en-US" sz="1200" dirty="0">
                <a:solidFill>
                  <a:srgbClr val="0070C0"/>
                </a:solidFill>
                <a:cs typeface="+mn-cs"/>
              </a:rPr>
              <a:t>Build modern apps on open-source</a:t>
            </a:r>
          </a:p>
        </p:txBody>
      </p:sp>
      <p:sp>
        <p:nvSpPr>
          <p:cNvPr id="5" name="Title 3">
            <a:extLst>
              <a:ext uri="{FF2B5EF4-FFF2-40B4-BE49-F238E27FC236}">
                <a16:creationId xmlns:a16="http://schemas.microsoft.com/office/drawing/2014/main" id="{7D8BA365-09BA-26BA-A7BF-0272094A7246}"/>
              </a:ext>
            </a:extLst>
          </p:cNvPr>
          <p:cNvSpPr txBox="1">
            <a:spLocks/>
          </p:cNvSpPr>
          <p:nvPr/>
        </p:nvSpPr>
        <p:spPr>
          <a:xfrm>
            <a:off x="302874" y="1705441"/>
            <a:ext cx="4216400" cy="79533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367">
              <a:lnSpc>
                <a:spcPts val="3137"/>
              </a:lnSpc>
              <a:defRPr/>
            </a:pPr>
            <a:r>
              <a:rPr lang="en-US" sz="3200" b="1" dirty="0">
                <a:gradFill>
                  <a:gsLst>
                    <a:gs pos="0">
                      <a:srgbClr val="50E6FF"/>
                    </a:gs>
                    <a:gs pos="100000">
                      <a:srgbClr val="8661C5"/>
                    </a:gs>
                  </a:gsLst>
                  <a:lin ang="2700000" scaled="1"/>
                </a:gradFill>
                <a:latin typeface="Segoe UI Semibold"/>
                <a:ea typeface="+mj-ea"/>
                <a:cs typeface="+mj-cs"/>
              </a:rPr>
              <a:t>Build modern apps on open-source</a:t>
            </a:r>
          </a:p>
        </p:txBody>
      </p:sp>
      <p:sp>
        <p:nvSpPr>
          <p:cNvPr id="8" name="Content Placeholder 3">
            <a:extLst>
              <a:ext uri="{FF2B5EF4-FFF2-40B4-BE49-F238E27FC236}">
                <a16:creationId xmlns:a16="http://schemas.microsoft.com/office/drawing/2014/main" id="{22038FB5-2D28-996C-B36D-3392F9A2E46A}"/>
              </a:ext>
            </a:extLst>
          </p:cNvPr>
          <p:cNvSpPr txBox="1">
            <a:spLocks/>
          </p:cNvSpPr>
          <p:nvPr/>
        </p:nvSpPr>
        <p:spPr>
          <a:xfrm>
            <a:off x="302874" y="3022134"/>
            <a:ext cx="5362575" cy="2130425"/>
          </a:xfrm>
          <a:prstGeom prst="rect">
            <a:avLst/>
          </a:prstGeom>
        </p:spPr>
        <p:txBody>
          <a:bodyPr vert="horz" lIns="91440" tIns="45720" rIns="91440" bIns="45720" rtlCol="0">
            <a:normAutofit fontScale="85000" lnSpcReduction="20000"/>
          </a:bodyPr>
          <a:lstStyle>
            <a:lvl1pPr marL="342864" indent="-342864" algn="l" defTabSz="457153"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873" indent="-285720" algn="l" defTabSz="457153"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2882" indent="-228576" algn="l" defTabSz="457153"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034"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187"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339"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492"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8645"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5798" indent="-228576" algn="l" defTabSz="457153"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spcAft>
                <a:spcPts val="1176"/>
              </a:spcAft>
              <a:buClr>
                <a:srgbClr val="0F78D4"/>
              </a:buClr>
              <a:buSzTx/>
              <a:buFont typeface="Wingdings 3" charset="2"/>
              <a:buNone/>
              <a:defRPr/>
            </a:pPr>
            <a:r>
              <a:rPr lang="en-US" sz="2000" dirty="0">
                <a:solidFill>
                  <a:srgbClr val="0070C0"/>
                </a:solidFill>
                <a:latin typeface="Segoe UI" panose="020B0502040204020203" pitchFamily="34" charset="0"/>
              </a:rPr>
              <a:t>Create modern apps with open standards on a</a:t>
            </a:r>
            <a:br>
              <a:rPr lang="en-US" sz="2000" dirty="0">
                <a:solidFill>
                  <a:srgbClr val="0070C0"/>
                </a:solidFill>
                <a:latin typeface="Segoe UI" panose="020B0502040204020203" pitchFamily="34" charset="0"/>
              </a:rPr>
            </a:br>
            <a:r>
              <a:rPr lang="en-US" sz="2000" dirty="0">
                <a:solidFill>
                  <a:srgbClr val="0070C0"/>
                </a:solidFill>
                <a:latin typeface="Segoe UI" panose="020B0502040204020203" pitchFamily="34" charset="0"/>
              </a:rPr>
              <a:t>Kubernetes foundation and portability in mind.</a:t>
            </a:r>
          </a:p>
          <a:p>
            <a:pPr marL="0" indent="0">
              <a:spcAft>
                <a:spcPts val="1176"/>
              </a:spcAft>
              <a:buClr>
                <a:srgbClr val="0F78D4"/>
              </a:buClr>
              <a:buSzTx/>
              <a:buFont typeface="Wingdings 3" charset="2"/>
              <a:buNone/>
              <a:defRPr/>
            </a:pPr>
            <a:r>
              <a:rPr lang="en-US" sz="2000" dirty="0">
                <a:solidFill>
                  <a:srgbClr val="0070C0"/>
                </a:solidFill>
                <a:latin typeface="Segoe UI" panose="020B0502040204020203" pitchFamily="34" charset="0"/>
              </a:rPr>
              <a:t>Contribute directly to OSS projects to influence product capabilities.</a:t>
            </a:r>
          </a:p>
          <a:p>
            <a:pPr marL="0" indent="0">
              <a:spcAft>
                <a:spcPts val="1176"/>
              </a:spcAft>
              <a:buClr>
                <a:srgbClr val="0F78D4"/>
              </a:buClr>
              <a:buSzTx/>
              <a:buFont typeface="Wingdings 3" charset="2"/>
              <a:buNone/>
              <a:defRPr/>
            </a:pPr>
            <a:r>
              <a:rPr lang="en-US" sz="2000" dirty="0">
                <a:solidFill>
                  <a:srgbClr val="0070C0"/>
                </a:solidFill>
                <a:latin typeface="Segoe UI" panose="020B0502040204020203" pitchFamily="34" charset="0"/>
              </a:rPr>
              <a:t>Rely on streamlined application lifecycle tasks such as application upgrades and versioning, traffic shifting, service discovery, and monitoring.</a:t>
            </a:r>
          </a:p>
        </p:txBody>
      </p:sp>
      <p:pic>
        <p:nvPicPr>
          <p:cNvPr id="9" name="Picture 8">
            <a:extLst>
              <a:ext uri="{FF2B5EF4-FFF2-40B4-BE49-F238E27FC236}">
                <a16:creationId xmlns:a16="http://schemas.microsoft.com/office/drawing/2014/main" id="{D1132882-5898-D0EC-B5EB-DE59BFAF464D}"/>
              </a:ext>
              <a:ext uri="{C183D7F6-B498-43B3-948B-1728B52AA6E4}">
                <adec:decorative xmlns:adec="http://schemas.microsoft.com/office/drawing/2017/decorative" val="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5894438" y="1272433"/>
            <a:ext cx="6047070" cy="5046421"/>
          </a:xfrm>
          <a:prstGeom prst="rect">
            <a:avLst/>
          </a:prstGeom>
        </p:spPr>
      </p:pic>
      <p:pic>
        <p:nvPicPr>
          <p:cNvPr id="10" name="Picture 9" descr="Azure Screenshot">
            <a:extLst>
              <a:ext uri="{FF2B5EF4-FFF2-40B4-BE49-F238E27FC236}">
                <a16:creationId xmlns:a16="http://schemas.microsoft.com/office/drawing/2014/main" id="{4BA7D82D-78C0-A0D4-237B-608B7786830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45094" y="1618503"/>
            <a:ext cx="5331885" cy="2997723"/>
          </a:xfrm>
          <a:prstGeom prst="rect">
            <a:avLst/>
          </a:prstGeom>
        </p:spPr>
      </p:pic>
    </p:spTree>
    <p:extLst>
      <p:ext uri="{BB962C8B-B14F-4D97-AF65-F5344CB8AC3E}">
        <p14:creationId xmlns:p14="http://schemas.microsoft.com/office/powerpoint/2010/main" val="1197890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DA904221-F408-0D7C-5386-2A902DC14E78}"/>
              </a:ext>
            </a:extLst>
          </p:cNvPr>
          <p:cNvSpPr txBox="1">
            <a:spLocks/>
          </p:cNvSpPr>
          <p:nvPr/>
        </p:nvSpPr>
        <p:spPr>
          <a:xfrm>
            <a:off x="0" y="768698"/>
            <a:ext cx="11017250" cy="498475"/>
          </a:xfrm>
          <a:prstGeom prst="rect">
            <a:avLst/>
          </a:prstGeom>
        </p:spPr>
        <p:txBody>
          <a:bodyPr vert="horz" lIns="91440" tIns="45720" rIns="91440" bIns="45720" rtlCol="0" anchor="t">
            <a:normAutofit fontScale="90000" lnSpcReduction="10000"/>
          </a:bodyPr>
          <a:lstStyle>
            <a:lvl1pPr algn="l" defTabSz="457153"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lnSpc>
                <a:spcPct val="90000"/>
              </a:lnSpc>
              <a:spcBef>
                <a:spcPts val="1200"/>
              </a:spcBef>
              <a:defRPr/>
            </a:pPr>
            <a:r>
              <a:rPr lang="en-US" b="1" spc="-50">
                <a:gradFill>
                  <a:gsLst>
                    <a:gs pos="0">
                      <a:srgbClr val="50E6FF"/>
                    </a:gs>
                    <a:gs pos="100000">
                      <a:srgbClr val="8661C5"/>
                    </a:gs>
                  </a:gsLst>
                  <a:lin ang="2700000" scaled="1"/>
                </a:gradFill>
                <a:latin typeface="Segoe UI Semibold"/>
              </a:rPr>
              <a:t>What can you build with Azure Container Apps?</a:t>
            </a:r>
          </a:p>
        </p:txBody>
      </p:sp>
      <p:sp>
        <p:nvSpPr>
          <p:cNvPr id="4" name="Rectangle 3">
            <a:extLst>
              <a:ext uri="{FF2B5EF4-FFF2-40B4-BE49-F238E27FC236}">
                <a16:creationId xmlns:a16="http://schemas.microsoft.com/office/drawing/2014/main" id="{B6BB973F-C6B5-E795-A68A-8A56A1CFBB42}"/>
              </a:ext>
            </a:extLst>
          </p:cNvPr>
          <p:cNvSpPr/>
          <p:nvPr/>
        </p:nvSpPr>
        <p:spPr bwMode="auto">
          <a:xfrm>
            <a:off x="334332" y="5087609"/>
            <a:ext cx="11523337" cy="254168"/>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AUTO-SCALE CRITERIA</a:t>
            </a:r>
          </a:p>
        </p:txBody>
      </p:sp>
      <p:grpSp>
        <p:nvGrpSpPr>
          <p:cNvPr id="6" name="Group 5">
            <a:extLst>
              <a:ext uri="{FF2B5EF4-FFF2-40B4-BE49-F238E27FC236}">
                <a16:creationId xmlns:a16="http://schemas.microsoft.com/office/drawing/2014/main" id="{02D7CF1D-D661-F3FD-CF3B-7198B6D4FE0F}"/>
              </a:ext>
            </a:extLst>
          </p:cNvPr>
          <p:cNvGrpSpPr/>
          <p:nvPr/>
        </p:nvGrpSpPr>
        <p:grpSpPr>
          <a:xfrm>
            <a:off x="464977" y="5538684"/>
            <a:ext cx="11205021" cy="553998"/>
            <a:chOff x="464977" y="5204961"/>
            <a:chExt cx="11205021" cy="553998"/>
          </a:xfrm>
        </p:grpSpPr>
        <p:sp>
          <p:nvSpPr>
            <p:cNvPr id="11" name="TextBox 10">
              <a:extLst>
                <a:ext uri="{FF2B5EF4-FFF2-40B4-BE49-F238E27FC236}">
                  <a16:creationId xmlns:a16="http://schemas.microsoft.com/office/drawing/2014/main" id="{AD7334EF-709B-0B97-8CC4-059ECD142303}"/>
                </a:ext>
                <a:ext uri="{C183D7F6-B498-43B3-948B-1728B52AA6E4}">
                  <adec:decorative xmlns:adec="http://schemas.microsoft.com/office/drawing/2017/decorative" val="0"/>
                </a:ext>
              </a:extLst>
            </p:cNvPr>
            <p:cNvSpPr txBox="1"/>
            <p:nvPr/>
          </p:nvSpPr>
          <p:spPr>
            <a:xfrm>
              <a:off x="2829479" y="5204961"/>
              <a:ext cx="1935268"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896302">
                <a:spcAft>
                  <a:spcPts val="0"/>
                </a:spcAft>
                <a:defRPr/>
              </a:pPr>
              <a:r>
                <a:rPr lang="en-US" sz="1200" dirty="0">
                  <a:solidFill>
                    <a:srgbClr val="0070C0"/>
                  </a:solidFill>
                  <a:cs typeface="+mn-cs"/>
                </a:rPr>
                <a:t>Scaling is determined</a:t>
              </a:r>
              <a:br>
                <a:rPr lang="en-US" sz="1200" dirty="0">
                  <a:solidFill>
                    <a:srgbClr val="0070C0"/>
                  </a:solidFill>
                  <a:cs typeface="+mn-cs"/>
                </a:rPr>
              </a:br>
              <a:r>
                <a:rPr lang="en-US" sz="1200" dirty="0">
                  <a:solidFill>
                    <a:srgbClr val="0070C0"/>
                  </a:solidFill>
                  <a:cs typeface="+mn-cs"/>
                </a:rPr>
                <a:t>by the number of</a:t>
              </a:r>
              <a:br>
                <a:rPr lang="en-US" sz="1200" dirty="0">
                  <a:solidFill>
                    <a:srgbClr val="0070C0"/>
                  </a:solidFill>
                  <a:cs typeface="+mn-cs"/>
                </a:rPr>
              </a:br>
              <a:r>
                <a:rPr lang="en-US" sz="1200" dirty="0">
                  <a:solidFill>
                    <a:srgbClr val="0070C0"/>
                  </a:solidFill>
                  <a:cs typeface="+mn-cs"/>
                </a:rPr>
                <a:t>concurrent HTTP requests</a:t>
              </a:r>
            </a:p>
          </p:txBody>
        </p:sp>
        <p:sp>
          <p:nvSpPr>
            <p:cNvPr id="17" name="TextBox 16">
              <a:extLst>
                <a:ext uri="{FF2B5EF4-FFF2-40B4-BE49-F238E27FC236}">
                  <a16:creationId xmlns:a16="http://schemas.microsoft.com/office/drawing/2014/main" id="{37CBEF04-F79A-6C16-1F94-971510AC4077}"/>
                </a:ext>
                <a:ext uri="{C183D7F6-B498-43B3-948B-1728B52AA6E4}">
                  <adec:decorative xmlns:adec="http://schemas.microsoft.com/office/drawing/2017/decorative" val="0"/>
                </a:ext>
              </a:extLst>
            </p:cNvPr>
            <p:cNvSpPr txBox="1"/>
            <p:nvPr/>
          </p:nvSpPr>
          <p:spPr>
            <a:xfrm>
              <a:off x="9945870" y="5204961"/>
              <a:ext cx="1724128"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lvl="0" algn="l" defTabSz="896302">
                <a:spcAft>
                  <a:spcPts val="0"/>
                </a:spcAft>
                <a:defRPr/>
              </a:pPr>
              <a:r>
                <a:rPr lang="en-US" sz="1200" dirty="0">
                  <a:solidFill>
                    <a:srgbClr val="0070C0"/>
                  </a:solidFill>
                  <a:cs typeface="+mn-cs"/>
                </a:rPr>
                <a:t>Scaling is determined </a:t>
              </a:r>
              <a:br>
                <a:rPr lang="en-US" sz="1200" dirty="0">
                  <a:solidFill>
                    <a:srgbClr val="0070C0"/>
                  </a:solidFill>
                  <a:cs typeface="+mn-cs"/>
                </a:rPr>
              </a:br>
              <a:r>
                <a:rPr lang="en-US" sz="1200" dirty="0">
                  <a:solidFill>
                    <a:srgbClr val="0070C0"/>
                  </a:solidFill>
                  <a:cs typeface="+mn-cs"/>
                </a:rPr>
                <a:t>by the level of CPU </a:t>
              </a:r>
              <a:br>
                <a:rPr lang="en-US" sz="1200" dirty="0">
                  <a:solidFill>
                    <a:srgbClr val="0070C0"/>
                  </a:solidFill>
                  <a:cs typeface="+mn-cs"/>
                </a:rPr>
              </a:br>
              <a:r>
                <a:rPr lang="en-US" sz="1200" dirty="0">
                  <a:solidFill>
                    <a:srgbClr val="0070C0"/>
                  </a:solidFill>
                  <a:cs typeface="+mn-cs"/>
                </a:rPr>
                <a:t>or memory load</a:t>
              </a:r>
            </a:p>
          </p:txBody>
        </p:sp>
        <p:sp>
          <p:nvSpPr>
            <p:cNvPr id="20" name="TextBox 19">
              <a:extLst>
                <a:ext uri="{FF2B5EF4-FFF2-40B4-BE49-F238E27FC236}">
                  <a16:creationId xmlns:a16="http://schemas.microsoft.com/office/drawing/2014/main" id="{A365C37E-B252-0188-6F24-CD564850FD37}"/>
                </a:ext>
                <a:ext uri="{C183D7F6-B498-43B3-948B-1728B52AA6E4}">
                  <adec:decorative xmlns:adec="http://schemas.microsoft.com/office/drawing/2017/decorative" val="0"/>
                </a:ext>
              </a:extLst>
            </p:cNvPr>
            <p:cNvSpPr txBox="1"/>
            <p:nvPr/>
          </p:nvSpPr>
          <p:spPr>
            <a:xfrm>
              <a:off x="464977" y="5204961"/>
              <a:ext cx="1935269"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lang="en-US" sz="1200" dirty="0">
                  <a:solidFill>
                    <a:srgbClr val="0070C0"/>
                  </a:solidFill>
                  <a:cs typeface="+mn-cs"/>
                </a:rPr>
                <a:t>Individual microservices can </a:t>
              </a:r>
            </a:p>
            <a:p>
              <a:pPr marL="0" marR="0" lvl="0" indent="0" algn="l" defTabSz="896302" rtl="0" eaLnBrk="1" fontAlgn="auto" latinLnBrk="0" hangingPunct="1">
                <a:lnSpc>
                  <a:spcPct val="100000"/>
                </a:lnSpc>
                <a:spcBef>
                  <a:spcPts val="0"/>
                </a:spcBef>
                <a:spcAft>
                  <a:spcPts val="0"/>
                </a:spcAft>
                <a:buClrTx/>
                <a:buSzTx/>
                <a:buFontTx/>
                <a:buNone/>
                <a:tabLst/>
                <a:defRPr/>
              </a:pPr>
              <a:r>
                <a:rPr lang="en-US" sz="1200" dirty="0">
                  <a:solidFill>
                    <a:srgbClr val="0070C0"/>
                  </a:solidFill>
                  <a:cs typeface="+mn-cs"/>
                </a:rPr>
                <a:t>scale independently using</a:t>
              </a:r>
              <a:br>
                <a:rPr lang="en-US" sz="1200" dirty="0">
                  <a:solidFill>
                    <a:srgbClr val="0070C0"/>
                  </a:solidFill>
                  <a:cs typeface="+mn-cs"/>
                </a:rPr>
              </a:br>
              <a:r>
                <a:rPr lang="en-US" sz="1200" dirty="0">
                  <a:solidFill>
                    <a:srgbClr val="0070C0"/>
                  </a:solidFill>
                  <a:cs typeface="+mn-cs"/>
                </a:rPr>
                <a:t>any KEDA scale triggers</a:t>
              </a:r>
            </a:p>
          </p:txBody>
        </p:sp>
        <p:sp>
          <p:nvSpPr>
            <p:cNvPr id="21" name="TextBox 20">
              <a:extLst>
                <a:ext uri="{FF2B5EF4-FFF2-40B4-BE49-F238E27FC236}">
                  <a16:creationId xmlns:a16="http://schemas.microsoft.com/office/drawing/2014/main" id="{62826944-DB12-8F29-3CF4-2BAB3825B46B}"/>
                </a:ext>
                <a:ext uri="{C183D7F6-B498-43B3-948B-1728B52AA6E4}">
                  <adec:decorative xmlns:adec="http://schemas.microsoft.com/office/drawing/2017/decorative" val="0"/>
                </a:ext>
              </a:extLst>
            </p:cNvPr>
            <p:cNvSpPr txBox="1"/>
            <p:nvPr/>
          </p:nvSpPr>
          <p:spPr>
            <a:xfrm>
              <a:off x="5224170" y="5204961"/>
              <a:ext cx="1935268"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lvl="0" algn="l" defTabSz="896302">
                <a:spcAft>
                  <a:spcPts val="0"/>
                </a:spcAft>
                <a:defRPr/>
              </a:pPr>
              <a:r>
                <a:rPr lang="en-US" sz="1200" dirty="0">
                  <a:solidFill>
                    <a:srgbClr val="0070C0"/>
                  </a:solidFill>
                  <a:cs typeface="+mn-cs"/>
                </a:rPr>
                <a:t>Scaling is determined</a:t>
              </a:r>
              <a:br>
                <a:rPr lang="en-US" sz="1200" dirty="0">
                  <a:solidFill>
                    <a:srgbClr val="0070C0"/>
                  </a:solidFill>
                  <a:cs typeface="+mn-cs"/>
                </a:rPr>
              </a:br>
              <a:r>
                <a:rPr lang="en-US" sz="1200" dirty="0">
                  <a:solidFill>
                    <a:srgbClr val="0070C0"/>
                  </a:solidFill>
                  <a:cs typeface="+mn-cs"/>
                </a:rPr>
                <a:t>by the number of</a:t>
              </a:r>
              <a:br>
                <a:rPr lang="en-US" sz="1200" dirty="0">
                  <a:solidFill>
                    <a:srgbClr val="0070C0"/>
                  </a:solidFill>
                  <a:cs typeface="+mn-cs"/>
                </a:rPr>
              </a:br>
              <a:r>
                <a:rPr lang="en-US" sz="1200" dirty="0">
                  <a:solidFill>
                    <a:srgbClr val="0070C0"/>
                  </a:solidFill>
                  <a:cs typeface="+mn-cs"/>
                </a:rPr>
                <a:t>concurrent HTTP requests</a:t>
              </a:r>
            </a:p>
          </p:txBody>
        </p:sp>
        <p:sp>
          <p:nvSpPr>
            <p:cNvPr id="22" name="TextBox 21">
              <a:extLst>
                <a:ext uri="{FF2B5EF4-FFF2-40B4-BE49-F238E27FC236}">
                  <a16:creationId xmlns:a16="http://schemas.microsoft.com/office/drawing/2014/main" id="{230EA467-A0D2-2E2D-DAA5-C95943B23C57}"/>
                </a:ext>
                <a:ext uri="{C183D7F6-B498-43B3-948B-1728B52AA6E4}">
                  <adec:decorative xmlns:adec="http://schemas.microsoft.com/office/drawing/2017/decorative" val="0"/>
                </a:ext>
              </a:extLst>
            </p:cNvPr>
            <p:cNvSpPr txBox="1"/>
            <p:nvPr/>
          </p:nvSpPr>
          <p:spPr>
            <a:xfrm>
              <a:off x="7559135" y="5204961"/>
              <a:ext cx="1728051"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896302">
                <a:spcAft>
                  <a:spcPts val="0"/>
                </a:spcAft>
                <a:defRPr/>
              </a:pPr>
              <a:r>
                <a:rPr lang="en-US" sz="1200" dirty="0">
                  <a:solidFill>
                    <a:srgbClr val="0070C0"/>
                  </a:solidFill>
                  <a:cs typeface="+mn-cs"/>
                </a:rPr>
                <a:t>Scaling is determined</a:t>
              </a:r>
              <a:br>
                <a:rPr lang="en-US" sz="1200" dirty="0">
                  <a:solidFill>
                    <a:srgbClr val="0070C0"/>
                  </a:solidFill>
                  <a:cs typeface="+mn-cs"/>
                </a:rPr>
              </a:br>
              <a:r>
                <a:rPr lang="en-US" sz="1200" dirty="0">
                  <a:solidFill>
                    <a:srgbClr val="0070C0"/>
                  </a:solidFill>
                  <a:cs typeface="+mn-cs"/>
                </a:rPr>
                <a:t>by the number of</a:t>
              </a:r>
              <a:br>
                <a:rPr lang="en-US" sz="1200" dirty="0">
                  <a:solidFill>
                    <a:srgbClr val="0070C0"/>
                  </a:solidFill>
                  <a:cs typeface="+mn-cs"/>
                </a:rPr>
              </a:br>
              <a:r>
                <a:rPr lang="en-US" sz="1200" dirty="0">
                  <a:solidFill>
                    <a:srgbClr val="0070C0"/>
                  </a:solidFill>
                  <a:cs typeface="+mn-cs"/>
                </a:rPr>
                <a:t>messages in the queue</a:t>
              </a:r>
            </a:p>
          </p:txBody>
        </p:sp>
      </p:grpSp>
      <p:grpSp>
        <p:nvGrpSpPr>
          <p:cNvPr id="23" name="Group 22">
            <a:extLst>
              <a:ext uri="{FF2B5EF4-FFF2-40B4-BE49-F238E27FC236}">
                <a16:creationId xmlns:a16="http://schemas.microsoft.com/office/drawing/2014/main" id="{F762E4EB-23E5-6629-17FD-E46683845D12}"/>
              </a:ext>
            </a:extLst>
          </p:cNvPr>
          <p:cNvGrpSpPr/>
          <p:nvPr/>
        </p:nvGrpSpPr>
        <p:grpSpPr>
          <a:xfrm>
            <a:off x="214754" y="1763546"/>
            <a:ext cx="11793162" cy="662044"/>
            <a:chOff x="214754" y="1429823"/>
            <a:chExt cx="11793162" cy="662044"/>
          </a:xfrm>
        </p:grpSpPr>
        <p:sp>
          <p:nvSpPr>
            <p:cNvPr id="24" name="TextBox 23">
              <a:extLst>
                <a:ext uri="{FF2B5EF4-FFF2-40B4-BE49-F238E27FC236}">
                  <a16:creationId xmlns:a16="http://schemas.microsoft.com/office/drawing/2014/main" id="{73E20EFC-60F4-A20E-0E03-7FD76419526B}"/>
                </a:ext>
                <a:ext uri="{C183D7F6-B498-43B3-948B-1728B52AA6E4}">
                  <adec:decorative xmlns:adec="http://schemas.microsoft.com/office/drawing/2017/decorative" val="0"/>
                </a:ext>
              </a:extLst>
            </p:cNvPr>
            <p:cNvSpPr txBox="1"/>
            <p:nvPr/>
          </p:nvSpPr>
          <p:spPr>
            <a:xfrm>
              <a:off x="2780522" y="1429823"/>
              <a:ext cx="1724128"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896302">
                <a:lnSpc>
                  <a:spcPct val="90000"/>
                </a:lnSpc>
                <a:spcAft>
                  <a:spcPts val="576"/>
                </a:spcAft>
                <a:defRPr/>
              </a:pPr>
              <a:r>
                <a:rPr lang="en-US" sz="2000" b="1" dirty="0">
                  <a:solidFill>
                    <a:srgbClr val="0070C0"/>
                  </a:solidFill>
                  <a:cs typeface="+mn-cs"/>
                </a:rPr>
                <a:t>Public API</a:t>
              </a:r>
              <a:br>
                <a:rPr lang="en-US" sz="2000" b="1" dirty="0">
                  <a:solidFill>
                    <a:srgbClr val="0070C0"/>
                  </a:solidFill>
                  <a:cs typeface="+mn-cs"/>
                </a:rPr>
              </a:br>
              <a:r>
                <a:rPr lang="en-US" sz="2000" b="1" dirty="0">
                  <a:solidFill>
                    <a:srgbClr val="0070C0"/>
                  </a:solidFill>
                  <a:cs typeface="+mn-cs"/>
                </a:rPr>
                <a:t>endpoints</a:t>
              </a:r>
            </a:p>
          </p:txBody>
        </p:sp>
        <p:sp>
          <p:nvSpPr>
            <p:cNvPr id="25" name="TextBox 24">
              <a:extLst>
                <a:ext uri="{FF2B5EF4-FFF2-40B4-BE49-F238E27FC236}">
                  <a16:creationId xmlns:a16="http://schemas.microsoft.com/office/drawing/2014/main" id="{20754110-A51A-4A59-ADE6-A70D29D0B4D3}"/>
                </a:ext>
                <a:ext uri="{C183D7F6-B498-43B3-948B-1728B52AA6E4}">
                  <adec:decorative xmlns:adec="http://schemas.microsoft.com/office/drawing/2017/decorative" val="0"/>
                </a:ext>
              </a:extLst>
            </p:cNvPr>
            <p:cNvSpPr txBox="1"/>
            <p:nvPr/>
          </p:nvSpPr>
          <p:spPr>
            <a:xfrm>
              <a:off x="9474266" y="1444258"/>
              <a:ext cx="2533650"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lvl="0" defTabSz="896302">
                <a:lnSpc>
                  <a:spcPct val="90000"/>
                </a:lnSpc>
                <a:spcAft>
                  <a:spcPts val="576"/>
                </a:spcAft>
                <a:defRPr/>
              </a:pPr>
              <a:r>
                <a:rPr lang="en-US" sz="2000" b="1" dirty="0">
                  <a:solidFill>
                    <a:srgbClr val="0070C0"/>
                  </a:solidFill>
                  <a:cs typeface="+mn-cs"/>
                </a:rPr>
                <a:t>Background</a:t>
              </a:r>
              <a:br>
                <a:rPr lang="en-US" sz="2000" b="1" dirty="0">
                  <a:solidFill>
                    <a:srgbClr val="0070C0"/>
                  </a:solidFill>
                  <a:cs typeface="+mn-cs"/>
                </a:rPr>
              </a:br>
              <a:r>
                <a:rPr lang="en-US" sz="2000" b="1" dirty="0">
                  <a:solidFill>
                    <a:srgbClr val="0070C0"/>
                  </a:solidFill>
                  <a:cs typeface="+mn-cs"/>
                </a:rPr>
                <a:t>processing</a:t>
              </a:r>
            </a:p>
          </p:txBody>
        </p:sp>
        <p:sp>
          <p:nvSpPr>
            <p:cNvPr id="26" name="TextBox 25">
              <a:extLst>
                <a:ext uri="{FF2B5EF4-FFF2-40B4-BE49-F238E27FC236}">
                  <a16:creationId xmlns:a16="http://schemas.microsoft.com/office/drawing/2014/main" id="{B67B5AB5-0A2E-19DE-A748-415329E74698}"/>
                </a:ext>
                <a:ext uri="{C183D7F6-B498-43B3-948B-1728B52AA6E4}">
                  <adec:decorative xmlns:adec="http://schemas.microsoft.com/office/drawing/2017/decorative" val="0"/>
                </a:ext>
              </a:extLst>
            </p:cNvPr>
            <p:cNvSpPr txBox="1"/>
            <p:nvPr/>
          </p:nvSpPr>
          <p:spPr>
            <a:xfrm>
              <a:off x="214754" y="1688188"/>
              <a:ext cx="2533650" cy="276999"/>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ctr" defTabSz="896302" rtl="0" eaLnBrk="1" fontAlgn="auto" latinLnBrk="0" hangingPunct="1">
                <a:lnSpc>
                  <a:spcPct val="90000"/>
                </a:lnSpc>
                <a:spcBef>
                  <a:spcPts val="0"/>
                </a:spcBef>
                <a:spcAft>
                  <a:spcPts val="576"/>
                </a:spcAft>
                <a:buClrTx/>
                <a:buSzTx/>
                <a:buFontTx/>
                <a:buNone/>
                <a:tabLst/>
                <a:defRPr/>
              </a:pPr>
              <a:r>
                <a:rPr lang="en-US" sz="2000" b="1" dirty="0">
                  <a:solidFill>
                    <a:srgbClr val="0070C0"/>
                  </a:solidFill>
                  <a:cs typeface="+mn-cs"/>
                </a:rPr>
                <a:t>Microservices</a:t>
              </a:r>
            </a:p>
          </p:txBody>
        </p:sp>
        <p:cxnSp>
          <p:nvCxnSpPr>
            <p:cNvPr id="27" name="Straight Connector 26">
              <a:extLst>
                <a:ext uri="{FF2B5EF4-FFF2-40B4-BE49-F238E27FC236}">
                  <a16:creationId xmlns:a16="http://schemas.microsoft.com/office/drawing/2014/main" id="{2B70B032-59AC-3655-F87B-4922EC495EBF}"/>
                </a:ext>
                <a:ext uri="{C183D7F6-B498-43B3-948B-1728B52AA6E4}">
                  <adec:decorative xmlns:adec="http://schemas.microsoft.com/office/drawing/2017/decorative" val="1"/>
                </a:ext>
              </a:extLst>
            </p:cNvPr>
            <p:cNvCxnSpPr>
              <a:cxnSpLocks/>
            </p:cNvCxnSpPr>
            <p:nvPr/>
          </p:nvCxnSpPr>
          <p:spPr>
            <a:xfrm>
              <a:off x="5039946" y="2084608"/>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03D0668-DB0A-3020-22EA-067D23CAD216}"/>
                </a:ext>
                <a:ext uri="{C183D7F6-B498-43B3-948B-1728B52AA6E4}">
                  <adec:decorative xmlns:adec="http://schemas.microsoft.com/office/drawing/2017/decorative" val="1"/>
                </a:ext>
              </a:extLst>
            </p:cNvPr>
            <p:cNvCxnSpPr>
              <a:cxnSpLocks/>
            </p:cNvCxnSpPr>
            <p:nvPr/>
          </p:nvCxnSpPr>
          <p:spPr>
            <a:xfrm>
              <a:off x="2655599" y="2081702"/>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E2ABD58-2997-F29F-2B84-A20DA301D07B}"/>
                </a:ext>
                <a:ext uri="{C183D7F6-B498-43B3-948B-1728B52AA6E4}">
                  <adec:decorative xmlns:adec="http://schemas.microsoft.com/office/drawing/2017/decorative" val="1"/>
                </a:ext>
              </a:extLst>
            </p:cNvPr>
            <p:cNvCxnSpPr>
              <a:cxnSpLocks/>
            </p:cNvCxnSpPr>
            <p:nvPr/>
          </p:nvCxnSpPr>
          <p:spPr>
            <a:xfrm>
              <a:off x="9754439" y="2089085"/>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9F2F55BD-59DD-71E2-6E2C-3511DF02D2F7}"/>
                </a:ext>
                <a:ext uri="{C183D7F6-B498-43B3-948B-1728B52AA6E4}">
                  <adec:decorative xmlns:adec="http://schemas.microsoft.com/office/drawing/2017/decorative" val="1"/>
                </a:ext>
              </a:extLst>
            </p:cNvPr>
            <p:cNvCxnSpPr>
              <a:cxnSpLocks/>
            </p:cNvCxnSpPr>
            <p:nvPr/>
          </p:nvCxnSpPr>
          <p:spPr>
            <a:xfrm>
              <a:off x="332528" y="2091867"/>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4CFD08C-DC25-7708-9D6B-5E8E17A7A350}"/>
                </a:ext>
                <a:ext uri="{C183D7F6-B498-43B3-948B-1728B52AA6E4}">
                  <adec:decorative xmlns:adec="http://schemas.microsoft.com/office/drawing/2017/decorative" val="0"/>
                </a:ext>
              </a:extLst>
            </p:cNvPr>
            <p:cNvSpPr txBox="1"/>
            <p:nvPr/>
          </p:nvSpPr>
          <p:spPr>
            <a:xfrm>
              <a:off x="5181582" y="1434412"/>
              <a:ext cx="1823271" cy="630942"/>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lvl="0" defTabSz="896302">
                <a:lnSpc>
                  <a:spcPct val="90000"/>
                </a:lnSpc>
                <a:spcAft>
                  <a:spcPts val="576"/>
                </a:spcAft>
                <a:defRPr/>
              </a:pPr>
              <a:r>
                <a:rPr lang="en-US" sz="2000" b="1" dirty="0">
                  <a:solidFill>
                    <a:srgbClr val="0070C0"/>
                  </a:solidFill>
                  <a:cs typeface="+mn-cs"/>
                </a:rPr>
                <a:t>Web </a:t>
              </a:r>
            </a:p>
            <a:p>
              <a:pPr lvl="0" defTabSz="896302">
                <a:lnSpc>
                  <a:spcPct val="90000"/>
                </a:lnSpc>
                <a:spcAft>
                  <a:spcPts val="576"/>
                </a:spcAft>
                <a:defRPr/>
              </a:pPr>
              <a:r>
                <a:rPr lang="en-US" sz="2000" b="1" dirty="0">
                  <a:solidFill>
                    <a:srgbClr val="0070C0"/>
                  </a:solidFill>
                  <a:cs typeface="+mn-cs"/>
                </a:rPr>
                <a:t>Apps</a:t>
              </a:r>
            </a:p>
          </p:txBody>
        </p:sp>
        <p:sp>
          <p:nvSpPr>
            <p:cNvPr id="32" name="TextBox 31">
              <a:extLst>
                <a:ext uri="{FF2B5EF4-FFF2-40B4-BE49-F238E27FC236}">
                  <a16:creationId xmlns:a16="http://schemas.microsoft.com/office/drawing/2014/main" id="{BBF90A34-FD04-4E38-80A2-089D7886D307}"/>
                </a:ext>
                <a:ext uri="{C183D7F6-B498-43B3-948B-1728B52AA6E4}">
                  <adec:decorative xmlns:adec="http://schemas.microsoft.com/office/drawing/2017/decorative" val="0"/>
                </a:ext>
              </a:extLst>
            </p:cNvPr>
            <p:cNvSpPr txBox="1"/>
            <p:nvPr/>
          </p:nvSpPr>
          <p:spPr>
            <a:xfrm>
              <a:off x="7560501" y="1429823"/>
              <a:ext cx="1823271"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defTabSz="896302">
                <a:lnSpc>
                  <a:spcPct val="90000"/>
                </a:lnSpc>
                <a:spcAft>
                  <a:spcPts val="576"/>
                </a:spcAft>
                <a:defRPr/>
              </a:pPr>
              <a:r>
                <a:rPr lang="en-US" sz="2000" b="1" dirty="0">
                  <a:solidFill>
                    <a:srgbClr val="0070C0"/>
                  </a:solidFill>
                  <a:cs typeface="+mn-cs"/>
                </a:rPr>
                <a:t>Event-driven</a:t>
              </a:r>
              <a:br>
                <a:rPr lang="en-US" sz="2000" b="1" dirty="0">
                  <a:solidFill>
                    <a:srgbClr val="0070C0"/>
                  </a:solidFill>
                  <a:cs typeface="+mn-cs"/>
                </a:rPr>
              </a:br>
              <a:r>
                <a:rPr lang="en-US" sz="2000" b="1" dirty="0">
                  <a:solidFill>
                    <a:srgbClr val="0070C0"/>
                  </a:solidFill>
                  <a:cs typeface="+mn-cs"/>
                </a:rPr>
                <a:t>processing</a:t>
              </a:r>
            </a:p>
          </p:txBody>
        </p:sp>
        <p:cxnSp>
          <p:nvCxnSpPr>
            <p:cNvPr id="33" name="Straight Connector 32">
              <a:extLst>
                <a:ext uri="{FF2B5EF4-FFF2-40B4-BE49-F238E27FC236}">
                  <a16:creationId xmlns:a16="http://schemas.microsoft.com/office/drawing/2014/main" id="{7ED5E303-7D0E-1DB2-8EB7-B2C639B2AD33}"/>
                </a:ext>
                <a:ext uri="{C183D7F6-B498-43B3-948B-1728B52AA6E4}">
                  <adec:decorative xmlns:adec="http://schemas.microsoft.com/office/drawing/2017/decorative" val="1"/>
                </a:ext>
              </a:extLst>
            </p:cNvPr>
            <p:cNvCxnSpPr>
              <a:cxnSpLocks/>
            </p:cNvCxnSpPr>
            <p:nvPr/>
          </p:nvCxnSpPr>
          <p:spPr>
            <a:xfrm>
              <a:off x="7372448" y="2074650"/>
              <a:ext cx="2106544" cy="0"/>
            </a:xfrm>
            <a:prstGeom prst="line">
              <a:avLst/>
            </a:prstGeom>
            <a:ln>
              <a:solidFill>
                <a:schemeClr val="accent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61328CA-6C67-F436-0574-30979AA73A65}"/>
              </a:ext>
            </a:extLst>
          </p:cNvPr>
          <p:cNvGrpSpPr/>
          <p:nvPr/>
        </p:nvGrpSpPr>
        <p:grpSpPr>
          <a:xfrm>
            <a:off x="460233" y="2577189"/>
            <a:ext cx="11369188" cy="1940406"/>
            <a:chOff x="460233" y="2243466"/>
            <a:chExt cx="11369188" cy="1940406"/>
          </a:xfrm>
        </p:grpSpPr>
        <p:sp>
          <p:nvSpPr>
            <p:cNvPr id="35" name="TextBox 34">
              <a:extLst>
                <a:ext uri="{FF2B5EF4-FFF2-40B4-BE49-F238E27FC236}">
                  <a16:creationId xmlns:a16="http://schemas.microsoft.com/office/drawing/2014/main" id="{8E1C1763-B405-1A45-1418-9908B1FE478C}"/>
                </a:ext>
                <a:ext uri="{C183D7F6-B498-43B3-948B-1728B52AA6E4}">
                  <adec:decorative xmlns:adec="http://schemas.microsoft.com/office/drawing/2017/decorative" val="0"/>
                </a:ext>
              </a:extLst>
            </p:cNvPr>
            <p:cNvSpPr txBox="1"/>
            <p:nvPr/>
          </p:nvSpPr>
          <p:spPr>
            <a:xfrm>
              <a:off x="2829479" y="3629874"/>
              <a:ext cx="1724128"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lvl="0" algn="l" defTabSz="896302">
                <a:spcAft>
                  <a:spcPts val="0"/>
                </a:spcAft>
                <a:defRPr/>
              </a:pPr>
              <a:r>
                <a:rPr lang="en-US" sz="1200" dirty="0">
                  <a:solidFill>
                    <a:srgbClr val="0070C0"/>
                  </a:solidFill>
                  <a:cs typeface="+mn-cs"/>
                </a:rPr>
                <a:t>E.g., API app with HTTP requests split between two revisions of the app</a:t>
              </a:r>
            </a:p>
          </p:txBody>
        </p:sp>
        <p:sp>
          <p:nvSpPr>
            <p:cNvPr id="36" name="TextBox 35">
              <a:extLst>
                <a:ext uri="{FF2B5EF4-FFF2-40B4-BE49-F238E27FC236}">
                  <a16:creationId xmlns:a16="http://schemas.microsoft.com/office/drawing/2014/main" id="{F06CEA81-EABD-E916-7AAC-F9AC41C64D2E}"/>
                </a:ext>
                <a:ext uri="{C183D7F6-B498-43B3-948B-1728B52AA6E4}">
                  <adec:decorative xmlns:adec="http://schemas.microsoft.com/office/drawing/2017/decorative" val="0"/>
                </a:ext>
              </a:extLst>
            </p:cNvPr>
            <p:cNvSpPr txBox="1"/>
            <p:nvPr/>
          </p:nvSpPr>
          <p:spPr>
            <a:xfrm>
              <a:off x="9786000" y="3622152"/>
              <a:ext cx="2043421"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896302">
                <a:spcAft>
                  <a:spcPts val="0"/>
                </a:spcAft>
                <a:defRPr/>
              </a:pPr>
              <a:r>
                <a:rPr lang="en-US" sz="1200" dirty="0">
                  <a:solidFill>
                    <a:srgbClr val="0070C0"/>
                  </a:solidFill>
                  <a:cs typeface="+mn-cs"/>
                </a:rPr>
                <a:t>E.g., Continuously</a:t>
              </a:r>
              <a:br>
                <a:rPr lang="en-US" sz="1200" dirty="0">
                  <a:solidFill>
                    <a:srgbClr val="0070C0"/>
                  </a:solidFill>
                  <a:cs typeface="+mn-cs"/>
                </a:rPr>
              </a:br>
              <a:r>
                <a:rPr lang="en-US" sz="1200" dirty="0">
                  <a:solidFill>
                    <a:srgbClr val="0070C0"/>
                  </a:solidFill>
                  <a:cs typeface="+mn-cs"/>
                </a:rPr>
                <a:t>running background process transforms data in a database</a:t>
              </a:r>
            </a:p>
          </p:txBody>
        </p:sp>
        <p:sp>
          <p:nvSpPr>
            <p:cNvPr id="37" name="TextBox 36">
              <a:extLst>
                <a:ext uri="{FF2B5EF4-FFF2-40B4-BE49-F238E27FC236}">
                  <a16:creationId xmlns:a16="http://schemas.microsoft.com/office/drawing/2014/main" id="{B6F0ED4E-B5D0-9CBA-75FD-F51CF20E554F}"/>
                </a:ext>
                <a:ext uri="{C183D7F6-B498-43B3-948B-1728B52AA6E4}">
                  <adec:decorative xmlns:adec="http://schemas.microsoft.com/office/drawing/2017/decorative" val="0"/>
                </a:ext>
              </a:extLst>
            </p:cNvPr>
            <p:cNvSpPr txBox="1"/>
            <p:nvPr/>
          </p:nvSpPr>
          <p:spPr>
            <a:xfrm>
              <a:off x="460233" y="3629874"/>
              <a:ext cx="1790003"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896302">
                <a:spcAft>
                  <a:spcPts val="0"/>
                </a:spcAft>
                <a:defRPr/>
              </a:pPr>
              <a:r>
                <a:rPr lang="en-US" sz="1200" dirty="0">
                  <a:solidFill>
                    <a:srgbClr val="0070C0"/>
                  </a:solidFill>
                  <a:cs typeface="+mn-cs"/>
                </a:rPr>
                <a:t>Microservices architecture with the option to integrate with </a:t>
              </a:r>
              <a:r>
                <a:rPr lang="en-US" sz="1200" dirty="0" err="1">
                  <a:solidFill>
                    <a:srgbClr val="0070C0"/>
                  </a:solidFill>
                  <a:cs typeface="+mn-cs"/>
                </a:rPr>
                <a:t>Dapr</a:t>
              </a:r>
              <a:endParaRPr lang="en-US" sz="1200" dirty="0">
                <a:solidFill>
                  <a:srgbClr val="0070C0"/>
                </a:solidFill>
                <a:cs typeface="+mn-cs"/>
              </a:endParaRPr>
            </a:p>
          </p:txBody>
        </p:sp>
        <p:sp>
          <p:nvSpPr>
            <p:cNvPr id="38" name="TextBox 37">
              <a:extLst>
                <a:ext uri="{FF2B5EF4-FFF2-40B4-BE49-F238E27FC236}">
                  <a16:creationId xmlns:a16="http://schemas.microsoft.com/office/drawing/2014/main" id="{14600719-1ABD-F2F7-D8E3-8D4E02DCC975}"/>
                </a:ext>
                <a:ext uri="{C183D7F6-B498-43B3-948B-1728B52AA6E4}">
                  <adec:decorative xmlns:adec="http://schemas.microsoft.com/office/drawing/2017/decorative" val="0"/>
                </a:ext>
              </a:extLst>
            </p:cNvPr>
            <p:cNvSpPr txBox="1"/>
            <p:nvPr/>
          </p:nvSpPr>
          <p:spPr>
            <a:xfrm>
              <a:off x="5105455" y="3626228"/>
              <a:ext cx="1985196"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algn="l" defTabSz="896302">
                <a:spcAft>
                  <a:spcPts val="0"/>
                </a:spcAft>
                <a:defRPr/>
              </a:pPr>
              <a:r>
                <a:rPr lang="en-US" sz="1200" dirty="0">
                  <a:solidFill>
                    <a:srgbClr val="0070C0"/>
                  </a:solidFill>
                  <a:cs typeface="+mn-cs"/>
                </a:rPr>
                <a:t>E.g., Web app with custom domain, TLS certificates, and integrated authentication</a:t>
              </a:r>
            </a:p>
          </p:txBody>
        </p:sp>
        <p:grpSp>
          <p:nvGrpSpPr>
            <p:cNvPr id="39" name="Group 38">
              <a:extLst>
                <a:ext uri="{FF2B5EF4-FFF2-40B4-BE49-F238E27FC236}">
                  <a16:creationId xmlns:a16="http://schemas.microsoft.com/office/drawing/2014/main" id="{D2193A2B-C593-538E-AAA4-3E6D7E797ACB}"/>
                </a:ext>
              </a:extLst>
            </p:cNvPr>
            <p:cNvGrpSpPr/>
            <p:nvPr/>
          </p:nvGrpSpPr>
          <p:grpSpPr>
            <a:xfrm>
              <a:off x="2741370" y="2243466"/>
              <a:ext cx="1800520" cy="1166264"/>
              <a:chOff x="7551980" y="2405658"/>
              <a:chExt cx="1800520" cy="1166264"/>
            </a:xfrm>
          </p:grpSpPr>
          <p:sp>
            <p:nvSpPr>
              <p:cNvPr id="100" name="Rectangle 99">
                <a:extLst>
                  <a:ext uri="{FF2B5EF4-FFF2-40B4-BE49-F238E27FC236}">
                    <a16:creationId xmlns:a16="http://schemas.microsoft.com/office/drawing/2014/main" id="{236473BB-F18D-6FC7-2390-B6342720BFBF}"/>
                  </a:ext>
                </a:extLst>
              </p:cNvPr>
              <p:cNvSpPr/>
              <p:nvPr/>
            </p:nvSpPr>
            <p:spPr bwMode="auto">
              <a:xfrm>
                <a:off x="8004493" y="2684073"/>
                <a:ext cx="826292" cy="222717"/>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HTTP TRAFFIC</a:t>
                </a:r>
              </a:p>
            </p:txBody>
          </p:sp>
          <p:grpSp>
            <p:nvGrpSpPr>
              <p:cNvPr id="101" name="Group 100">
                <a:extLst>
                  <a:ext uri="{FF2B5EF4-FFF2-40B4-BE49-F238E27FC236}">
                    <a16:creationId xmlns:a16="http://schemas.microsoft.com/office/drawing/2014/main" id="{4A7A1E5C-105D-2CE7-9BAC-5D7EC914260A}"/>
                  </a:ext>
                </a:extLst>
              </p:cNvPr>
              <p:cNvGrpSpPr/>
              <p:nvPr/>
            </p:nvGrpSpPr>
            <p:grpSpPr>
              <a:xfrm>
                <a:off x="8192401" y="2405658"/>
                <a:ext cx="480002" cy="293146"/>
                <a:chOff x="1586554" y="2678222"/>
                <a:chExt cx="547784" cy="334542"/>
              </a:xfrm>
            </p:grpSpPr>
            <p:sp>
              <p:nvSpPr>
                <p:cNvPr id="114" name="Rectangle 5">
                  <a:extLst>
                    <a:ext uri="{FF2B5EF4-FFF2-40B4-BE49-F238E27FC236}">
                      <a16:creationId xmlns:a16="http://schemas.microsoft.com/office/drawing/2014/main" id="{732A7F77-9A64-9C9C-A98E-4AE9B532F0CC}"/>
                    </a:ext>
                  </a:extLst>
                </p:cNvPr>
                <p:cNvSpPr>
                  <a:spLocks noChangeArrowheads="1"/>
                </p:cNvSpPr>
                <p:nvPr/>
              </p:nvSpPr>
              <p:spPr bwMode="auto">
                <a:xfrm>
                  <a:off x="1640315" y="2694555"/>
                  <a:ext cx="441714" cy="283337"/>
                </a:xfrm>
                <a:prstGeom prst="rect">
                  <a:avLst/>
                </a:prstGeom>
                <a:solidFill>
                  <a:srgbClr val="0078D4"/>
                </a:solidFill>
                <a:ln w="9525">
                  <a:noFill/>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5" name="Freeform 12">
                  <a:extLst>
                    <a:ext uri="{FF2B5EF4-FFF2-40B4-BE49-F238E27FC236}">
                      <a16:creationId xmlns:a16="http://schemas.microsoft.com/office/drawing/2014/main" id="{7C0D2214-B9A2-B75B-640B-7C0B9CE59C18}"/>
                    </a:ext>
                  </a:extLst>
                </p:cNvPr>
                <p:cNvSpPr>
                  <a:spLocks noEditPoints="1"/>
                </p:cNvSpPr>
                <p:nvPr/>
              </p:nvSpPr>
              <p:spPr bwMode="auto">
                <a:xfrm>
                  <a:off x="1629919" y="2678222"/>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116" name="Freeform 15">
                  <a:extLst>
                    <a:ext uri="{FF2B5EF4-FFF2-40B4-BE49-F238E27FC236}">
                      <a16:creationId xmlns:a16="http://schemas.microsoft.com/office/drawing/2014/main" id="{E889AB1A-31D6-91F8-64B6-31440986A0A3}"/>
                    </a:ext>
                  </a:extLst>
                </p:cNvPr>
                <p:cNvSpPr>
                  <a:spLocks/>
                </p:cNvSpPr>
                <p:nvPr/>
              </p:nvSpPr>
              <p:spPr bwMode="auto">
                <a:xfrm>
                  <a:off x="1586554" y="3001140"/>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rgbClr val="4FE4FF"/>
                </a:solidFill>
                <a:ln w="9525">
                  <a:solidFill>
                    <a:srgbClr val="4FE4FF"/>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102" name="Group 101">
                <a:extLst>
                  <a:ext uri="{FF2B5EF4-FFF2-40B4-BE49-F238E27FC236}">
                    <a16:creationId xmlns:a16="http://schemas.microsoft.com/office/drawing/2014/main" id="{98C4CCD1-0C9F-8000-1356-BAAC6D60A9A1}"/>
                  </a:ext>
                </a:extLst>
              </p:cNvPr>
              <p:cNvGrpSpPr/>
              <p:nvPr/>
            </p:nvGrpSpPr>
            <p:grpSpPr>
              <a:xfrm>
                <a:off x="8484472" y="3307469"/>
                <a:ext cx="868028" cy="264453"/>
                <a:chOff x="2132008" y="3696341"/>
                <a:chExt cx="990605" cy="301798"/>
              </a:xfrm>
            </p:grpSpPr>
            <p:sp>
              <p:nvSpPr>
                <p:cNvPr id="111" name="Rectangle: Rounded Corners 110">
                  <a:extLst>
                    <a:ext uri="{FF2B5EF4-FFF2-40B4-BE49-F238E27FC236}">
                      <a16:creationId xmlns:a16="http://schemas.microsoft.com/office/drawing/2014/main" id="{95DC8E27-C451-9746-C31E-87351DF8C8CF}"/>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2" name="Rectangle: Rounded Corners 111">
                  <a:extLst>
                    <a:ext uri="{FF2B5EF4-FFF2-40B4-BE49-F238E27FC236}">
                      <a16:creationId xmlns:a16="http://schemas.microsoft.com/office/drawing/2014/main" id="{8A638FF4-EC2E-E311-0163-9BF67D80FF3F}"/>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3" name="Rectangle: Rounded Corners 112">
                  <a:extLst>
                    <a:ext uri="{FF2B5EF4-FFF2-40B4-BE49-F238E27FC236}">
                      <a16:creationId xmlns:a16="http://schemas.microsoft.com/office/drawing/2014/main" id="{1EB7E78B-6751-EE18-6414-4748AE2634F3}"/>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2</a:t>
                  </a:r>
                </a:p>
              </p:txBody>
            </p:sp>
          </p:grpSp>
          <p:grpSp>
            <p:nvGrpSpPr>
              <p:cNvPr id="103" name="Group 102">
                <a:extLst>
                  <a:ext uri="{FF2B5EF4-FFF2-40B4-BE49-F238E27FC236}">
                    <a16:creationId xmlns:a16="http://schemas.microsoft.com/office/drawing/2014/main" id="{BFBCAD21-1F29-18F9-E4D3-31A8B657A25B}"/>
                  </a:ext>
                </a:extLst>
              </p:cNvPr>
              <p:cNvGrpSpPr/>
              <p:nvPr/>
            </p:nvGrpSpPr>
            <p:grpSpPr>
              <a:xfrm>
                <a:off x="7551980" y="3307316"/>
                <a:ext cx="868028" cy="264453"/>
                <a:chOff x="2132008" y="3696341"/>
                <a:chExt cx="990605" cy="301798"/>
              </a:xfrm>
            </p:grpSpPr>
            <p:sp>
              <p:nvSpPr>
                <p:cNvPr id="108" name="Rectangle: Rounded Corners 107">
                  <a:extLst>
                    <a:ext uri="{FF2B5EF4-FFF2-40B4-BE49-F238E27FC236}">
                      <a16:creationId xmlns:a16="http://schemas.microsoft.com/office/drawing/2014/main" id="{F8738BAF-7AC2-0D56-55A3-2973AD7D3724}"/>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09" name="Rectangle: Rounded Corners 108">
                  <a:extLst>
                    <a:ext uri="{FF2B5EF4-FFF2-40B4-BE49-F238E27FC236}">
                      <a16:creationId xmlns:a16="http://schemas.microsoft.com/office/drawing/2014/main" id="{2A33CEA4-97D3-C3E4-EE7E-43FE11ECF960}"/>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110" name="Rectangle: Rounded Corners 109">
                  <a:extLst>
                    <a:ext uri="{FF2B5EF4-FFF2-40B4-BE49-F238E27FC236}">
                      <a16:creationId xmlns:a16="http://schemas.microsoft.com/office/drawing/2014/main" id="{F91308F8-E6DB-DE5F-1501-0D556082C4FD}"/>
                    </a:ext>
                  </a:extLst>
                </p:cNvPr>
                <p:cNvSpPr/>
                <p:nvPr/>
              </p:nvSpPr>
              <p:spPr bwMode="auto">
                <a:xfrm>
                  <a:off x="2179638" y="369634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REVISION 1</a:t>
                  </a:r>
                </a:p>
              </p:txBody>
            </p:sp>
          </p:grpSp>
          <p:cxnSp>
            <p:nvCxnSpPr>
              <p:cNvPr id="104" name="Connector: Curved 103">
                <a:extLst>
                  <a:ext uri="{FF2B5EF4-FFF2-40B4-BE49-F238E27FC236}">
                    <a16:creationId xmlns:a16="http://schemas.microsoft.com/office/drawing/2014/main" id="{68477FEB-4B69-D82C-4542-876E077F1F4F}"/>
                  </a:ext>
                </a:extLst>
              </p:cNvPr>
              <p:cNvCxnSpPr>
                <a:cxnSpLocks/>
                <a:stCxn id="100" idx="2"/>
                <a:endCxn id="113" idx="0"/>
              </p:cNvCxnSpPr>
              <p:nvPr/>
            </p:nvCxnSpPr>
            <p:spPr>
              <a:xfrm rot="16200000" flipH="1">
                <a:off x="8478155" y="2846274"/>
                <a:ext cx="400679" cy="521710"/>
              </a:xfrm>
              <a:prstGeom prst="curvedConnector3">
                <a:avLst>
                  <a:gd name="adj1" fmla="val 50000"/>
                </a:avLst>
              </a:prstGeom>
              <a:noFill/>
              <a:ln w="9525" cap="flat" cmpd="sng" algn="ctr">
                <a:solidFill>
                  <a:srgbClr val="FFFFFF"/>
                </a:solidFill>
                <a:prstDash val="solid"/>
                <a:headEnd type="none" w="lg" len="med"/>
                <a:tailEnd type="triangle"/>
              </a:ln>
              <a:effectLst/>
            </p:spPr>
          </p:cxnSp>
          <p:cxnSp>
            <p:nvCxnSpPr>
              <p:cNvPr id="105" name="Connector: Curved 104">
                <a:extLst>
                  <a:ext uri="{FF2B5EF4-FFF2-40B4-BE49-F238E27FC236}">
                    <a16:creationId xmlns:a16="http://schemas.microsoft.com/office/drawing/2014/main" id="{7BE9554E-7BDC-015B-18D4-6B4F63973894}"/>
                  </a:ext>
                </a:extLst>
              </p:cNvPr>
              <p:cNvCxnSpPr>
                <a:cxnSpLocks/>
                <a:stCxn id="100" idx="2"/>
                <a:endCxn id="110" idx="0"/>
              </p:cNvCxnSpPr>
              <p:nvPr/>
            </p:nvCxnSpPr>
            <p:spPr>
              <a:xfrm rot="5400000">
                <a:off x="8011985" y="2901662"/>
                <a:ext cx="400526" cy="410782"/>
              </a:xfrm>
              <a:prstGeom prst="curvedConnector3">
                <a:avLst>
                  <a:gd name="adj1" fmla="val 50000"/>
                </a:avLst>
              </a:prstGeom>
              <a:noFill/>
              <a:ln w="9525" cap="flat" cmpd="sng" algn="ctr">
                <a:solidFill>
                  <a:srgbClr val="FFFFFF"/>
                </a:solidFill>
                <a:prstDash val="solid"/>
                <a:headEnd type="none" w="lg" len="med"/>
                <a:tailEnd type="triangle"/>
              </a:ln>
              <a:effectLst/>
            </p:spPr>
          </p:cxnSp>
          <p:sp>
            <p:nvSpPr>
              <p:cNvPr id="106" name="Rectangle 105">
                <a:extLst>
                  <a:ext uri="{FF2B5EF4-FFF2-40B4-BE49-F238E27FC236}">
                    <a16:creationId xmlns:a16="http://schemas.microsoft.com/office/drawing/2014/main" id="{FF3B3C66-F7F4-002E-C683-14D7D958833C}"/>
                  </a:ext>
                </a:extLst>
              </p:cNvPr>
              <p:cNvSpPr/>
              <p:nvPr/>
            </p:nvSpPr>
            <p:spPr bwMode="auto">
              <a:xfrm>
                <a:off x="7974377" y="3069962"/>
                <a:ext cx="191723" cy="97811"/>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80%</a:t>
                </a:r>
              </a:p>
            </p:txBody>
          </p:sp>
          <p:sp>
            <p:nvSpPr>
              <p:cNvPr id="107" name="Rectangle 106">
                <a:extLst>
                  <a:ext uri="{FF2B5EF4-FFF2-40B4-BE49-F238E27FC236}">
                    <a16:creationId xmlns:a16="http://schemas.microsoft.com/office/drawing/2014/main" id="{BE039B78-DD4C-4194-3FED-566D670BDB4A}"/>
                  </a:ext>
                </a:extLst>
              </p:cNvPr>
              <p:cNvSpPr/>
              <p:nvPr/>
            </p:nvSpPr>
            <p:spPr bwMode="auto">
              <a:xfrm>
                <a:off x="8746367" y="3070340"/>
                <a:ext cx="211281" cy="9650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20%</a:t>
                </a:r>
              </a:p>
            </p:txBody>
          </p:sp>
        </p:grpSp>
        <p:grpSp>
          <p:nvGrpSpPr>
            <p:cNvPr id="40" name="Group 39" descr="Background processing icon">
              <a:extLst>
                <a:ext uri="{FF2B5EF4-FFF2-40B4-BE49-F238E27FC236}">
                  <a16:creationId xmlns:a16="http://schemas.microsoft.com/office/drawing/2014/main" id="{C4E3D514-0AE4-0625-6DB4-8CCB82BAAB5A}"/>
                </a:ext>
              </a:extLst>
            </p:cNvPr>
            <p:cNvGrpSpPr/>
            <p:nvPr/>
          </p:nvGrpSpPr>
          <p:grpSpPr>
            <a:xfrm>
              <a:off x="10312079" y="2384582"/>
              <a:ext cx="848111" cy="845508"/>
              <a:chOff x="4332831" y="2768745"/>
              <a:chExt cx="703763" cy="701604"/>
            </a:xfrm>
          </p:grpSpPr>
          <p:grpSp>
            <p:nvGrpSpPr>
              <p:cNvPr id="90" name="storage 1" descr="storage">
                <a:extLst>
                  <a:ext uri="{FF2B5EF4-FFF2-40B4-BE49-F238E27FC236}">
                    <a16:creationId xmlns:a16="http://schemas.microsoft.com/office/drawing/2014/main" id="{704AE117-0546-8366-7003-B6F1A608C38B}"/>
                  </a:ext>
                </a:extLst>
              </p:cNvPr>
              <p:cNvGrpSpPr/>
              <p:nvPr/>
            </p:nvGrpSpPr>
            <p:grpSpPr>
              <a:xfrm>
                <a:off x="4529017" y="2950195"/>
                <a:ext cx="311390" cy="338725"/>
                <a:chOff x="4501240" y="2176494"/>
                <a:chExt cx="344605" cy="374856"/>
              </a:xfrm>
            </p:grpSpPr>
            <p:sp>
              <p:nvSpPr>
                <p:cNvPr id="96" name="Freeform 5">
                  <a:extLst>
                    <a:ext uri="{FF2B5EF4-FFF2-40B4-BE49-F238E27FC236}">
                      <a16:creationId xmlns:a16="http://schemas.microsoft.com/office/drawing/2014/main" id="{7B343463-4466-D7D5-CF04-693F2BE6CC9E}"/>
                    </a:ext>
                  </a:extLst>
                </p:cNvPr>
                <p:cNvSpPr>
                  <a:spLocks/>
                </p:cNvSpPr>
                <p:nvPr/>
              </p:nvSpPr>
              <p:spPr bwMode="auto">
                <a:xfrm>
                  <a:off x="4507816" y="2180440"/>
                  <a:ext cx="328821" cy="118376"/>
                </a:xfrm>
                <a:custGeom>
                  <a:avLst/>
                  <a:gdLst>
                    <a:gd name="T0" fmla="*/ 335 w 335"/>
                    <a:gd name="T1" fmla="*/ 120 h 120"/>
                    <a:gd name="T2" fmla="*/ 5 w 335"/>
                    <a:gd name="T3" fmla="*/ 120 h 120"/>
                    <a:gd name="T4" fmla="*/ 5 w 335"/>
                    <a:gd name="T5" fmla="*/ 46 h 120"/>
                    <a:gd name="T6" fmla="*/ 166 w 335"/>
                    <a:gd name="T7" fmla="*/ 5 h 120"/>
                    <a:gd name="T8" fmla="*/ 335 w 335"/>
                    <a:gd name="T9" fmla="*/ 46 h 120"/>
                    <a:gd name="T10" fmla="*/ 335 w 335"/>
                    <a:gd name="T11" fmla="*/ 120 h 120"/>
                  </a:gdLst>
                  <a:ahLst/>
                  <a:cxnLst>
                    <a:cxn ang="0">
                      <a:pos x="T0" y="T1"/>
                    </a:cxn>
                    <a:cxn ang="0">
                      <a:pos x="T2" y="T3"/>
                    </a:cxn>
                    <a:cxn ang="0">
                      <a:pos x="T4" y="T5"/>
                    </a:cxn>
                    <a:cxn ang="0">
                      <a:pos x="T6" y="T7"/>
                    </a:cxn>
                    <a:cxn ang="0">
                      <a:pos x="T8" y="T9"/>
                    </a:cxn>
                    <a:cxn ang="0">
                      <a:pos x="T10" y="T11"/>
                    </a:cxn>
                  </a:cxnLst>
                  <a:rect l="0" t="0" r="r" b="b"/>
                  <a:pathLst>
                    <a:path w="335" h="120">
                      <a:moveTo>
                        <a:pt x="335" y="120"/>
                      </a:moveTo>
                      <a:cubicBezTo>
                        <a:pt x="5" y="120"/>
                        <a:pt x="5" y="120"/>
                        <a:pt x="5" y="120"/>
                      </a:cubicBezTo>
                      <a:cubicBezTo>
                        <a:pt x="5" y="46"/>
                        <a:pt x="5" y="46"/>
                        <a:pt x="5" y="46"/>
                      </a:cubicBezTo>
                      <a:cubicBezTo>
                        <a:pt x="5" y="46"/>
                        <a:pt x="0" y="10"/>
                        <a:pt x="166" y="5"/>
                      </a:cubicBezTo>
                      <a:cubicBezTo>
                        <a:pt x="331" y="0"/>
                        <a:pt x="335" y="46"/>
                        <a:pt x="335" y="46"/>
                      </a:cubicBezTo>
                      <a:lnTo>
                        <a:pt x="335" y="1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97" name="Freeform 6">
                  <a:extLst>
                    <a:ext uri="{FF2B5EF4-FFF2-40B4-BE49-F238E27FC236}">
                      <a16:creationId xmlns:a16="http://schemas.microsoft.com/office/drawing/2014/main" id="{3DCAD4D7-7DF4-A54B-3960-4F386354A2E9}"/>
                    </a:ext>
                  </a:extLst>
                </p:cNvPr>
                <p:cNvSpPr>
                  <a:spLocks noEditPoints="1"/>
                </p:cNvSpPr>
                <p:nvPr/>
              </p:nvSpPr>
              <p:spPr bwMode="auto">
                <a:xfrm>
                  <a:off x="4501240" y="2176494"/>
                  <a:ext cx="344605" cy="172302"/>
                </a:xfrm>
                <a:custGeom>
                  <a:avLst/>
                  <a:gdLst>
                    <a:gd name="T0" fmla="*/ 176 w 351"/>
                    <a:gd name="T1" fmla="*/ 176 h 176"/>
                    <a:gd name="T2" fmla="*/ 308 w 351"/>
                    <a:gd name="T3" fmla="*/ 162 h 176"/>
                    <a:gd name="T4" fmla="*/ 338 w 351"/>
                    <a:gd name="T5" fmla="*/ 151 h 176"/>
                    <a:gd name="T6" fmla="*/ 350 w 351"/>
                    <a:gd name="T7" fmla="*/ 142 h 176"/>
                    <a:gd name="T8" fmla="*/ 350 w 351"/>
                    <a:gd name="T9" fmla="*/ 140 h 176"/>
                    <a:gd name="T10" fmla="*/ 350 w 351"/>
                    <a:gd name="T11" fmla="*/ 50 h 176"/>
                    <a:gd name="T12" fmla="*/ 350 w 351"/>
                    <a:gd name="T13" fmla="*/ 48 h 176"/>
                    <a:gd name="T14" fmla="*/ 175 w 351"/>
                    <a:gd name="T15" fmla="*/ 0 h 176"/>
                    <a:gd name="T16" fmla="*/ 0 w 351"/>
                    <a:gd name="T17" fmla="*/ 49 h 176"/>
                    <a:gd name="T18" fmla="*/ 0 w 351"/>
                    <a:gd name="T19" fmla="*/ 51 h 176"/>
                    <a:gd name="T20" fmla="*/ 0 w 351"/>
                    <a:gd name="T21" fmla="*/ 140 h 176"/>
                    <a:gd name="T22" fmla="*/ 2 w 351"/>
                    <a:gd name="T23" fmla="*/ 144 h 176"/>
                    <a:gd name="T24" fmla="*/ 176 w 351"/>
                    <a:gd name="T25" fmla="*/ 176 h 176"/>
                    <a:gd name="T26" fmla="*/ 175 w 351"/>
                    <a:gd name="T27" fmla="*/ 17 h 176"/>
                    <a:gd name="T28" fmla="*/ 334 w 351"/>
                    <a:gd name="T29" fmla="*/ 49 h 176"/>
                    <a:gd name="T30" fmla="*/ 175 w 351"/>
                    <a:gd name="T31" fmla="*/ 81 h 176"/>
                    <a:gd name="T32" fmla="*/ 16 w 351"/>
                    <a:gd name="T33" fmla="*/ 49 h 176"/>
                    <a:gd name="T34" fmla="*/ 175 w 351"/>
                    <a:gd name="T35" fmla="*/ 1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1" h="176">
                      <a:moveTo>
                        <a:pt x="176" y="176"/>
                      </a:moveTo>
                      <a:cubicBezTo>
                        <a:pt x="235" y="176"/>
                        <a:pt x="280" y="170"/>
                        <a:pt x="308" y="162"/>
                      </a:cubicBezTo>
                      <a:cubicBezTo>
                        <a:pt x="325" y="157"/>
                        <a:pt x="330" y="155"/>
                        <a:pt x="338" y="151"/>
                      </a:cubicBezTo>
                      <a:cubicBezTo>
                        <a:pt x="343" y="148"/>
                        <a:pt x="347" y="146"/>
                        <a:pt x="350" y="142"/>
                      </a:cubicBezTo>
                      <a:cubicBezTo>
                        <a:pt x="350" y="142"/>
                        <a:pt x="350" y="141"/>
                        <a:pt x="350" y="140"/>
                      </a:cubicBezTo>
                      <a:cubicBezTo>
                        <a:pt x="350" y="50"/>
                        <a:pt x="350" y="50"/>
                        <a:pt x="350" y="50"/>
                      </a:cubicBezTo>
                      <a:cubicBezTo>
                        <a:pt x="350" y="50"/>
                        <a:pt x="350" y="49"/>
                        <a:pt x="350" y="48"/>
                      </a:cubicBezTo>
                      <a:cubicBezTo>
                        <a:pt x="351" y="15"/>
                        <a:pt x="260" y="0"/>
                        <a:pt x="175" y="0"/>
                      </a:cubicBezTo>
                      <a:cubicBezTo>
                        <a:pt x="91" y="0"/>
                        <a:pt x="0" y="15"/>
                        <a:pt x="0" y="49"/>
                      </a:cubicBezTo>
                      <a:cubicBezTo>
                        <a:pt x="0" y="50"/>
                        <a:pt x="0" y="50"/>
                        <a:pt x="0" y="51"/>
                      </a:cubicBezTo>
                      <a:cubicBezTo>
                        <a:pt x="0" y="140"/>
                        <a:pt x="0" y="140"/>
                        <a:pt x="0" y="140"/>
                      </a:cubicBezTo>
                      <a:cubicBezTo>
                        <a:pt x="0" y="142"/>
                        <a:pt x="1" y="143"/>
                        <a:pt x="2" y="144"/>
                      </a:cubicBezTo>
                      <a:cubicBezTo>
                        <a:pt x="18" y="157"/>
                        <a:pt x="82" y="176"/>
                        <a:pt x="176" y="176"/>
                      </a:cubicBezTo>
                      <a:close/>
                      <a:moveTo>
                        <a:pt x="175" y="17"/>
                      </a:moveTo>
                      <a:cubicBezTo>
                        <a:pt x="278" y="17"/>
                        <a:pt x="334" y="38"/>
                        <a:pt x="334" y="49"/>
                      </a:cubicBezTo>
                      <a:cubicBezTo>
                        <a:pt x="334" y="60"/>
                        <a:pt x="278" y="81"/>
                        <a:pt x="175" y="81"/>
                      </a:cubicBezTo>
                      <a:cubicBezTo>
                        <a:pt x="72" y="81"/>
                        <a:pt x="16" y="60"/>
                        <a:pt x="16" y="49"/>
                      </a:cubicBezTo>
                      <a:cubicBezTo>
                        <a:pt x="16" y="38"/>
                        <a:pt x="73" y="17"/>
                        <a:pt x="175" y="1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98" name="Freeform 7">
                  <a:extLst>
                    <a:ext uri="{FF2B5EF4-FFF2-40B4-BE49-F238E27FC236}">
                      <a16:creationId xmlns:a16="http://schemas.microsoft.com/office/drawing/2014/main" id="{8E74CB14-8D95-F63C-5F8F-24E214CB7CC4}"/>
                    </a:ext>
                  </a:extLst>
                </p:cNvPr>
                <p:cNvSpPr>
                  <a:spLocks/>
                </p:cNvSpPr>
                <p:nvPr/>
              </p:nvSpPr>
              <p:spPr bwMode="auto">
                <a:xfrm>
                  <a:off x="4501240" y="2329066"/>
                  <a:ext cx="344605" cy="123637"/>
                </a:xfrm>
                <a:custGeom>
                  <a:avLst/>
                  <a:gdLst>
                    <a:gd name="T0" fmla="*/ 176 w 350"/>
                    <a:gd name="T1" fmla="*/ 126 h 126"/>
                    <a:gd name="T2" fmla="*/ 309 w 350"/>
                    <a:gd name="T3" fmla="*/ 111 h 126"/>
                    <a:gd name="T4" fmla="*/ 339 w 350"/>
                    <a:gd name="T5" fmla="*/ 99 h 126"/>
                    <a:gd name="T6" fmla="*/ 350 w 350"/>
                    <a:gd name="T7" fmla="*/ 90 h 126"/>
                    <a:gd name="T8" fmla="*/ 350 w 350"/>
                    <a:gd name="T9" fmla="*/ 0 h 126"/>
                    <a:gd name="T10" fmla="*/ 341 w 350"/>
                    <a:gd name="T11" fmla="*/ 5 h 126"/>
                    <a:gd name="T12" fmla="*/ 176 w 350"/>
                    <a:gd name="T13" fmla="*/ 31 h 126"/>
                    <a:gd name="T14" fmla="*/ 4 w 350"/>
                    <a:gd name="T15" fmla="*/ 3 h 126"/>
                    <a:gd name="T16" fmla="*/ 0 w 350"/>
                    <a:gd name="T17" fmla="*/ 0 h 126"/>
                    <a:gd name="T18" fmla="*/ 0 w 350"/>
                    <a:gd name="T19" fmla="*/ 91 h 126"/>
                    <a:gd name="T20" fmla="*/ 176 w 350"/>
                    <a:gd name="T21" fmla="*/ 12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0" h="126">
                      <a:moveTo>
                        <a:pt x="176" y="126"/>
                      </a:moveTo>
                      <a:cubicBezTo>
                        <a:pt x="236" y="126"/>
                        <a:pt x="280" y="119"/>
                        <a:pt x="309" y="111"/>
                      </a:cubicBezTo>
                      <a:cubicBezTo>
                        <a:pt x="325" y="107"/>
                        <a:pt x="332" y="104"/>
                        <a:pt x="339" y="99"/>
                      </a:cubicBezTo>
                      <a:cubicBezTo>
                        <a:pt x="344" y="96"/>
                        <a:pt x="348" y="94"/>
                        <a:pt x="350" y="90"/>
                      </a:cubicBezTo>
                      <a:cubicBezTo>
                        <a:pt x="350" y="0"/>
                        <a:pt x="350" y="0"/>
                        <a:pt x="350" y="0"/>
                      </a:cubicBezTo>
                      <a:cubicBezTo>
                        <a:pt x="348" y="2"/>
                        <a:pt x="344" y="3"/>
                        <a:pt x="341" y="5"/>
                      </a:cubicBezTo>
                      <a:cubicBezTo>
                        <a:pt x="308" y="24"/>
                        <a:pt x="240" y="31"/>
                        <a:pt x="176" y="31"/>
                      </a:cubicBezTo>
                      <a:cubicBezTo>
                        <a:pt x="110" y="31"/>
                        <a:pt x="36" y="22"/>
                        <a:pt x="4" y="3"/>
                      </a:cubicBezTo>
                      <a:cubicBezTo>
                        <a:pt x="4" y="3"/>
                        <a:pt x="2" y="2"/>
                        <a:pt x="0" y="0"/>
                      </a:cubicBezTo>
                      <a:cubicBezTo>
                        <a:pt x="0" y="91"/>
                        <a:pt x="0" y="91"/>
                        <a:pt x="0" y="91"/>
                      </a:cubicBezTo>
                      <a:cubicBezTo>
                        <a:pt x="11" y="104"/>
                        <a:pt x="77" y="126"/>
                        <a:pt x="176" y="12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99" name="Freeform 8">
                  <a:extLst>
                    <a:ext uri="{FF2B5EF4-FFF2-40B4-BE49-F238E27FC236}">
                      <a16:creationId xmlns:a16="http://schemas.microsoft.com/office/drawing/2014/main" id="{C9B41556-9D2C-08F0-FD5A-D9D83B504C29}"/>
                    </a:ext>
                  </a:extLst>
                </p:cNvPr>
                <p:cNvSpPr>
                  <a:spLocks/>
                </p:cNvSpPr>
                <p:nvPr/>
              </p:nvSpPr>
              <p:spPr bwMode="auto">
                <a:xfrm>
                  <a:off x="4501240" y="2432974"/>
                  <a:ext cx="344605" cy="118376"/>
                </a:xfrm>
                <a:custGeom>
                  <a:avLst/>
                  <a:gdLst>
                    <a:gd name="T0" fmla="*/ 176 w 351"/>
                    <a:gd name="T1" fmla="*/ 31 h 121"/>
                    <a:gd name="T2" fmla="*/ 4 w 351"/>
                    <a:gd name="T3" fmla="*/ 3 h 121"/>
                    <a:gd name="T4" fmla="*/ 0 w 351"/>
                    <a:gd name="T5" fmla="*/ 0 h 121"/>
                    <a:gd name="T6" fmla="*/ 0 w 351"/>
                    <a:gd name="T7" fmla="*/ 71 h 121"/>
                    <a:gd name="T8" fmla="*/ 0 w 351"/>
                    <a:gd name="T9" fmla="*/ 73 h 121"/>
                    <a:gd name="T10" fmla="*/ 175 w 351"/>
                    <a:gd name="T11" fmla="*/ 121 h 121"/>
                    <a:gd name="T12" fmla="*/ 351 w 351"/>
                    <a:gd name="T13" fmla="*/ 73 h 121"/>
                    <a:gd name="T14" fmla="*/ 351 w 351"/>
                    <a:gd name="T15" fmla="*/ 72 h 121"/>
                    <a:gd name="T16" fmla="*/ 351 w 351"/>
                    <a:gd name="T17" fmla="*/ 0 h 121"/>
                    <a:gd name="T18" fmla="*/ 342 w 351"/>
                    <a:gd name="T19" fmla="*/ 6 h 121"/>
                    <a:gd name="T20" fmla="*/ 318 w 351"/>
                    <a:gd name="T21" fmla="*/ 15 h 121"/>
                    <a:gd name="T22" fmla="*/ 176 w 351"/>
                    <a:gd name="T23" fmla="*/ 31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1" h="121">
                      <a:moveTo>
                        <a:pt x="176" y="31"/>
                      </a:moveTo>
                      <a:cubicBezTo>
                        <a:pt x="110" y="31"/>
                        <a:pt x="36" y="22"/>
                        <a:pt x="4" y="3"/>
                      </a:cubicBezTo>
                      <a:cubicBezTo>
                        <a:pt x="4" y="3"/>
                        <a:pt x="2" y="2"/>
                        <a:pt x="0" y="0"/>
                      </a:cubicBezTo>
                      <a:cubicBezTo>
                        <a:pt x="0" y="71"/>
                        <a:pt x="0" y="71"/>
                        <a:pt x="0" y="71"/>
                      </a:cubicBezTo>
                      <a:cubicBezTo>
                        <a:pt x="0" y="72"/>
                        <a:pt x="0" y="72"/>
                        <a:pt x="0" y="73"/>
                      </a:cubicBezTo>
                      <a:cubicBezTo>
                        <a:pt x="0" y="106"/>
                        <a:pt x="91" y="121"/>
                        <a:pt x="175" y="121"/>
                      </a:cubicBezTo>
                      <a:cubicBezTo>
                        <a:pt x="260" y="121"/>
                        <a:pt x="351" y="106"/>
                        <a:pt x="351" y="73"/>
                      </a:cubicBezTo>
                      <a:cubicBezTo>
                        <a:pt x="351" y="72"/>
                        <a:pt x="351" y="72"/>
                        <a:pt x="351" y="72"/>
                      </a:cubicBezTo>
                      <a:cubicBezTo>
                        <a:pt x="351" y="0"/>
                        <a:pt x="351" y="0"/>
                        <a:pt x="351" y="0"/>
                      </a:cubicBezTo>
                      <a:cubicBezTo>
                        <a:pt x="348" y="2"/>
                        <a:pt x="346" y="3"/>
                        <a:pt x="342" y="6"/>
                      </a:cubicBezTo>
                      <a:cubicBezTo>
                        <a:pt x="335" y="9"/>
                        <a:pt x="327" y="12"/>
                        <a:pt x="318" y="15"/>
                      </a:cubicBezTo>
                      <a:cubicBezTo>
                        <a:pt x="281" y="26"/>
                        <a:pt x="227" y="31"/>
                        <a:pt x="176" y="3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nvGrpSpPr>
              <p:cNvPr id="91" name="Group 90">
                <a:extLst>
                  <a:ext uri="{FF2B5EF4-FFF2-40B4-BE49-F238E27FC236}">
                    <a16:creationId xmlns:a16="http://schemas.microsoft.com/office/drawing/2014/main" id="{BEA1650D-4744-8688-B16B-E856FCD0627A}"/>
                  </a:ext>
                </a:extLst>
              </p:cNvPr>
              <p:cNvGrpSpPr/>
              <p:nvPr/>
            </p:nvGrpSpPr>
            <p:grpSpPr>
              <a:xfrm>
                <a:off x="4332831" y="2768745"/>
                <a:ext cx="703763" cy="701604"/>
                <a:chOff x="5736725" y="2946025"/>
                <a:chExt cx="429626" cy="428308"/>
              </a:xfrm>
            </p:grpSpPr>
            <p:sp>
              <p:nvSpPr>
                <p:cNvPr id="92" name="AutoShape 167">
                  <a:extLst>
                    <a:ext uri="{FF2B5EF4-FFF2-40B4-BE49-F238E27FC236}">
                      <a16:creationId xmlns:a16="http://schemas.microsoft.com/office/drawing/2014/main" id="{FD246A41-7121-1FB4-6F3F-C036AC4B0893}"/>
                    </a:ext>
                  </a:extLst>
                </p:cNvPr>
                <p:cNvSpPr>
                  <a:spLocks noChangeAspect="1" noChangeArrowheads="1" noTextEdit="1"/>
                </p:cNvSpPr>
                <p:nvPr/>
              </p:nvSpPr>
              <p:spPr bwMode="auto">
                <a:xfrm>
                  <a:off x="5736725" y="2946025"/>
                  <a:ext cx="429626" cy="428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3" name="Freeform 169">
                  <a:extLst>
                    <a:ext uri="{FF2B5EF4-FFF2-40B4-BE49-F238E27FC236}">
                      <a16:creationId xmlns:a16="http://schemas.microsoft.com/office/drawing/2014/main" id="{6F3A04F8-53B6-329C-F9E3-EC17483197D0}"/>
                    </a:ext>
                  </a:extLst>
                </p:cNvPr>
                <p:cNvSpPr>
                  <a:spLocks/>
                </p:cNvSpPr>
                <p:nvPr/>
              </p:nvSpPr>
              <p:spPr bwMode="auto">
                <a:xfrm>
                  <a:off x="6034564" y="3014554"/>
                  <a:ext cx="131787" cy="343964"/>
                </a:xfrm>
                <a:custGeom>
                  <a:avLst/>
                  <a:gdLst>
                    <a:gd name="T0" fmla="*/ 58 w 58"/>
                    <a:gd name="T1" fmla="*/ 67 h 152"/>
                    <a:gd name="T2" fmla="*/ 30 w 58"/>
                    <a:gd name="T3" fmla="*/ 0 h 152"/>
                    <a:gd name="T4" fmla="*/ 23 w 58"/>
                    <a:gd name="T5" fmla="*/ 7 h 152"/>
                    <a:gd name="T6" fmla="*/ 24 w 58"/>
                    <a:gd name="T7" fmla="*/ 8 h 152"/>
                    <a:gd name="T8" fmla="*/ 42 w 58"/>
                    <a:gd name="T9" fmla="*/ 34 h 152"/>
                    <a:gd name="T10" fmla="*/ 48 w 58"/>
                    <a:gd name="T11" fmla="*/ 67 h 152"/>
                    <a:gd name="T12" fmla="*/ 42 w 58"/>
                    <a:gd name="T13" fmla="*/ 99 h 152"/>
                    <a:gd name="T14" fmla="*/ 24 w 58"/>
                    <a:gd name="T15" fmla="*/ 125 h 152"/>
                    <a:gd name="T16" fmla="*/ 10 w 58"/>
                    <a:gd name="T17" fmla="*/ 136 h 152"/>
                    <a:gd name="T18" fmla="*/ 3 w 58"/>
                    <a:gd name="T19" fmla="*/ 128 h 152"/>
                    <a:gd name="T20" fmla="*/ 0 w 58"/>
                    <a:gd name="T21" fmla="*/ 149 h 152"/>
                    <a:gd name="T22" fmla="*/ 22 w 58"/>
                    <a:gd name="T23" fmla="*/ 152 h 152"/>
                    <a:gd name="T24" fmla="*/ 16 w 58"/>
                    <a:gd name="T25" fmla="*/ 144 h 152"/>
                    <a:gd name="T26" fmla="*/ 58 w 58"/>
                    <a:gd name="T27" fmla="*/ 6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8" h="152">
                      <a:moveTo>
                        <a:pt x="58" y="67"/>
                      </a:moveTo>
                      <a:cubicBezTo>
                        <a:pt x="58" y="40"/>
                        <a:pt x="48" y="17"/>
                        <a:pt x="30" y="0"/>
                      </a:cubicBezTo>
                      <a:cubicBezTo>
                        <a:pt x="23" y="7"/>
                        <a:pt x="23" y="7"/>
                        <a:pt x="23" y="7"/>
                      </a:cubicBezTo>
                      <a:cubicBezTo>
                        <a:pt x="24" y="7"/>
                        <a:pt x="24" y="8"/>
                        <a:pt x="24" y="8"/>
                      </a:cubicBezTo>
                      <a:cubicBezTo>
                        <a:pt x="32" y="16"/>
                        <a:pt x="38" y="24"/>
                        <a:pt x="42" y="34"/>
                      </a:cubicBezTo>
                      <a:cubicBezTo>
                        <a:pt x="46" y="44"/>
                        <a:pt x="48" y="55"/>
                        <a:pt x="48" y="67"/>
                      </a:cubicBezTo>
                      <a:cubicBezTo>
                        <a:pt x="48" y="78"/>
                        <a:pt x="46" y="89"/>
                        <a:pt x="42" y="99"/>
                      </a:cubicBezTo>
                      <a:cubicBezTo>
                        <a:pt x="38" y="109"/>
                        <a:pt x="32" y="117"/>
                        <a:pt x="24" y="125"/>
                      </a:cubicBezTo>
                      <a:cubicBezTo>
                        <a:pt x="20" y="129"/>
                        <a:pt x="15" y="133"/>
                        <a:pt x="10" y="136"/>
                      </a:cubicBezTo>
                      <a:cubicBezTo>
                        <a:pt x="3" y="128"/>
                        <a:pt x="3" y="128"/>
                        <a:pt x="3" y="128"/>
                      </a:cubicBezTo>
                      <a:cubicBezTo>
                        <a:pt x="0" y="149"/>
                        <a:pt x="0" y="149"/>
                        <a:pt x="0" y="149"/>
                      </a:cubicBezTo>
                      <a:cubicBezTo>
                        <a:pt x="22" y="152"/>
                        <a:pt x="22" y="152"/>
                        <a:pt x="22" y="152"/>
                      </a:cubicBezTo>
                      <a:cubicBezTo>
                        <a:pt x="16" y="144"/>
                        <a:pt x="16" y="144"/>
                        <a:pt x="16" y="144"/>
                      </a:cubicBezTo>
                      <a:cubicBezTo>
                        <a:pt x="42" y="128"/>
                        <a:pt x="58" y="99"/>
                        <a:pt x="58" y="67"/>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4" name="Freeform 170">
                  <a:extLst>
                    <a:ext uri="{FF2B5EF4-FFF2-40B4-BE49-F238E27FC236}">
                      <a16:creationId xmlns:a16="http://schemas.microsoft.com/office/drawing/2014/main" id="{5C8FA25F-E78B-327C-B695-B82BA04DA368}"/>
                    </a:ext>
                  </a:extLst>
                </p:cNvPr>
                <p:cNvSpPr>
                  <a:spLocks/>
                </p:cNvSpPr>
                <p:nvPr/>
              </p:nvSpPr>
              <p:spPr bwMode="auto">
                <a:xfrm>
                  <a:off x="5736725" y="3206963"/>
                  <a:ext cx="270164" cy="167370"/>
                </a:xfrm>
                <a:custGeom>
                  <a:avLst/>
                  <a:gdLst>
                    <a:gd name="T0" fmla="*/ 116 w 119"/>
                    <a:gd name="T1" fmla="*/ 62 h 74"/>
                    <a:gd name="T2" fmla="*/ 97 w 119"/>
                    <a:gd name="T3" fmla="*/ 64 h 74"/>
                    <a:gd name="T4" fmla="*/ 96 w 119"/>
                    <a:gd name="T5" fmla="*/ 64 h 74"/>
                    <a:gd name="T6" fmla="*/ 64 w 119"/>
                    <a:gd name="T7" fmla="*/ 58 h 74"/>
                    <a:gd name="T8" fmla="*/ 38 w 119"/>
                    <a:gd name="T9" fmla="*/ 40 h 74"/>
                    <a:gd name="T10" fmla="*/ 21 w 119"/>
                    <a:gd name="T11" fmla="*/ 15 h 74"/>
                    <a:gd name="T12" fmla="*/ 31 w 119"/>
                    <a:gd name="T13" fmla="*/ 13 h 74"/>
                    <a:gd name="T14" fmla="*/ 13 w 119"/>
                    <a:gd name="T15" fmla="*/ 0 h 74"/>
                    <a:gd name="T16" fmla="*/ 0 w 119"/>
                    <a:gd name="T17" fmla="*/ 18 h 74"/>
                    <a:gd name="T18" fmla="*/ 11 w 119"/>
                    <a:gd name="T19" fmla="*/ 16 h 74"/>
                    <a:gd name="T20" fmla="*/ 96 w 119"/>
                    <a:gd name="T21" fmla="*/ 74 h 74"/>
                    <a:gd name="T22" fmla="*/ 97 w 119"/>
                    <a:gd name="T23" fmla="*/ 74 h 74"/>
                    <a:gd name="T24" fmla="*/ 119 w 119"/>
                    <a:gd name="T25" fmla="*/ 71 h 74"/>
                    <a:gd name="T26" fmla="*/ 116 w 119"/>
                    <a:gd name="T27" fmla="*/ 62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9" h="74">
                      <a:moveTo>
                        <a:pt x="116" y="62"/>
                      </a:moveTo>
                      <a:cubicBezTo>
                        <a:pt x="110" y="63"/>
                        <a:pt x="103" y="64"/>
                        <a:pt x="97" y="64"/>
                      </a:cubicBezTo>
                      <a:cubicBezTo>
                        <a:pt x="96" y="64"/>
                        <a:pt x="96" y="64"/>
                        <a:pt x="96" y="64"/>
                      </a:cubicBezTo>
                      <a:cubicBezTo>
                        <a:pt x="85" y="64"/>
                        <a:pt x="74" y="62"/>
                        <a:pt x="64" y="58"/>
                      </a:cubicBezTo>
                      <a:cubicBezTo>
                        <a:pt x="54" y="53"/>
                        <a:pt x="45" y="47"/>
                        <a:pt x="38" y="40"/>
                      </a:cubicBezTo>
                      <a:cubicBezTo>
                        <a:pt x="31" y="33"/>
                        <a:pt x="25" y="24"/>
                        <a:pt x="21" y="15"/>
                      </a:cubicBezTo>
                      <a:cubicBezTo>
                        <a:pt x="31" y="13"/>
                        <a:pt x="31" y="13"/>
                        <a:pt x="31" y="13"/>
                      </a:cubicBezTo>
                      <a:cubicBezTo>
                        <a:pt x="13" y="0"/>
                        <a:pt x="13" y="0"/>
                        <a:pt x="13" y="0"/>
                      </a:cubicBezTo>
                      <a:cubicBezTo>
                        <a:pt x="0" y="18"/>
                        <a:pt x="0" y="18"/>
                        <a:pt x="0" y="18"/>
                      </a:cubicBezTo>
                      <a:cubicBezTo>
                        <a:pt x="11" y="16"/>
                        <a:pt x="11" y="16"/>
                        <a:pt x="11" y="16"/>
                      </a:cubicBezTo>
                      <a:cubicBezTo>
                        <a:pt x="24" y="50"/>
                        <a:pt x="58" y="74"/>
                        <a:pt x="96" y="74"/>
                      </a:cubicBezTo>
                      <a:cubicBezTo>
                        <a:pt x="96" y="74"/>
                        <a:pt x="96" y="74"/>
                        <a:pt x="97" y="74"/>
                      </a:cubicBezTo>
                      <a:cubicBezTo>
                        <a:pt x="104" y="74"/>
                        <a:pt x="112" y="73"/>
                        <a:pt x="119" y="71"/>
                      </a:cubicBezTo>
                      <a:lnTo>
                        <a:pt x="116" y="6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95" name="Freeform 171">
                  <a:extLst>
                    <a:ext uri="{FF2B5EF4-FFF2-40B4-BE49-F238E27FC236}">
                      <a16:creationId xmlns:a16="http://schemas.microsoft.com/office/drawing/2014/main" id="{26872F90-A48B-E4C4-B14C-8345F8E3D088}"/>
                    </a:ext>
                  </a:extLst>
                </p:cNvPr>
                <p:cNvSpPr>
                  <a:spLocks/>
                </p:cNvSpPr>
                <p:nvPr/>
              </p:nvSpPr>
              <p:spPr bwMode="auto">
                <a:xfrm>
                  <a:off x="5745950" y="2948661"/>
                  <a:ext cx="320243" cy="212177"/>
                </a:xfrm>
                <a:custGeom>
                  <a:avLst/>
                  <a:gdLst>
                    <a:gd name="T0" fmla="*/ 141 w 141"/>
                    <a:gd name="T1" fmla="*/ 20 h 94"/>
                    <a:gd name="T2" fmla="*/ 132 w 141"/>
                    <a:gd name="T3" fmla="*/ 0 h 94"/>
                    <a:gd name="T4" fmla="*/ 128 w 141"/>
                    <a:gd name="T5" fmla="*/ 10 h 94"/>
                    <a:gd name="T6" fmla="*/ 93 w 141"/>
                    <a:gd name="T7" fmla="*/ 3 h 94"/>
                    <a:gd name="T8" fmla="*/ 93 w 141"/>
                    <a:gd name="T9" fmla="*/ 3 h 94"/>
                    <a:gd name="T10" fmla="*/ 0 w 141"/>
                    <a:gd name="T11" fmla="*/ 94 h 94"/>
                    <a:gd name="T12" fmla="*/ 10 w 141"/>
                    <a:gd name="T13" fmla="*/ 94 h 94"/>
                    <a:gd name="T14" fmla="*/ 16 w 141"/>
                    <a:gd name="T15" fmla="*/ 63 h 94"/>
                    <a:gd name="T16" fmla="*/ 34 w 141"/>
                    <a:gd name="T17" fmla="*/ 37 h 94"/>
                    <a:gd name="T18" fmla="*/ 60 w 141"/>
                    <a:gd name="T19" fmla="*/ 19 h 94"/>
                    <a:gd name="T20" fmla="*/ 93 w 141"/>
                    <a:gd name="T21" fmla="*/ 12 h 94"/>
                    <a:gd name="T22" fmla="*/ 93 w 141"/>
                    <a:gd name="T23" fmla="*/ 12 h 94"/>
                    <a:gd name="T24" fmla="*/ 125 w 141"/>
                    <a:gd name="T25" fmla="*/ 19 h 94"/>
                    <a:gd name="T26" fmla="*/ 121 w 141"/>
                    <a:gd name="T27" fmla="*/ 28 h 94"/>
                    <a:gd name="T28" fmla="*/ 141 w 141"/>
                    <a:gd name="T29" fmla="*/ 2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1" h="94">
                      <a:moveTo>
                        <a:pt x="141" y="20"/>
                      </a:moveTo>
                      <a:cubicBezTo>
                        <a:pt x="132" y="0"/>
                        <a:pt x="132" y="0"/>
                        <a:pt x="132" y="0"/>
                      </a:cubicBezTo>
                      <a:cubicBezTo>
                        <a:pt x="128" y="10"/>
                        <a:pt x="128" y="10"/>
                        <a:pt x="128" y="10"/>
                      </a:cubicBezTo>
                      <a:cubicBezTo>
                        <a:pt x="117" y="5"/>
                        <a:pt x="105" y="3"/>
                        <a:pt x="93" y="3"/>
                      </a:cubicBezTo>
                      <a:cubicBezTo>
                        <a:pt x="93" y="3"/>
                        <a:pt x="93" y="3"/>
                        <a:pt x="93" y="3"/>
                      </a:cubicBezTo>
                      <a:cubicBezTo>
                        <a:pt x="42" y="3"/>
                        <a:pt x="1" y="43"/>
                        <a:pt x="0" y="94"/>
                      </a:cubicBezTo>
                      <a:cubicBezTo>
                        <a:pt x="10" y="94"/>
                        <a:pt x="10" y="94"/>
                        <a:pt x="10" y="94"/>
                      </a:cubicBezTo>
                      <a:cubicBezTo>
                        <a:pt x="10" y="83"/>
                        <a:pt x="12" y="73"/>
                        <a:pt x="16" y="63"/>
                      </a:cubicBezTo>
                      <a:cubicBezTo>
                        <a:pt x="20" y="53"/>
                        <a:pt x="26" y="44"/>
                        <a:pt x="34" y="37"/>
                      </a:cubicBezTo>
                      <a:cubicBezTo>
                        <a:pt x="42" y="29"/>
                        <a:pt x="50" y="23"/>
                        <a:pt x="60" y="19"/>
                      </a:cubicBezTo>
                      <a:cubicBezTo>
                        <a:pt x="71" y="15"/>
                        <a:pt x="81" y="12"/>
                        <a:pt x="93" y="12"/>
                      </a:cubicBezTo>
                      <a:cubicBezTo>
                        <a:pt x="93" y="12"/>
                        <a:pt x="93" y="12"/>
                        <a:pt x="93" y="12"/>
                      </a:cubicBezTo>
                      <a:cubicBezTo>
                        <a:pt x="104" y="12"/>
                        <a:pt x="114" y="15"/>
                        <a:pt x="125" y="19"/>
                      </a:cubicBezTo>
                      <a:cubicBezTo>
                        <a:pt x="121" y="28"/>
                        <a:pt x="121" y="28"/>
                        <a:pt x="121" y="28"/>
                      </a:cubicBezTo>
                      <a:lnTo>
                        <a:pt x="141" y="2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41" name="Group 40">
              <a:extLst>
                <a:ext uri="{FF2B5EF4-FFF2-40B4-BE49-F238E27FC236}">
                  <a16:creationId xmlns:a16="http://schemas.microsoft.com/office/drawing/2014/main" id="{7F0A4009-9284-3CB1-E084-A0B8C1FF6C8A}"/>
                </a:ext>
              </a:extLst>
            </p:cNvPr>
            <p:cNvGrpSpPr/>
            <p:nvPr/>
          </p:nvGrpSpPr>
          <p:grpSpPr>
            <a:xfrm>
              <a:off x="503739" y="2429156"/>
              <a:ext cx="1762688" cy="739149"/>
              <a:chOff x="546742" y="2584855"/>
              <a:chExt cx="1516914" cy="795680"/>
            </a:xfrm>
          </p:grpSpPr>
          <p:cxnSp>
            <p:nvCxnSpPr>
              <p:cNvPr id="75" name="Straight Connector 74">
                <a:extLst>
                  <a:ext uri="{FF2B5EF4-FFF2-40B4-BE49-F238E27FC236}">
                    <a16:creationId xmlns:a16="http://schemas.microsoft.com/office/drawing/2014/main" id="{AF2FFC42-15DE-B71C-597B-982D4C0556FC}"/>
                  </a:ext>
                </a:extLst>
              </p:cNvPr>
              <p:cNvCxnSpPr>
                <a:cxnSpLocks/>
                <a:stCxn id="84" idx="3"/>
                <a:endCxn id="87" idx="2"/>
              </p:cNvCxnSpPr>
              <p:nvPr/>
            </p:nvCxnSpPr>
            <p:spPr>
              <a:xfrm flipV="1">
                <a:off x="1606734" y="2832230"/>
                <a:ext cx="92950" cy="444616"/>
              </a:xfrm>
              <a:prstGeom prst="line">
                <a:avLst/>
              </a:prstGeom>
              <a:noFill/>
              <a:ln w="9525" cap="rnd" cmpd="sng" algn="ctr">
                <a:solidFill>
                  <a:srgbClr val="FFFFFF"/>
                </a:solidFill>
                <a:prstDash val="sysDash"/>
                <a:headEnd type="none" w="lg" len="med"/>
                <a:tailEnd type="none" w="lg" len="med"/>
              </a:ln>
              <a:effectLst/>
            </p:spPr>
          </p:cxnSp>
          <p:cxnSp>
            <p:nvCxnSpPr>
              <p:cNvPr id="76" name="Straight Connector 75">
                <a:extLst>
                  <a:ext uri="{FF2B5EF4-FFF2-40B4-BE49-F238E27FC236}">
                    <a16:creationId xmlns:a16="http://schemas.microsoft.com/office/drawing/2014/main" id="{9C838425-F713-BF10-2FC0-440B850F747D}"/>
                  </a:ext>
                </a:extLst>
              </p:cNvPr>
              <p:cNvCxnSpPr>
                <a:cxnSpLocks/>
                <a:stCxn id="81" idx="3"/>
                <a:endCxn id="87" idx="1"/>
              </p:cNvCxnSpPr>
              <p:nvPr/>
            </p:nvCxnSpPr>
            <p:spPr>
              <a:xfrm>
                <a:off x="1207915" y="2727410"/>
                <a:ext cx="161187" cy="1131"/>
              </a:xfrm>
              <a:prstGeom prst="line">
                <a:avLst/>
              </a:prstGeom>
              <a:noFill/>
              <a:ln w="9525" cap="rnd" cmpd="sng" algn="ctr">
                <a:solidFill>
                  <a:srgbClr val="FFFFFF"/>
                </a:solidFill>
                <a:prstDash val="sysDash"/>
                <a:headEnd type="none" w="lg" len="med"/>
                <a:tailEnd type="none" w="lg" len="med"/>
              </a:ln>
              <a:effectLst/>
            </p:spPr>
          </p:cxnSp>
          <p:grpSp>
            <p:nvGrpSpPr>
              <p:cNvPr id="77" name="Group 76">
                <a:extLst>
                  <a:ext uri="{FF2B5EF4-FFF2-40B4-BE49-F238E27FC236}">
                    <a16:creationId xmlns:a16="http://schemas.microsoft.com/office/drawing/2014/main" id="{D80B68D5-EA84-3BCE-5D46-35D10DD623D9}"/>
                  </a:ext>
                </a:extLst>
              </p:cNvPr>
              <p:cNvGrpSpPr/>
              <p:nvPr/>
            </p:nvGrpSpPr>
            <p:grpSpPr>
              <a:xfrm>
                <a:off x="1369098" y="2586006"/>
                <a:ext cx="694558" cy="246237"/>
                <a:chOff x="2132008" y="3696345"/>
                <a:chExt cx="990603" cy="301794"/>
              </a:xfrm>
            </p:grpSpPr>
            <p:sp>
              <p:nvSpPr>
                <p:cNvPr id="87" name="Rectangle: Rounded Corners 86">
                  <a:extLst>
                    <a:ext uri="{FF2B5EF4-FFF2-40B4-BE49-F238E27FC236}">
                      <a16:creationId xmlns:a16="http://schemas.microsoft.com/office/drawing/2014/main" id="{3C25EA37-FA5E-FF8E-1E0F-63DDBA74C562}"/>
                    </a:ext>
                  </a:extLst>
                </p:cNvPr>
                <p:cNvSpPr/>
                <p:nvPr/>
              </p:nvSpPr>
              <p:spPr bwMode="auto">
                <a:xfrm>
                  <a:off x="2132008" y="3743971"/>
                  <a:ext cx="942975" cy="254168"/>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8" name="Rectangle: Rounded Corners 87">
                  <a:extLst>
                    <a:ext uri="{FF2B5EF4-FFF2-40B4-BE49-F238E27FC236}">
                      <a16:creationId xmlns:a16="http://schemas.microsoft.com/office/drawing/2014/main" id="{59B7314A-E2C2-8180-0B59-F9EDC4A2AE4E}"/>
                    </a:ext>
                  </a:extLst>
                </p:cNvPr>
                <p:cNvSpPr/>
                <p:nvPr/>
              </p:nvSpPr>
              <p:spPr bwMode="auto">
                <a:xfrm>
                  <a:off x="2155823" y="3720156"/>
                  <a:ext cx="942975" cy="254168"/>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9" name="Rectangle: Rounded Corners 88">
                  <a:extLst>
                    <a:ext uri="{FF2B5EF4-FFF2-40B4-BE49-F238E27FC236}">
                      <a16:creationId xmlns:a16="http://schemas.microsoft.com/office/drawing/2014/main" id="{BA9E1A0B-28D8-CB30-D0B7-D33D6DE4CD3F}"/>
                    </a:ext>
                  </a:extLst>
                </p:cNvPr>
                <p:cNvSpPr/>
                <p:nvPr/>
              </p:nvSpPr>
              <p:spPr bwMode="auto">
                <a:xfrm>
                  <a:off x="2179636" y="3696345"/>
                  <a:ext cx="942975" cy="254169"/>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B</a:t>
                  </a:r>
                </a:p>
              </p:txBody>
            </p:sp>
          </p:grpSp>
          <p:grpSp>
            <p:nvGrpSpPr>
              <p:cNvPr id="78" name="Group 77">
                <a:extLst>
                  <a:ext uri="{FF2B5EF4-FFF2-40B4-BE49-F238E27FC236}">
                    <a16:creationId xmlns:a16="http://schemas.microsoft.com/office/drawing/2014/main" id="{29A39840-950D-4D4E-A942-D0B6D544B42E}"/>
                  </a:ext>
                </a:extLst>
              </p:cNvPr>
              <p:cNvGrpSpPr/>
              <p:nvPr/>
            </p:nvGrpSpPr>
            <p:grpSpPr>
              <a:xfrm>
                <a:off x="945570" y="3134295"/>
                <a:ext cx="694559" cy="246240"/>
                <a:chOff x="9890631" y="3365296"/>
                <a:chExt cx="903865" cy="275372"/>
              </a:xfrm>
            </p:grpSpPr>
            <p:sp>
              <p:nvSpPr>
                <p:cNvPr id="84" name="Rectangle: Rounded Corners 83">
                  <a:extLst>
                    <a:ext uri="{FF2B5EF4-FFF2-40B4-BE49-F238E27FC236}">
                      <a16:creationId xmlns:a16="http://schemas.microsoft.com/office/drawing/2014/main" id="{8246C157-19A3-678F-7318-FC64CA7538F6}"/>
                    </a:ext>
                  </a:extLst>
                </p:cNvPr>
                <p:cNvSpPr/>
                <p:nvPr/>
              </p:nvSpPr>
              <p:spPr bwMode="auto">
                <a:xfrm>
                  <a:off x="9890631" y="340875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07A7E905-1883-7452-A570-20EF15CE0489}"/>
                    </a:ext>
                  </a:extLst>
                </p:cNvPr>
                <p:cNvSpPr/>
                <p:nvPr/>
              </p:nvSpPr>
              <p:spPr bwMode="auto">
                <a:xfrm>
                  <a:off x="9912361" y="338702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B525EB08-4470-A51F-88F6-D15D10F65DDF}"/>
                    </a:ext>
                  </a:extLst>
                </p:cNvPr>
                <p:cNvSpPr/>
                <p:nvPr/>
              </p:nvSpPr>
              <p:spPr bwMode="auto">
                <a:xfrm>
                  <a:off x="9934090" y="3365296"/>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C</a:t>
                  </a:r>
                </a:p>
              </p:txBody>
            </p:sp>
          </p:grpSp>
          <p:grpSp>
            <p:nvGrpSpPr>
              <p:cNvPr id="79" name="Group 78">
                <a:extLst>
                  <a:ext uri="{FF2B5EF4-FFF2-40B4-BE49-F238E27FC236}">
                    <a16:creationId xmlns:a16="http://schemas.microsoft.com/office/drawing/2014/main" id="{17B39977-6AA3-0F8E-FE08-E7BD81FFE99D}"/>
                  </a:ext>
                </a:extLst>
              </p:cNvPr>
              <p:cNvGrpSpPr/>
              <p:nvPr/>
            </p:nvGrpSpPr>
            <p:grpSpPr>
              <a:xfrm>
                <a:off x="546742" y="2584855"/>
                <a:ext cx="694557" cy="246240"/>
                <a:chOff x="9114337" y="2750856"/>
                <a:chExt cx="903864" cy="275372"/>
              </a:xfrm>
            </p:grpSpPr>
            <p:sp>
              <p:nvSpPr>
                <p:cNvPr id="81" name="Rectangle: Rounded Corners 80">
                  <a:extLst>
                    <a:ext uri="{FF2B5EF4-FFF2-40B4-BE49-F238E27FC236}">
                      <a16:creationId xmlns:a16="http://schemas.microsoft.com/office/drawing/2014/main" id="{A8FBB405-DB0D-C06B-06DE-4798457A0AFB}"/>
                    </a:ext>
                  </a:extLst>
                </p:cNvPr>
                <p:cNvSpPr/>
                <p:nvPr/>
              </p:nvSpPr>
              <p:spPr bwMode="auto">
                <a:xfrm>
                  <a:off x="9114337" y="2794315"/>
                  <a:ext cx="860406"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92FF2706-B06F-E8DF-F23C-28F2555AB45F}"/>
                    </a:ext>
                  </a:extLst>
                </p:cNvPr>
                <p:cNvSpPr/>
                <p:nvPr/>
              </p:nvSpPr>
              <p:spPr bwMode="auto">
                <a:xfrm>
                  <a:off x="9136067" y="2772586"/>
                  <a:ext cx="860406" cy="231913"/>
                </a:xfrm>
                <a:prstGeom prst="round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83" name="Rectangle: Rounded Corners 82">
                  <a:extLst>
                    <a:ext uri="{FF2B5EF4-FFF2-40B4-BE49-F238E27FC236}">
                      <a16:creationId xmlns:a16="http://schemas.microsoft.com/office/drawing/2014/main" id="{5076827B-4DBD-B5DB-AB16-37912D61F487}"/>
                    </a:ext>
                  </a:extLst>
                </p:cNvPr>
                <p:cNvSpPr/>
                <p:nvPr/>
              </p:nvSpPr>
              <p:spPr bwMode="auto">
                <a:xfrm>
                  <a:off x="9157796" y="2750856"/>
                  <a:ext cx="860405" cy="231913"/>
                </a:xfrm>
                <a:prstGeom prst="round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700" b="0" i="0" u="none" strike="noStrike" kern="0" cap="none" spc="0" normalizeH="0" baseline="0" noProof="0">
                      <a:ln>
                        <a:noFill/>
                      </a:ln>
                      <a:solidFill>
                        <a:srgbClr val="000000"/>
                      </a:solidFill>
                      <a:effectLst/>
                      <a:uLnTx/>
                      <a:uFillTx/>
                      <a:latin typeface="Segoe UI Semibold"/>
                      <a:ea typeface="Segoe UI" pitchFamily="34" charset="0"/>
                      <a:cs typeface="Segoe UI" pitchFamily="34" charset="0"/>
                    </a:rPr>
                    <a:t>MICROSERVICE A</a:t>
                  </a:r>
                </a:p>
              </p:txBody>
            </p:sp>
          </p:grpSp>
          <p:cxnSp>
            <p:nvCxnSpPr>
              <p:cNvPr id="80" name="Straight Connector 79">
                <a:extLst>
                  <a:ext uri="{FF2B5EF4-FFF2-40B4-BE49-F238E27FC236}">
                    <a16:creationId xmlns:a16="http://schemas.microsoft.com/office/drawing/2014/main" id="{94627ECC-DE6D-5078-7637-2C6D3F43A698}"/>
                  </a:ext>
                </a:extLst>
              </p:cNvPr>
              <p:cNvCxnSpPr>
                <a:cxnSpLocks/>
                <a:stCxn id="84" idx="1"/>
                <a:endCxn id="81" idx="2"/>
              </p:cNvCxnSpPr>
              <p:nvPr/>
            </p:nvCxnSpPr>
            <p:spPr>
              <a:xfrm flipH="1" flipV="1">
                <a:off x="877334" y="2831099"/>
                <a:ext cx="68236" cy="445747"/>
              </a:xfrm>
              <a:prstGeom prst="line">
                <a:avLst/>
              </a:prstGeom>
              <a:noFill/>
              <a:ln w="9525" cap="rnd" cmpd="sng" algn="ctr">
                <a:solidFill>
                  <a:srgbClr val="FFFFFF"/>
                </a:solidFill>
                <a:prstDash val="sysDash"/>
                <a:headEnd type="none" w="lg" len="med"/>
                <a:tailEnd type="none" w="lg" len="med"/>
              </a:ln>
              <a:effectLst/>
            </p:spPr>
          </p:cxnSp>
        </p:grpSp>
        <p:grpSp>
          <p:nvGrpSpPr>
            <p:cNvPr id="42" name="Group 41">
              <a:extLst>
                <a:ext uri="{FF2B5EF4-FFF2-40B4-BE49-F238E27FC236}">
                  <a16:creationId xmlns:a16="http://schemas.microsoft.com/office/drawing/2014/main" id="{654B5DD3-454F-A17A-EA42-A4D9982A6D4C}"/>
                </a:ext>
              </a:extLst>
            </p:cNvPr>
            <p:cNvGrpSpPr/>
            <p:nvPr/>
          </p:nvGrpSpPr>
          <p:grpSpPr>
            <a:xfrm>
              <a:off x="5734443" y="2523259"/>
              <a:ext cx="706438" cy="554344"/>
              <a:chOff x="5737225" y="2773056"/>
              <a:chExt cx="706438" cy="554344"/>
            </a:xfrm>
          </p:grpSpPr>
          <p:sp>
            <p:nvSpPr>
              <p:cNvPr id="64" name="AutoShape 3">
                <a:extLst>
                  <a:ext uri="{FF2B5EF4-FFF2-40B4-BE49-F238E27FC236}">
                    <a16:creationId xmlns:a16="http://schemas.microsoft.com/office/drawing/2014/main" id="{D7599B64-9A62-E5EE-069D-C502F77E1566}"/>
                  </a:ext>
                </a:extLst>
              </p:cNvPr>
              <p:cNvSpPr>
                <a:spLocks noChangeAspect="1" noChangeArrowheads="1" noTextEdit="1"/>
              </p:cNvSpPr>
              <p:nvPr/>
            </p:nvSpPr>
            <p:spPr bwMode="auto">
              <a:xfrm>
                <a:off x="5737225" y="2795588"/>
                <a:ext cx="706438" cy="53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1B58D8CA-A24B-B927-56A7-8CDC89BF6B18}"/>
                  </a:ext>
                </a:extLst>
              </p:cNvPr>
              <p:cNvSpPr>
                <a:spLocks noChangeArrowheads="1"/>
              </p:cNvSpPr>
              <p:nvPr/>
            </p:nvSpPr>
            <p:spPr bwMode="auto">
              <a:xfrm>
                <a:off x="5737225" y="2773056"/>
                <a:ext cx="706438" cy="66675"/>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6" name="Rectangle 65">
                <a:extLst>
                  <a:ext uri="{FF2B5EF4-FFF2-40B4-BE49-F238E27FC236}">
                    <a16:creationId xmlns:a16="http://schemas.microsoft.com/office/drawing/2014/main" id="{E9CB567D-A3D4-C408-C7F5-18291C1A7244}"/>
                  </a:ext>
                </a:extLst>
              </p:cNvPr>
              <p:cNvSpPr>
                <a:spLocks noChangeArrowheads="1"/>
              </p:cNvSpPr>
              <p:nvPr/>
            </p:nvSpPr>
            <p:spPr bwMode="auto">
              <a:xfrm>
                <a:off x="5737225" y="2862263"/>
                <a:ext cx="706438" cy="46513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7" name="Oval 66">
                <a:extLst>
                  <a:ext uri="{FF2B5EF4-FFF2-40B4-BE49-F238E27FC236}">
                    <a16:creationId xmlns:a16="http://schemas.microsoft.com/office/drawing/2014/main" id="{A53E7D4D-793C-B0C0-8B33-0C606DBD0DFB}"/>
                  </a:ext>
                </a:extLst>
              </p:cNvPr>
              <p:cNvSpPr>
                <a:spLocks noChangeArrowheads="1"/>
              </p:cNvSpPr>
              <p:nvPr/>
            </p:nvSpPr>
            <p:spPr bwMode="auto">
              <a:xfrm>
                <a:off x="5759450"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8" name="Oval 67">
                <a:extLst>
                  <a:ext uri="{FF2B5EF4-FFF2-40B4-BE49-F238E27FC236}">
                    <a16:creationId xmlns:a16="http://schemas.microsoft.com/office/drawing/2014/main" id="{F1639941-6AAB-FC5F-B5D5-7634C8505956}"/>
                  </a:ext>
                </a:extLst>
              </p:cNvPr>
              <p:cNvSpPr>
                <a:spLocks noChangeArrowheads="1"/>
              </p:cNvSpPr>
              <p:nvPr/>
            </p:nvSpPr>
            <p:spPr bwMode="auto">
              <a:xfrm>
                <a:off x="5792788"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9" name="Oval 68">
                <a:extLst>
                  <a:ext uri="{FF2B5EF4-FFF2-40B4-BE49-F238E27FC236}">
                    <a16:creationId xmlns:a16="http://schemas.microsoft.com/office/drawing/2014/main" id="{8DEB011A-4EFE-BF13-D523-37087CAA00D9}"/>
                  </a:ext>
                </a:extLst>
              </p:cNvPr>
              <p:cNvSpPr>
                <a:spLocks noChangeArrowheads="1"/>
              </p:cNvSpPr>
              <p:nvPr/>
            </p:nvSpPr>
            <p:spPr bwMode="auto">
              <a:xfrm>
                <a:off x="5826125" y="2800477"/>
                <a:ext cx="22225" cy="2222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0" name="Freeform 10">
                <a:extLst>
                  <a:ext uri="{FF2B5EF4-FFF2-40B4-BE49-F238E27FC236}">
                    <a16:creationId xmlns:a16="http://schemas.microsoft.com/office/drawing/2014/main" id="{E9EE184F-E2DC-7FB3-FF0D-28F000D99EAA}"/>
                  </a:ext>
                </a:extLst>
              </p:cNvPr>
              <p:cNvSpPr>
                <a:spLocks/>
              </p:cNvSpPr>
              <p:nvPr/>
            </p:nvSpPr>
            <p:spPr bwMode="auto">
              <a:xfrm>
                <a:off x="6186488" y="3071813"/>
                <a:ext cx="101600" cy="101600"/>
              </a:xfrm>
              <a:custGeom>
                <a:avLst/>
                <a:gdLst>
                  <a:gd name="T0" fmla="*/ 49 w 64"/>
                  <a:gd name="T1" fmla="*/ 0 h 64"/>
                  <a:gd name="T2" fmla="*/ 64 w 64"/>
                  <a:gd name="T3" fmla="*/ 15 h 64"/>
                  <a:gd name="T4" fmla="*/ 15 w 64"/>
                  <a:gd name="T5" fmla="*/ 64 h 64"/>
                  <a:gd name="T6" fmla="*/ 0 w 64"/>
                  <a:gd name="T7" fmla="*/ 49 h 64"/>
                  <a:gd name="T8" fmla="*/ 49 w 64"/>
                  <a:gd name="T9" fmla="*/ 0 h 64"/>
                </a:gdLst>
                <a:ahLst/>
                <a:cxnLst>
                  <a:cxn ang="0">
                    <a:pos x="T0" y="T1"/>
                  </a:cxn>
                  <a:cxn ang="0">
                    <a:pos x="T2" y="T3"/>
                  </a:cxn>
                  <a:cxn ang="0">
                    <a:pos x="T4" y="T5"/>
                  </a:cxn>
                  <a:cxn ang="0">
                    <a:pos x="T6" y="T7"/>
                  </a:cxn>
                  <a:cxn ang="0">
                    <a:pos x="T8" y="T9"/>
                  </a:cxn>
                </a:cxnLst>
                <a:rect l="0" t="0" r="r" b="b"/>
                <a:pathLst>
                  <a:path w="64" h="64">
                    <a:moveTo>
                      <a:pt x="49" y="0"/>
                    </a:moveTo>
                    <a:lnTo>
                      <a:pt x="64" y="15"/>
                    </a:lnTo>
                    <a:lnTo>
                      <a:pt x="15" y="64"/>
                    </a:lnTo>
                    <a:lnTo>
                      <a:pt x="0" y="49"/>
                    </a:lnTo>
                    <a:lnTo>
                      <a:pt x="49"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11">
                <a:extLst>
                  <a:ext uri="{FF2B5EF4-FFF2-40B4-BE49-F238E27FC236}">
                    <a16:creationId xmlns:a16="http://schemas.microsoft.com/office/drawing/2014/main" id="{EAF686DE-5B55-305D-72F3-30B3C0FBB604}"/>
                  </a:ext>
                </a:extLst>
              </p:cNvPr>
              <p:cNvSpPr>
                <a:spLocks/>
              </p:cNvSpPr>
              <p:nvPr/>
            </p:nvSpPr>
            <p:spPr bwMode="auto">
              <a:xfrm>
                <a:off x="6186488" y="3016250"/>
                <a:ext cx="101600" cy="103187"/>
              </a:xfrm>
              <a:custGeom>
                <a:avLst/>
                <a:gdLst>
                  <a:gd name="T0" fmla="*/ 64 w 64"/>
                  <a:gd name="T1" fmla="*/ 50 h 65"/>
                  <a:gd name="T2" fmla="*/ 49 w 64"/>
                  <a:gd name="T3" fmla="*/ 65 h 65"/>
                  <a:gd name="T4" fmla="*/ 0 w 64"/>
                  <a:gd name="T5" fmla="*/ 15 h 65"/>
                  <a:gd name="T6" fmla="*/ 15 w 64"/>
                  <a:gd name="T7" fmla="*/ 0 h 65"/>
                  <a:gd name="T8" fmla="*/ 64 w 64"/>
                  <a:gd name="T9" fmla="*/ 50 h 65"/>
                </a:gdLst>
                <a:ahLst/>
                <a:cxnLst>
                  <a:cxn ang="0">
                    <a:pos x="T0" y="T1"/>
                  </a:cxn>
                  <a:cxn ang="0">
                    <a:pos x="T2" y="T3"/>
                  </a:cxn>
                  <a:cxn ang="0">
                    <a:pos x="T4" y="T5"/>
                  </a:cxn>
                  <a:cxn ang="0">
                    <a:pos x="T6" y="T7"/>
                  </a:cxn>
                  <a:cxn ang="0">
                    <a:pos x="T8" y="T9"/>
                  </a:cxn>
                </a:cxnLst>
                <a:rect l="0" t="0" r="r" b="b"/>
                <a:pathLst>
                  <a:path w="64" h="65">
                    <a:moveTo>
                      <a:pt x="64" y="50"/>
                    </a:moveTo>
                    <a:lnTo>
                      <a:pt x="49" y="65"/>
                    </a:lnTo>
                    <a:lnTo>
                      <a:pt x="0" y="15"/>
                    </a:lnTo>
                    <a:lnTo>
                      <a:pt x="15" y="0"/>
                    </a:lnTo>
                    <a:lnTo>
                      <a:pt x="64" y="5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2" name="Freeform 12">
                <a:extLst>
                  <a:ext uri="{FF2B5EF4-FFF2-40B4-BE49-F238E27FC236}">
                    <a16:creationId xmlns:a16="http://schemas.microsoft.com/office/drawing/2014/main" id="{95195A5A-7B9B-EB90-25C0-505C0ACF52D1}"/>
                  </a:ext>
                </a:extLst>
              </p:cNvPr>
              <p:cNvSpPr>
                <a:spLocks/>
              </p:cNvSpPr>
              <p:nvPr/>
            </p:nvSpPr>
            <p:spPr bwMode="auto">
              <a:xfrm>
                <a:off x="5891213" y="3071813"/>
                <a:ext cx="101600" cy="101600"/>
              </a:xfrm>
              <a:custGeom>
                <a:avLst/>
                <a:gdLst>
                  <a:gd name="T0" fmla="*/ 15 w 64"/>
                  <a:gd name="T1" fmla="*/ 0 h 64"/>
                  <a:gd name="T2" fmla="*/ 0 w 64"/>
                  <a:gd name="T3" fmla="*/ 15 h 64"/>
                  <a:gd name="T4" fmla="*/ 49 w 64"/>
                  <a:gd name="T5" fmla="*/ 64 h 64"/>
                  <a:gd name="T6" fmla="*/ 64 w 64"/>
                  <a:gd name="T7" fmla="*/ 49 h 64"/>
                  <a:gd name="T8" fmla="*/ 15 w 64"/>
                  <a:gd name="T9" fmla="*/ 0 h 64"/>
                </a:gdLst>
                <a:ahLst/>
                <a:cxnLst>
                  <a:cxn ang="0">
                    <a:pos x="T0" y="T1"/>
                  </a:cxn>
                  <a:cxn ang="0">
                    <a:pos x="T2" y="T3"/>
                  </a:cxn>
                  <a:cxn ang="0">
                    <a:pos x="T4" y="T5"/>
                  </a:cxn>
                  <a:cxn ang="0">
                    <a:pos x="T6" y="T7"/>
                  </a:cxn>
                  <a:cxn ang="0">
                    <a:pos x="T8" y="T9"/>
                  </a:cxn>
                </a:cxnLst>
                <a:rect l="0" t="0" r="r" b="b"/>
                <a:pathLst>
                  <a:path w="64" h="64">
                    <a:moveTo>
                      <a:pt x="15" y="0"/>
                    </a:moveTo>
                    <a:lnTo>
                      <a:pt x="0" y="15"/>
                    </a:lnTo>
                    <a:lnTo>
                      <a:pt x="49" y="64"/>
                    </a:lnTo>
                    <a:lnTo>
                      <a:pt x="64" y="49"/>
                    </a:lnTo>
                    <a:lnTo>
                      <a:pt x="1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3" name="Freeform 13">
                <a:extLst>
                  <a:ext uri="{FF2B5EF4-FFF2-40B4-BE49-F238E27FC236}">
                    <a16:creationId xmlns:a16="http://schemas.microsoft.com/office/drawing/2014/main" id="{8A864DA5-8342-7E93-A1A6-889E1FA4747E}"/>
                  </a:ext>
                </a:extLst>
              </p:cNvPr>
              <p:cNvSpPr>
                <a:spLocks/>
              </p:cNvSpPr>
              <p:nvPr/>
            </p:nvSpPr>
            <p:spPr bwMode="auto">
              <a:xfrm>
                <a:off x="5891213" y="3017838"/>
                <a:ext cx="101600" cy="101600"/>
              </a:xfrm>
              <a:custGeom>
                <a:avLst/>
                <a:gdLst>
                  <a:gd name="T0" fmla="*/ 0 w 64"/>
                  <a:gd name="T1" fmla="*/ 49 h 64"/>
                  <a:gd name="T2" fmla="*/ 15 w 64"/>
                  <a:gd name="T3" fmla="*/ 64 h 64"/>
                  <a:gd name="T4" fmla="*/ 64 w 64"/>
                  <a:gd name="T5" fmla="*/ 14 h 64"/>
                  <a:gd name="T6" fmla="*/ 49 w 64"/>
                  <a:gd name="T7" fmla="*/ 0 h 64"/>
                  <a:gd name="T8" fmla="*/ 0 w 64"/>
                  <a:gd name="T9" fmla="*/ 49 h 64"/>
                </a:gdLst>
                <a:ahLst/>
                <a:cxnLst>
                  <a:cxn ang="0">
                    <a:pos x="T0" y="T1"/>
                  </a:cxn>
                  <a:cxn ang="0">
                    <a:pos x="T2" y="T3"/>
                  </a:cxn>
                  <a:cxn ang="0">
                    <a:pos x="T4" y="T5"/>
                  </a:cxn>
                  <a:cxn ang="0">
                    <a:pos x="T6" y="T7"/>
                  </a:cxn>
                  <a:cxn ang="0">
                    <a:pos x="T8" y="T9"/>
                  </a:cxn>
                </a:cxnLst>
                <a:rect l="0" t="0" r="r" b="b"/>
                <a:pathLst>
                  <a:path w="64" h="64">
                    <a:moveTo>
                      <a:pt x="0" y="49"/>
                    </a:moveTo>
                    <a:lnTo>
                      <a:pt x="15" y="64"/>
                    </a:lnTo>
                    <a:lnTo>
                      <a:pt x="64" y="14"/>
                    </a:lnTo>
                    <a:lnTo>
                      <a:pt x="49" y="0"/>
                    </a:lnTo>
                    <a:lnTo>
                      <a:pt x="0" y="4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74" name="Rectangle 14">
                <a:extLst>
                  <a:ext uri="{FF2B5EF4-FFF2-40B4-BE49-F238E27FC236}">
                    <a16:creationId xmlns:a16="http://schemas.microsoft.com/office/drawing/2014/main" id="{523D4D84-FE4D-67DD-1F1F-9A32A7E65890}"/>
                  </a:ext>
                </a:extLst>
              </p:cNvPr>
              <p:cNvSpPr>
                <a:spLocks noChangeArrowheads="1"/>
              </p:cNvSpPr>
              <p:nvPr/>
            </p:nvSpPr>
            <p:spPr bwMode="auto">
              <a:xfrm>
                <a:off x="6057900" y="3062288"/>
                <a:ext cx="65088" cy="65087"/>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sp>
          <p:nvSpPr>
            <p:cNvPr id="43" name="TextBox 42">
              <a:extLst>
                <a:ext uri="{FF2B5EF4-FFF2-40B4-BE49-F238E27FC236}">
                  <a16:creationId xmlns:a16="http://schemas.microsoft.com/office/drawing/2014/main" id="{D49A756F-5A6A-51AF-8618-9B1C0C91431C}"/>
                </a:ext>
                <a:ext uri="{C183D7F6-B498-43B3-948B-1728B52AA6E4}">
                  <adec:decorative xmlns:adec="http://schemas.microsoft.com/office/drawing/2017/decorative" val="0"/>
                </a:ext>
              </a:extLst>
            </p:cNvPr>
            <p:cNvSpPr txBox="1"/>
            <p:nvPr/>
          </p:nvSpPr>
          <p:spPr>
            <a:xfrm>
              <a:off x="7553444" y="3629874"/>
              <a:ext cx="1724128" cy="553998"/>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lvl="0" algn="l" defTabSz="896302">
                <a:spcAft>
                  <a:spcPts val="0"/>
                </a:spcAft>
                <a:defRPr/>
              </a:pPr>
              <a:r>
                <a:rPr lang="en-US" sz="1200" dirty="0">
                  <a:solidFill>
                    <a:srgbClr val="0070C0"/>
                  </a:solidFill>
                  <a:cs typeface="+mn-cs"/>
                </a:rPr>
                <a:t>E.g., Queue reader app that processes messages as they arrive in a queue</a:t>
              </a:r>
            </a:p>
          </p:txBody>
        </p:sp>
        <p:grpSp>
          <p:nvGrpSpPr>
            <p:cNvPr id="44" name="Group 43" descr="Event driven processing icon">
              <a:extLst>
                <a:ext uri="{FF2B5EF4-FFF2-40B4-BE49-F238E27FC236}">
                  <a16:creationId xmlns:a16="http://schemas.microsoft.com/office/drawing/2014/main" id="{74F3C0D9-C7CC-2930-C78A-DB81F4E05030}"/>
                </a:ext>
              </a:extLst>
            </p:cNvPr>
            <p:cNvGrpSpPr/>
            <p:nvPr/>
          </p:nvGrpSpPr>
          <p:grpSpPr>
            <a:xfrm>
              <a:off x="7719650" y="2574366"/>
              <a:ext cx="1168194" cy="498599"/>
              <a:chOff x="6546773" y="3469636"/>
              <a:chExt cx="946960" cy="404174"/>
            </a:xfrm>
          </p:grpSpPr>
          <p:grpSp>
            <p:nvGrpSpPr>
              <p:cNvPr id="45" name="Group 44">
                <a:extLst>
                  <a:ext uri="{FF2B5EF4-FFF2-40B4-BE49-F238E27FC236}">
                    <a16:creationId xmlns:a16="http://schemas.microsoft.com/office/drawing/2014/main" id="{2EA209E5-3B3B-8B25-704A-2641FA4543C9}"/>
                  </a:ext>
                </a:extLst>
              </p:cNvPr>
              <p:cNvGrpSpPr/>
              <p:nvPr/>
            </p:nvGrpSpPr>
            <p:grpSpPr>
              <a:xfrm>
                <a:off x="6817083" y="3469636"/>
                <a:ext cx="676650" cy="404174"/>
                <a:chOff x="6500738" y="3086864"/>
                <a:chExt cx="1231455" cy="735566"/>
              </a:xfrm>
            </p:grpSpPr>
            <p:grpSp>
              <p:nvGrpSpPr>
                <p:cNvPr id="49" name="Group 48">
                  <a:extLst>
                    <a:ext uri="{FF2B5EF4-FFF2-40B4-BE49-F238E27FC236}">
                      <a16:creationId xmlns:a16="http://schemas.microsoft.com/office/drawing/2014/main" id="{F82C8CDF-C5B3-EF4D-E117-61045220958A}"/>
                    </a:ext>
                  </a:extLst>
                </p:cNvPr>
                <p:cNvGrpSpPr/>
                <p:nvPr/>
              </p:nvGrpSpPr>
              <p:grpSpPr>
                <a:xfrm>
                  <a:off x="6500738" y="3335331"/>
                  <a:ext cx="573956" cy="424063"/>
                  <a:chOff x="6500738" y="3335331"/>
                  <a:chExt cx="573956" cy="424063"/>
                </a:xfrm>
              </p:grpSpPr>
              <p:sp>
                <p:nvSpPr>
                  <p:cNvPr id="60" name="Rectangle: Rounded Corners 59">
                    <a:extLst>
                      <a:ext uri="{FF2B5EF4-FFF2-40B4-BE49-F238E27FC236}">
                        <a16:creationId xmlns:a16="http://schemas.microsoft.com/office/drawing/2014/main" id="{FFDD08FE-1303-937B-36C5-046358797A2E}"/>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61" name="Group 60">
                    <a:extLst>
                      <a:ext uri="{FF2B5EF4-FFF2-40B4-BE49-F238E27FC236}">
                        <a16:creationId xmlns:a16="http://schemas.microsoft.com/office/drawing/2014/main" id="{874C2ECA-EC08-38AC-F94C-4B7730745D8B}"/>
                      </a:ext>
                    </a:extLst>
                  </p:cNvPr>
                  <p:cNvGrpSpPr/>
                  <p:nvPr/>
                </p:nvGrpSpPr>
                <p:grpSpPr>
                  <a:xfrm>
                    <a:off x="6532401" y="3368766"/>
                    <a:ext cx="510630" cy="357186"/>
                    <a:chOff x="7103042" y="2849806"/>
                    <a:chExt cx="1247775" cy="872822"/>
                  </a:xfrm>
                </p:grpSpPr>
                <p:sp>
                  <p:nvSpPr>
                    <p:cNvPr id="62" name="Freeform: Shape 61">
                      <a:extLst>
                        <a:ext uri="{FF2B5EF4-FFF2-40B4-BE49-F238E27FC236}">
                          <a16:creationId xmlns:a16="http://schemas.microsoft.com/office/drawing/2014/main" id="{FFC41C22-0F62-11F1-31AB-3FE41D051D46}"/>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C06CF1D8-0B02-6966-F9AD-CCE847D0A339}"/>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50" name="Group 49">
                  <a:extLst>
                    <a:ext uri="{FF2B5EF4-FFF2-40B4-BE49-F238E27FC236}">
                      <a16:creationId xmlns:a16="http://schemas.microsoft.com/office/drawing/2014/main" id="{15AD85F5-BA00-620C-89A1-961342252936}"/>
                    </a:ext>
                  </a:extLst>
                </p:cNvPr>
                <p:cNvGrpSpPr/>
                <p:nvPr/>
              </p:nvGrpSpPr>
              <p:grpSpPr>
                <a:xfrm>
                  <a:off x="6855428" y="3086864"/>
                  <a:ext cx="573956" cy="424063"/>
                  <a:chOff x="6500738" y="3335331"/>
                  <a:chExt cx="573956" cy="424063"/>
                </a:xfrm>
              </p:grpSpPr>
              <p:sp>
                <p:nvSpPr>
                  <p:cNvPr id="56" name="Rectangle: Rounded Corners 55">
                    <a:extLst>
                      <a:ext uri="{FF2B5EF4-FFF2-40B4-BE49-F238E27FC236}">
                        <a16:creationId xmlns:a16="http://schemas.microsoft.com/office/drawing/2014/main" id="{39BAD497-1E46-1E6E-6591-F5A1B4E49C73}"/>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7" name="Group 56">
                    <a:extLst>
                      <a:ext uri="{FF2B5EF4-FFF2-40B4-BE49-F238E27FC236}">
                        <a16:creationId xmlns:a16="http://schemas.microsoft.com/office/drawing/2014/main" id="{E87131E3-E0EF-DB0A-3A8A-F36B856ED391}"/>
                      </a:ext>
                    </a:extLst>
                  </p:cNvPr>
                  <p:cNvGrpSpPr/>
                  <p:nvPr/>
                </p:nvGrpSpPr>
                <p:grpSpPr>
                  <a:xfrm>
                    <a:off x="6532401" y="3368766"/>
                    <a:ext cx="510630" cy="357186"/>
                    <a:chOff x="7103042" y="2849806"/>
                    <a:chExt cx="1247775" cy="872822"/>
                  </a:xfrm>
                </p:grpSpPr>
                <p:sp>
                  <p:nvSpPr>
                    <p:cNvPr id="58" name="Freeform: Shape 57">
                      <a:extLst>
                        <a:ext uri="{FF2B5EF4-FFF2-40B4-BE49-F238E27FC236}">
                          <a16:creationId xmlns:a16="http://schemas.microsoft.com/office/drawing/2014/main" id="{74997B1C-2991-24A8-CB4B-A88BBD506287}"/>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1F85FD58-1547-BC89-0403-9D32A2582B10}"/>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nvGrpSpPr>
                <p:cNvPr id="51" name="Group 50">
                  <a:extLst>
                    <a:ext uri="{FF2B5EF4-FFF2-40B4-BE49-F238E27FC236}">
                      <a16:creationId xmlns:a16="http://schemas.microsoft.com/office/drawing/2014/main" id="{20E9DF5C-97FD-D211-B1F5-67C2619EA1CF}"/>
                    </a:ext>
                  </a:extLst>
                </p:cNvPr>
                <p:cNvGrpSpPr/>
                <p:nvPr/>
              </p:nvGrpSpPr>
              <p:grpSpPr>
                <a:xfrm>
                  <a:off x="7158237" y="3398367"/>
                  <a:ext cx="573956" cy="424063"/>
                  <a:chOff x="6500738" y="3335331"/>
                  <a:chExt cx="573956" cy="424063"/>
                </a:xfrm>
              </p:grpSpPr>
              <p:sp>
                <p:nvSpPr>
                  <p:cNvPr id="52" name="Rectangle: Rounded Corners 51">
                    <a:extLst>
                      <a:ext uri="{FF2B5EF4-FFF2-40B4-BE49-F238E27FC236}">
                        <a16:creationId xmlns:a16="http://schemas.microsoft.com/office/drawing/2014/main" id="{B018FFF0-6BF9-769E-A031-592148046663}"/>
                      </a:ext>
                    </a:extLst>
                  </p:cNvPr>
                  <p:cNvSpPr/>
                  <p:nvPr/>
                </p:nvSpPr>
                <p:spPr bwMode="auto">
                  <a:xfrm>
                    <a:off x="6500738" y="3335331"/>
                    <a:ext cx="573956" cy="424063"/>
                  </a:xfrm>
                  <a:prstGeom prst="roundRect">
                    <a:avLst>
                      <a:gd name="adj" fmla="val 8244"/>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53" name="Group 52">
                    <a:extLst>
                      <a:ext uri="{FF2B5EF4-FFF2-40B4-BE49-F238E27FC236}">
                        <a16:creationId xmlns:a16="http://schemas.microsoft.com/office/drawing/2014/main" id="{92DF7561-AEBC-E7B2-C23E-19662B2BA269}"/>
                      </a:ext>
                    </a:extLst>
                  </p:cNvPr>
                  <p:cNvGrpSpPr/>
                  <p:nvPr/>
                </p:nvGrpSpPr>
                <p:grpSpPr>
                  <a:xfrm>
                    <a:off x="6532401" y="3368766"/>
                    <a:ext cx="510630" cy="357186"/>
                    <a:chOff x="7103042" y="2849806"/>
                    <a:chExt cx="1247775" cy="872822"/>
                  </a:xfrm>
                </p:grpSpPr>
                <p:sp>
                  <p:nvSpPr>
                    <p:cNvPr id="54" name="Freeform: Shape 53">
                      <a:extLst>
                        <a:ext uri="{FF2B5EF4-FFF2-40B4-BE49-F238E27FC236}">
                          <a16:creationId xmlns:a16="http://schemas.microsoft.com/office/drawing/2014/main" id="{9D54E63B-2914-DB67-E573-F9A11D62EB0F}"/>
                        </a:ext>
                      </a:extLst>
                    </p:cNvPr>
                    <p:cNvSpPr/>
                    <p:nvPr/>
                  </p:nvSpPr>
                  <p:spPr>
                    <a:xfrm>
                      <a:off x="7103042" y="2948817"/>
                      <a:ext cx="1247775" cy="773811"/>
                    </a:xfrm>
                    <a:custGeom>
                      <a:avLst/>
                      <a:gdLst>
                        <a:gd name="connsiteX0" fmla="*/ 0 w 1247775"/>
                        <a:gd name="connsiteY0" fmla="*/ 0 h 773811"/>
                        <a:gd name="connsiteX1" fmla="*/ 528120 w 1247775"/>
                        <a:gd name="connsiteY1" fmla="*/ 410770 h 773811"/>
                        <a:gd name="connsiteX2" fmla="*/ 719655 w 1247775"/>
                        <a:gd name="connsiteY2" fmla="*/ 410770 h 773811"/>
                        <a:gd name="connsiteX3" fmla="*/ 1247775 w 1247775"/>
                        <a:gd name="connsiteY3" fmla="*/ 0 h 773811"/>
                        <a:gd name="connsiteX4" fmla="*/ 1247775 w 1247775"/>
                        <a:gd name="connsiteY4" fmla="*/ 669810 h 773811"/>
                        <a:gd name="connsiteX5" fmla="*/ 1143774 w 1247775"/>
                        <a:gd name="connsiteY5" fmla="*/ 773811 h 773811"/>
                        <a:gd name="connsiteX6" fmla="*/ 104001 w 1247775"/>
                        <a:gd name="connsiteY6" fmla="*/ 773811 h 773811"/>
                        <a:gd name="connsiteX7" fmla="*/ 0 w 1247775"/>
                        <a:gd name="connsiteY7" fmla="*/ 669810 h 7738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47775" h="773811">
                          <a:moveTo>
                            <a:pt x="0" y="0"/>
                          </a:moveTo>
                          <a:lnTo>
                            <a:pt x="528120" y="410770"/>
                          </a:lnTo>
                          <a:cubicBezTo>
                            <a:pt x="584450" y="454583"/>
                            <a:pt x="663325" y="454583"/>
                            <a:pt x="719655" y="410770"/>
                          </a:cubicBezTo>
                          <a:lnTo>
                            <a:pt x="1247775" y="0"/>
                          </a:lnTo>
                          <a:lnTo>
                            <a:pt x="1247775" y="669810"/>
                          </a:lnTo>
                          <a:cubicBezTo>
                            <a:pt x="1247775" y="727247"/>
                            <a:pt x="1201211" y="773811"/>
                            <a:pt x="1143774" y="773811"/>
                          </a:cubicBezTo>
                          <a:lnTo>
                            <a:pt x="104001" y="773811"/>
                          </a:lnTo>
                          <a:cubicBezTo>
                            <a:pt x="46564" y="773811"/>
                            <a:pt x="0" y="727247"/>
                            <a:pt x="0" y="669810"/>
                          </a:cubicBezTo>
                          <a:close/>
                        </a:path>
                      </a:pathLst>
                    </a:custGeom>
                    <a:solidFill>
                      <a:srgbClr val="50E6FF"/>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30BCE009-2EAC-27B0-3FDF-151AD0A43508}"/>
                        </a:ext>
                      </a:extLst>
                    </p:cNvPr>
                    <p:cNvSpPr/>
                    <p:nvPr/>
                  </p:nvSpPr>
                  <p:spPr>
                    <a:xfrm>
                      <a:off x="7229817" y="2849806"/>
                      <a:ext cx="994225" cy="386686"/>
                    </a:xfrm>
                    <a:custGeom>
                      <a:avLst/>
                      <a:gdLst>
                        <a:gd name="connsiteX0" fmla="*/ 0 w 994225"/>
                        <a:gd name="connsiteY0" fmla="*/ 0 h 386686"/>
                        <a:gd name="connsiteX1" fmla="*/ 994225 w 994225"/>
                        <a:gd name="connsiteY1" fmla="*/ 0 h 386686"/>
                        <a:gd name="connsiteX2" fmla="*/ 497113 w 994225"/>
                        <a:gd name="connsiteY2" fmla="*/ 386686 h 386686"/>
                      </a:gdLst>
                      <a:ahLst/>
                      <a:cxnLst>
                        <a:cxn ang="0">
                          <a:pos x="connsiteX0" y="connsiteY0"/>
                        </a:cxn>
                        <a:cxn ang="0">
                          <a:pos x="connsiteX1" y="connsiteY1"/>
                        </a:cxn>
                        <a:cxn ang="0">
                          <a:pos x="connsiteX2" y="connsiteY2"/>
                        </a:cxn>
                      </a:cxnLst>
                      <a:rect l="l" t="t" r="r" b="b"/>
                      <a:pathLst>
                        <a:path w="994225" h="386686">
                          <a:moveTo>
                            <a:pt x="0" y="0"/>
                          </a:moveTo>
                          <a:lnTo>
                            <a:pt x="994225" y="0"/>
                          </a:lnTo>
                          <a:lnTo>
                            <a:pt x="497113" y="386686"/>
                          </a:lnTo>
                          <a:close/>
                        </a:path>
                      </a:pathLst>
                    </a:custGeom>
                    <a:solidFill>
                      <a:srgbClr val="0078D4"/>
                    </a:soli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grpSp>
          <p:grpSp>
            <p:nvGrpSpPr>
              <p:cNvPr id="46" name="Group 45">
                <a:extLst>
                  <a:ext uri="{FF2B5EF4-FFF2-40B4-BE49-F238E27FC236}">
                    <a16:creationId xmlns:a16="http://schemas.microsoft.com/office/drawing/2014/main" id="{407E9595-113B-AB35-0407-AD653358DC4D}"/>
                  </a:ext>
                </a:extLst>
              </p:cNvPr>
              <p:cNvGrpSpPr/>
              <p:nvPr/>
            </p:nvGrpSpPr>
            <p:grpSpPr>
              <a:xfrm>
                <a:off x="6546773" y="3719680"/>
                <a:ext cx="226795" cy="83110"/>
                <a:chOff x="6546773" y="3719680"/>
                <a:chExt cx="226795" cy="83110"/>
              </a:xfrm>
            </p:grpSpPr>
            <p:sp>
              <p:nvSpPr>
                <p:cNvPr id="47" name="Freeform 15">
                  <a:extLst>
                    <a:ext uri="{FF2B5EF4-FFF2-40B4-BE49-F238E27FC236}">
                      <a16:creationId xmlns:a16="http://schemas.microsoft.com/office/drawing/2014/main" id="{6FAB1B56-5F8B-D58D-D393-802ED598D55B}"/>
                    </a:ext>
                  </a:extLst>
                </p:cNvPr>
                <p:cNvSpPr>
                  <a:spLocks/>
                </p:cNvSpPr>
                <p:nvPr/>
              </p:nvSpPr>
              <p:spPr bwMode="auto">
                <a:xfrm>
                  <a:off x="6663692" y="3719680"/>
                  <a:ext cx="109876" cy="7043"/>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48" name="Freeform 16">
                  <a:extLst>
                    <a:ext uri="{FF2B5EF4-FFF2-40B4-BE49-F238E27FC236}">
                      <a16:creationId xmlns:a16="http://schemas.microsoft.com/office/drawing/2014/main" id="{2253E7DD-A40D-2962-2225-B5A20C7935D9}"/>
                    </a:ext>
                  </a:extLst>
                </p:cNvPr>
                <p:cNvSpPr>
                  <a:spLocks/>
                </p:cNvSpPr>
                <p:nvPr/>
              </p:nvSpPr>
              <p:spPr bwMode="auto">
                <a:xfrm>
                  <a:off x="6546773" y="3795747"/>
                  <a:ext cx="219752" cy="7043"/>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grpSp>
      </p:grpSp>
    </p:spTree>
    <p:extLst>
      <p:ext uri="{BB962C8B-B14F-4D97-AF65-F5344CB8AC3E}">
        <p14:creationId xmlns:p14="http://schemas.microsoft.com/office/powerpoint/2010/main" val="3551381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100000" fill="hold" nodeType="withEffect">
                                  <p:stCondLst>
                                    <p:cond delay="0"/>
                                  </p:stCondLst>
                                  <p:childTnLst>
                                    <p:animMotion origin="layout" path="M -1.875E-6 -4.07407E-6 L -1.875E-6 0.03542 " pathEditMode="relative" rAng="0" ptsTypes="AA">
                                      <p:cBhvr>
                                        <p:cTn id="9" dur="700" spd="-100000" fill="hold"/>
                                        <p:tgtEl>
                                          <p:spTgt spid="23"/>
                                        </p:tgtEl>
                                        <p:attrNameLst>
                                          <p:attrName>ppt_x</p:attrName>
                                          <p:attrName>ppt_y</p:attrName>
                                        </p:attrNameLst>
                                      </p:cBhvr>
                                      <p:rCtr x="0" y="1759"/>
                                    </p:animMotion>
                                  </p:childTnLst>
                                </p:cTn>
                              </p:par>
                              <p:par>
                                <p:cTn id="10" presetID="10" presetClass="entr" presetSubtype="0" fill="hold" nodeType="withEffect">
                                  <p:stCondLst>
                                    <p:cond delay="20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42" presetClass="path" presetSubtype="0" decel="100000" fill="hold" nodeType="withEffect">
                                  <p:stCondLst>
                                    <p:cond delay="200"/>
                                  </p:stCondLst>
                                  <p:childTnLst>
                                    <p:animMotion origin="layout" path="M 3.54167E-6 3.7037E-7 L 3.54167E-6 0.03542 " pathEditMode="relative" rAng="0" ptsTypes="AA">
                                      <p:cBhvr>
                                        <p:cTn id="14" dur="700" spd="-100000" fill="hold"/>
                                        <p:tgtEl>
                                          <p:spTgt spid="34"/>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400"/>
                                  </p:stCondLst>
                                  <p:childTnLst>
                                    <p:animMotion origin="layout" path="M 0 3.33333E-6 L 0 0.03541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nodeType="withEffect">
                                  <p:stCondLst>
                                    <p:cond delay="6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600"/>
                                  </p:stCondLst>
                                  <p:childTnLst>
                                    <p:animMotion origin="layout" path="M 3.75E-6 3.33333E-6 L 3.75E-6 0.03541 " pathEditMode="relative" rAng="0" ptsTypes="AA">
                                      <p:cBhvr>
                                        <p:cTn id="24"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1796475" y="964699"/>
            <a:ext cx="8599049" cy="5989720"/>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2888436" y="2620532"/>
            <a:ext cx="7115027" cy="1569660"/>
          </a:xfrm>
          <a:prstGeom prst="rect">
            <a:avLst/>
          </a:prstGeom>
          <a:noFill/>
        </p:spPr>
        <p:txBody>
          <a:bodyPr wrap="square">
            <a:spAutoFit/>
          </a:bodyPr>
          <a:lstStyle/>
          <a:p>
            <a:pPr algn="ct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What are the differences between Azure Container Apps and other Container solutions?</a:t>
            </a:r>
          </a:p>
        </p:txBody>
      </p:sp>
    </p:spTree>
    <p:extLst>
      <p:ext uri="{BB962C8B-B14F-4D97-AF65-F5344CB8AC3E}">
        <p14:creationId xmlns:p14="http://schemas.microsoft.com/office/powerpoint/2010/main" val="874669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608595" y="-6397"/>
            <a:ext cx="5797067" cy="694208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 name="Group 2">
            <a:extLst>
              <a:ext uri="{FF2B5EF4-FFF2-40B4-BE49-F238E27FC236}">
                <a16:creationId xmlns:a16="http://schemas.microsoft.com/office/drawing/2014/main" id="{6773A71B-9566-4BD0-DFAB-148CE73E89CF}"/>
              </a:ext>
            </a:extLst>
          </p:cNvPr>
          <p:cNvGrpSpPr/>
          <p:nvPr/>
        </p:nvGrpSpPr>
        <p:grpSpPr>
          <a:xfrm>
            <a:off x="135" y="0"/>
            <a:ext cx="634888" cy="4881153"/>
            <a:chOff x="-2169520" y="-7126"/>
            <a:chExt cx="846462" cy="6507773"/>
          </a:xfrm>
        </p:grpSpPr>
        <p:sp>
          <p:nvSpPr>
            <p:cNvPr id="4" name="Round Single Corner of Rectangle 55">
              <a:extLst>
                <a:ext uri="{FF2B5EF4-FFF2-40B4-BE49-F238E27FC236}">
                  <a16:creationId xmlns:a16="http://schemas.microsoft.com/office/drawing/2014/main" id="{668FA634-C88B-48C7-1B8A-9483DEE2AFD1}"/>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696">
                <a:defRPr/>
              </a:pPr>
              <a:endParaRPr lang="en-US" sz="1350">
                <a:solidFill>
                  <a:srgbClr val="FFFFFF"/>
                </a:solidFill>
                <a:latin typeface="Montserrat" pitchFamily="2" charset="77"/>
              </a:endParaRPr>
            </a:p>
          </p:txBody>
        </p:sp>
        <p:sp>
          <p:nvSpPr>
            <p:cNvPr id="5" name="TextBox 4">
              <a:extLst>
                <a:ext uri="{FF2B5EF4-FFF2-40B4-BE49-F238E27FC236}">
                  <a16:creationId xmlns:a16="http://schemas.microsoft.com/office/drawing/2014/main" id="{1E5DFA5C-2A8E-7308-84F3-ADAEB20B6D13}"/>
                </a:ext>
              </a:extLst>
            </p:cNvPr>
            <p:cNvSpPr txBox="1"/>
            <p:nvPr/>
          </p:nvSpPr>
          <p:spPr>
            <a:xfrm rot="5400000">
              <a:off x="-4869482" y="3107662"/>
              <a:ext cx="6355110" cy="430859"/>
            </a:xfrm>
            <a:prstGeom prst="rect">
              <a:avLst/>
            </a:prstGeom>
            <a:noFill/>
          </p:spPr>
          <p:txBody>
            <a:bodyPr wrap="square" rtlCol="0">
              <a:spAutoFit/>
            </a:bodyPr>
            <a:lstStyle/>
            <a:p>
              <a:pPr defTabSz="685696">
                <a:defRPr/>
              </a:pPr>
              <a:r>
                <a:rPr lang="en-US" sz="1500" b="1" spc="226" dirty="0">
                  <a:solidFill>
                    <a:srgbClr val="FFFFFF"/>
                  </a:solidFill>
                  <a:latin typeface="Montserrat" pitchFamily="2" charset="77"/>
                </a:rPr>
                <a:t>Introduction</a:t>
              </a:r>
              <a:endParaRPr lang="en-US" sz="1200" dirty="0">
                <a:solidFill>
                  <a:srgbClr val="76C3FF"/>
                </a:solidFill>
                <a:latin typeface="Montserrat" pitchFamily="2" charset="77"/>
              </a:endParaRPr>
            </a:p>
          </p:txBody>
        </p:sp>
      </p:grpSp>
      <p:grpSp>
        <p:nvGrpSpPr>
          <p:cNvPr id="16" name="Google Shape;434;p21">
            <a:extLst>
              <a:ext uri="{FF2B5EF4-FFF2-40B4-BE49-F238E27FC236}">
                <a16:creationId xmlns:a16="http://schemas.microsoft.com/office/drawing/2014/main" id="{B4BB43A5-0CC4-115B-8CAB-F9EABC5A5C2C}"/>
              </a:ext>
            </a:extLst>
          </p:cNvPr>
          <p:cNvGrpSpPr>
            <a:grpSpLocks/>
          </p:cNvGrpSpPr>
          <p:nvPr/>
        </p:nvGrpSpPr>
        <p:grpSpPr bwMode="auto">
          <a:xfrm>
            <a:off x="6532463" y="437040"/>
            <a:ext cx="4946072" cy="4996318"/>
            <a:chOff x="4800600" y="3789363"/>
            <a:chExt cx="2495550" cy="2280627"/>
          </a:xfrm>
        </p:grpSpPr>
        <p:sp>
          <p:nvSpPr>
            <p:cNvPr id="17" name="Google Shape;435;p21">
              <a:extLst>
                <a:ext uri="{FF2B5EF4-FFF2-40B4-BE49-F238E27FC236}">
                  <a16:creationId xmlns:a16="http://schemas.microsoft.com/office/drawing/2014/main" id="{6FC19438-375E-9361-AF96-39709F2DB5C8}"/>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8" name="Google Shape;436;p21">
              <a:extLst>
                <a:ext uri="{FF2B5EF4-FFF2-40B4-BE49-F238E27FC236}">
                  <a16:creationId xmlns:a16="http://schemas.microsoft.com/office/drawing/2014/main" id="{54B015AF-F3FA-2001-06AD-132183E49771}"/>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dirty="0"/>
            </a:p>
          </p:txBody>
        </p:sp>
        <p:sp>
          <p:nvSpPr>
            <p:cNvPr id="19" name="Google Shape;437;p21">
              <a:extLst>
                <a:ext uri="{FF2B5EF4-FFF2-40B4-BE49-F238E27FC236}">
                  <a16:creationId xmlns:a16="http://schemas.microsoft.com/office/drawing/2014/main" id="{B4E9DA68-6EFB-1C63-3403-7F7A6845E23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20" name="Google Shape;438;p21">
              <a:extLst>
                <a:ext uri="{FF2B5EF4-FFF2-40B4-BE49-F238E27FC236}">
                  <a16:creationId xmlns:a16="http://schemas.microsoft.com/office/drawing/2014/main" id="{FAFAA73D-B978-F5E3-64C7-26B9BF0941C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21" name="Google Shape;439;p21">
              <a:extLst>
                <a:ext uri="{FF2B5EF4-FFF2-40B4-BE49-F238E27FC236}">
                  <a16:creationId xmlns:a16="http://schemas.microsoft.com/office/drawing/2014/main" id="{78EBEB22-E3A0-8BEC-1A5D-85CEDC33E3C9}"/>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grpSp>
      <p:sp>
        <p:nvSpPr>
          <p:cNvPr id="22" name="TextBox 21">
            <a:extLst>
              <a:ext uri="{FF2B5EF4-FFF2-40B4-BE49-F238E27FC236}">
                <a16:creationId xmlns:a16="http://schemas.microsoft.com/office/drawing/2014/main" id="{3F3A815E-8460-4496-FD9C-8B582A230F24}"/>
              </a:ext>
            </a:extLst>
          </p:cNvPr>
          <p:cNvSpPr txBox="1"/>
          <p:nvPr/>
        </p:nvSpPr>
        <p:spPr>
          <a:xfrm>
            <a:off x="7447131" y="1290489"/>
            <a:ext cx="3156558" cy="2542495"/>
          </a:xfrm>
          <a:prstGeom prst="rect">
            <a:avLst/>
          </a:prstGeom>
          <a:noFill/>
        </p:spPr>
        <p:txBody>
          <a:bodyPr wrap="square" lIns="52264" tIns="26132" rIns="52264" bIns="26132" anchor="t">
            <a:spAutoFit/>
          </a:bodyPr>
          <a:lstStyle/>
          <a:p>
            <a:pPr algn="ctr"/>
            <a:r>
              <a:rPr lang="en-US" altLang="en-US" sz="1350" b="1" dirty="0">
                <a:solidFill>
                  <a:schemeClr val="bg1"/>
                </a:solidFill>
                <a:latin typeface="Tahoma" panose="020B0604030504040204" pitchFamily="34" charset="0"/>
                <a:ea typeface="Tahoma" panose="020B0604030504040204" pitchFamily="34" charset="0"/>
                <a:cs typeface="Tahoma" panose="020B0604030504040204" pitchFamily="34" charset="0"/>
              </a:rPr>
              <a:t>So, who am I?</a:t>
            </a:r>
          </a:p>
          <a:p>
            <a:pPr algn="ctr"/>
            <a:endParaRPr lang="en-US" altLang="en-US" sz="135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350" b="1" dirty="0">
                <a:solidFill>
                  <a:schemeClr val="bg1"/>
                </a:solidFill>
                <a:latin typeface="Tahoma" panose="020B0604030504040204" pitchFamily="34" charset="0"/>
                <a:ea typeface="Tahoma" panose="020B0604030504040204" pitchFamily="34" charset="0"/>
                <a:cs typeface="Tahoma" panose="020B0604030504040204" pitchFamily="34" charset="0"/>
              </a:rPr>
              <a:t>My name is </a:t>
            </a:r>
            <a:r>
              <a:rPr lang="en-US" sz="1350" b="1" u="sng" dirty="0">
                <a:solidFill>
                  <a:schemeClr val="bg1"/>
                </a:solidFill>
                <a:latin typeface="Tahoma" panose="020B0604030504040204" pitchFamily="34" charset="0"/>
                <a:ea typeface="Tahoma" panose="020B0604030504040204" pitchFamily="34" charset="0"/>
                <a:cs typeface="Tahoma" panose="020B0604030504040204" pitchFamily="34" charset="0"/>
              </a:rPr>
              <a:t>Luke Murray</a:t>
            </a:r>
          </a:p>
          <a:p>
            <a:pPr algn="ctr"/>
            <a:endParaRPr lang="en-US" sz="1350" b="1" u="sng"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343" u="sng" dirty="0">
                <a:solidFill>
                  <a:schemeClr val="bg1"/>
                </a:solidFill>
                <a:latin typeface="Tahoma"/>
                <a:ea typeface="Tahoma"/>
                <a:cs typeface="Tahoma"/>
              </a:rPr>
              <a:t>He/Him</a:t>
            </a:r>
          </a:p>
          <a:p>
            <a:pPr algn="ctr"/>
            <a:endParaRPr lang="en-US" sz="1350" u="sng"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343" b="1" dirty="0">
                <a:solidFill>
                  <a:schemeClr val="bg1"/>
                </a:solidFill>
                <a:latin typeface="Tahoma"/>
                <a:ea typeface="Tahoma"/>
                <a:cs typeface="Tahoma"/>
              </a:rPr>
              <a:t>Senior Consultant in Hamilton, New Zealand.</a:t>
            </a:r>
          </a:p>
          <a:p>
            <a:pPr algn="ctr"/>
            <a:endParaRPr lang="en-US" sz="1350"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350" b="1" dirty="0">
                <a:solidFill>
                  <a:schemeClr val="bg1"/>
                </a:solidFill>
                <a:latin typeface="Tahoma" panose="020B0604030504040204" pitchFamily="34" charset="0"/>
                <a:ea typeface="Tahoma" panose="020B0604030504040204" pitchFamily="34" charset="0"/>
                <a:cs typeface="Tahoma" panose="020B0604030504040204" pitchFamily="34" charset="0"/>
              </a:rPr>
              <a:t>Feel free to reach out on Social Media, if you need any help: </a:t>
            </a:r>
            <a:r>
              <a:rPr lang="en-US" sz="1350" b="1" dirty="0">
                <a:solidFill>
                  <a:schemeClr val="bg1"/>
                </a:solidFill>
                <a:latin typeface="Tahoma" panose="020B0604030504040204" pitchFamily="34" charset="0"/>
                <a:ea typeface="Tahoma" panose="020B0604030504040204" pitchFamily="34" charset="0"/>
                <a:cs typeface="Tahoma" panose="020B0604030504040204" pitchFamily="34" charset="0"/>
                <a:hlinkClick r:id="rId4"/>
              </a:rPr>
              <a:t>https://linktr.ee/lukemurray</a:t>
            </a:r>
            <a:endParaRPr lang="en-US" sz="135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29" name="Group 28">
            <a:extLst>
              <a:ext uri="{FF2B5EF4-FFF2-40B4-BE49-F238E27FC236}">
                <a16:creationId xmlns:a16="http://schemas.microsoft.com/office/drawing/2014/main" id="{75F99255-72D2-32F0-4B82-21580680DEDB}"/>
              </a:ext>
            </a:extLst>
          </p:cNvPr>
          <p:cNvGrpSpPr/>
          <p:nvPr/>
        </p:nvGrpSpPr>
        <p:grpSpPr>
          <a:xfrm>
            <a:off x="7980769" y="4944757"/>
            <a:ext cx="4349003" cy="1516280"/>
            <a:chOff x="13222667" y="6734317"/>
            <a:chExt cx="8214803" cy="2963168"/>
          </a:xfrm>
        </p:grpSpPr>
        <p:pic>
          <p:nvPicPr>
            <p:cNvPr id="23" name="Picture 22">
              <a:hlinkClick r:id="rId5"/>
              <a:extLst>
                <a:ext uri="{FF2B5EF4-FFF2-40B4-BE49-F238E27FC236}">
                  <a16:creationId xmlns:a16="http://schemas.microsoft.com/office/drawing/2014/main" id="{1ABD9FAC-0F1B-7486-4851-B8CCE5CC78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22667" y="6734317"/>
              <a:ext cx="7772399" cy="2963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C5BAAD0B-00C5-A21C-029A-30FB4C597450}"/>
                </a:ext>
              </a:extLst>
            </p:cNvPr>
            <p:cNvSpPr txBox="1"/>
            <p:nvPr/>
          </p:nvSpPr>
          <p:spPr>
            <a:xfrm>
              <a:off x="13987081" y="7285695"/>
              <a:ext cx="7450389" cy="1512692"/>
            </a:xfrm>
            <a:prstGeom prst="rect">
              <a:avLst/>
            </a:prstGeom>
          </p:spPr>
          <p:txBody>
            <a:bodyPr vert="horz" wrap="square" lIns="0" tIns="0" rIns="0" bIns="0" rtlCol="0" anchor="ctr">
              <a:spAutoFit/>
            </a:bodyPr>
            <a:lstStyle/>
            <a:p>
              <a:r>
                <a:rPr lang="en-US" sz="2515" b="1" dirty="0">
                  <a:gradFill>
                    <a:gsLst>
                      <a:gs pos="100000">
                        <a:srgbClr val="FA5A5C"/>
                      </a:gs>
                      <a:gs pos="20000">
                        <a:srgbClr val="CD40CB"/>
                      </a:gs>
                    </a:gsLst>
                    <a:lin ang="7200000" scaled="0"/>
                  </a:gradFill>
                  <a:latin typeface="Segoe UI Semibold" panose="020B0502040204020203" pitchFamily="34" charset="0"/>
                  <a:cs typeface="Segoe UI Semibold" panose="020B0502040204020203" pitchFamily="34" charset="0"/>
                </a:rPr>
                <a:t>Azure Cloud</a:t>
              </a:r>
            </a:p>
            <a:p>
              <a:r>
                <a:rPr lang="en-US" sz="2515" b="1" dirty="0">
                  <a:gradFill>
                    <a:gsLst>
                      <a:gs pos="100000">
                        <a:srgbClr val="FA5A5C"/>
                      </a:gs>
                      <a:gs pos="20000">
                        <a:srgbClr val="CD40CB"/>
                      </a:gs>
                    </a:gsLst>
                    <a:lin ang="7200000" scaled="0"/>
                  </a:gradFill>
                  <a:latin typeface="Segoe UI Semibold" panose="020B0502040204020203" pitchFamily="34" charset="0"/>
                  <a:cs typeface="Segoe UI Semibold" panose="020B0502040204020203" pitchFamily="34" charset="0"/>
                </a:rPr>
                <a:t>Commanders</a:t>
              </a:r>
            </a:p>
          </p:txBody>
        </p:sp>
      </p:grpSp>
      <p:pic>
        <p:nvPicPr>
          <p:cNvPr id="1028" name="Picture 4" descr="Datacom | Datacom: Always Solving | Datacom">
            <a:extLst>
              <a:ext uri="{FF2B5EF4-FFF2-40B4-BE49-F238E27FC236}">
                <a16:creationId xmlns:a16="http://schemas.microsoft.com/office/drawing/2014/main" id="{48505BCF-B9BA-E43B-B387-384FA63D9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70472" y="5472832"/>
            <a:ext cx="2825528" cy="5280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2023 Microsoft Most Valuable Professional (MVP) badge image. Validation. Issued by Microsoft Next Generation Experiences">
            <a:extLst>
              <a:ext uri="{FF2B5EF4-FFF2-40B4-BE49-F238E27FC236}">
                <a16:creationId xmlns:a16="http://schemas.microsoft.com/office/drawing/2014/main" id="{899BFC2C-3A6A-B6D4-019B-0310C750AE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715" y="4433160"/>
            <a:ext cx="1851021" cy="185102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a:extLst>
              <a:ext uri="{FF2B5EF4-FFF2-40B4-BE49-F238E27FC236}">
                <a16:creationId xmlns:a16="http://schemas.microsoft.com/office/drawing/2014/main" id="{3FC3A22E-7327-9B51-688B-B09D553436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89226" y="374715"/>
            <a:ext cx="4043816" cy="4043816"/>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78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5" name="Title 3">
            <a:extLst>
              <a:ext uri="{FF2B5EF4-FFF2-40B4-BE49-F238E27FC236}">
                <a16:creationId xmlns:a16="http://schemas.microsoft.com/office/drawing/2014/main" id="{2594F907-C91E-873A-5616-5A64D7AD87EB}"/>
              </a:ext>
            </a:extLst>
          </p:cNvPr>
          <p:cNvSpPr txBox="1">
            <a:spLocks/>
          </p:cNvSpPr>
          <p:nvPr/>
        </p:nvSpPr>
        <p:spPr>
          <a:xfrm>
            <a:off x="455995" y="620827"/>
            <a:ext cx="11306469" cy="403079"/>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lang="en-US" sz="3200" b="1">
                <a:gradFill>
                  <a:gsLst>
                    <a:gs pos="0">
                      <a:srgbClr val="50E6FF"/>
                    </a:gs>
                    <a:gs pos="100000">
                      <a:srgbClr val="8661C5"/>
                    </a:gs>
                  </a:gsLst>
                  <a:lin ang="2700000" scaled="1"/>
                </a:gradFill>
                <a:latin typeface="Segoe UI Semibold"/>
                <a:ea typeface="+mj-ea"/>
                <a:cs typeface="+mj-cs"/>
              </a:rPr>
              <a:t>Azure Kubernetes Service and Azure Container Apps</a:t>
            </a:r>
          </a:p>
        </p:txBody>
      </p:sp>
      <p:sp>
        <p:nvSpPr>
          <p:cNvPr id="8" name="Rectangle 7">
            <a:extLst>
              <a:ext uri="{FF2B5EF4-FFF2-40B4-BE49-F238E27FC236}">
                <a16:creationId xmlns:a16="http://schemas.microsoft.com/office/drawing/2014/main" id="{48507506-80FB-DB61-B89E-CD95FAE258B6}"/>
              </a:ext>
            </a:extLst>
          </p:cNvPr>
          <p:cNvSpPr/>
          <p:nvPr/>
        </p:nvSpPr>
        <p:spPr bwMode="auto">
          <a:xfrm>
            <a:off x="551200" y="4753885"/>
            <a:ext cx="11306469" cy="263941"/>
          </a:xfrm>
          <a:prstGeom prst="rect">
            <a:avLst/>
          </a:prstGeom>
          <a:gradFill flip="none" rotWithShape="1">
            <a:gsLst>
              <a:gs pos="0">
                <a:srgbClr val="50E6FF"/>
              </a:gs>
              <a:gs pos="100000">
                <a:srgbClr val="8661C5"/>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500" b="0" i="0" u="none" strike="noStrike" kern="1200" cap="none" spc="0" normalizeH="0" baseline="0" noProof="0">
                <a:ln>
                  <a:noFill/>
                </a:ln>
                <a:solidFill>
                  <a:srgbClr val="081F2C"/>
                </a:solidFill>
                <a:effectLst/>
                <a:uLnTx/>
                <a:uFillTx/>
                <a:latin typeface="Segoe UI Semibold"/>
                <a:ea typeface="Segoe UI" pitchFamily="34" charset="0"/>
                <a:cs typeface="Segoe UI" pitchFamily="34" charset="0"/>
              </a:rPr>
              <a:t>Cloud Native	App Portability</a:t>
            </a:r>
          </a:p>
        </p:txBody>
      </p:sp>
      <p:grpSp>
        <p:nvGrpSpPr>
          <p:cNvPr id="9" name="Group 8">
            <a:extLst>
              <a:ext uri="{FF2B5EF4-FFF2-40B4-BE49-F238E27FC236}">
                <a16:creationId xmlns:a16="http://schemas.microsoft.com/office/drawing/2014/main" id="{11B58829-B1F4-24B0-F13B-BE5A96EB1C58}"/>
              </a:ext>
            </a:extLst>
          </p:cNvPr>
          <p:cNvGrpSpPr/>
          <p:nvPr/>
        </p:nvGrpSpPr>
        <p:grpSpPr>
          <a:xfrm>
            <a:off x="551199" y="5075744"/>
            <a:ext cx="11443630" cy="1384995"/>
            <a:chOff x="551199" y="5075744"/>
            <a:chExt cx="11443630" cy="1384995"/>
          </a:xfrm>
        </p:grpSpPr>
        <p:sp>
          <p:nvSpPr>
            <p:cNvPr id="10" name="TextBox 9">
              <a:extLst>
                <a:ext uri="{FF2B5EF4-FFF2-40B4-BE49-F238E27FC236}">
                  <a16:creationId xmlns:a16="http://schemas.microsoft.com/office/drawing/2014/main" id="{32066B2F-0A10-50EF-A0A2-C3070AE265C7}"/>
                </a:ext>
                <a:ext uri="{C183D7F6-B498-43B3-948B-1728B52AA6E4}">
                  <adec:decorative xmlns:adec="http://schemas.microsoft.com/office/drawing/2017/decorative" val="0"/>
                </a:ext>
              </a:extLst>
            </p:cNvPr>
            <p:cNvSpPr txBox="1"/>
            <p:nvPr/>
          </p:nvSpPr>
          <p:spPr>
            <a:xfrm>
              <a:off x="8794429" y="5075744"/>
              <a:ext cx="3200400" cy="1384995"/>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lvl="0" algn="l" defTabSz="896302">
                <a:spcAft>
                  <a:spcPts val="0"/>
                </a:spcAft>
                <a:defRPr/>
              </a:pPr>
              <a:r>
                <a:rPr lang="en-US" sz="1800" dirty="0">
                  <a:solidFill>
                    <a:srgbClr val="0070C0"/>
                  </a:solidFill>
                  <a:cs typeface="+mn-cs"/>
                </a:rPr>
                <a:t>Azure Container Apps is composed entirely of open-source components available to build your own Azure Kubernetes Service solution.</a:t>
              </a:r>
            </a:p>
          </p:txBody>
        </p:sp>
        <p:sp>
          <p:nvSpPr>
            <p:cNvPr id="12" name="TextBox 11">
              <a:extLst>
                <a:ext uri="{FF2B5EF4-FFF2-40B4-BE49-F238E27FC236}">
                  <a16:creationId xmlns:a16="http://schemas.microsoft.com/office/drawing/2014/main" id="{50EF894E-6819-FCBA-A446-120BE7F69C9B}"/>
                </a:ext>
                <a:ext uri="{C183D7F6-B498-43B3-948B-1728B52AA6E4}">
                  <adec:decorative xmlns:adec="http://schemas.microsoft.com/office/drawing/2017/decorative" val="0"/>
                </a:ext>
              </a:extLst>
            </p:cNvPr>
            <p:cNvSpPr txBox="1"/>
            <p:nvPr/>
          </p:nvSpPr>
          <p:spPr>
            <a:xfrm>
              <a:off x="551199" y="5159468"/>
              <a:ext cx="3923890" cy="1107996"/>
            </a:xfrm>
            <a:prstGeom prst="rect">
              <a:avLst/>
            </a:prstGeom>
            <a:noFill/>
          </p:spPr>
          <p:txBody>
            <a:bodyPr wrap="square" lIns="0" tIns="0" rIns="0" bIns="0" rtlCol="0" anchor="t">
              <a:spAutoFit/>
            </a:bodyPr>
            <a:lstStyle>
              <a:defPPr>
                <a:defRPr lang="en-US"/>
              </a:defPPr>
              <a:lvl1pPr marR="0" lvl="0" indent="0" algn="ctr" defTabSz="914314" fontAlgn="auto">
                <a:lnSpc>
                  <a:spcPct val="100000"/>
                </a:lnSpc>
                <a:spcBef>
                  <a:spcPts val="0"/>
                </a:spcBef>
                <a:spcAft>
                  <a:spcPts val="588"/>
                </a:spcAft>
                <a:buClrTx/>
                <a:buSzTx/>
                <a:buFontTx/>
                <a:buNone/>
                <a:tabLst/>
                <a:defRPr kumimoji="0" sz="1600" b="0" i="0" u="none" strike="noStrike" cap="none" spc="0" normalizeH="0" baseline="0">
                  <a:ln>
                    <a:noFill/>
                  </a:ln>
                  <a:solidFill>
                    <a:srgbClr val="000000"/>
                  </a:solidFill>
                  <a:effectLst/>
                  <a:uLnTx/>
                  <a:uFillTx/>
                  <a:latin typeface="Segoe UI" panose="020B0502040204020203" pitchFamily="34" charset="0"/>
                  <a:cs typeface="Segoe UI" panose="020B0502040204020203" pitchFamily="34" charset="0"/>
                </a:defRPr>
              </a:lvl1pPr>
            </a:lstStyle>
            <a:p>
              <a:pPr marL="0" marR="0" lvl="0" indent="0" algn="l" defTabSz="896302" rtl="0" eaLnBrk="1" fontAlgn="auto" latinLnBrk="0" hangingPunct="1">
                <a:lnSpc>
                  <a:spcPct val="100000"/>
                </a:lnSpc>
                <a:spcBef>
                  <a:spcPts val="0"/>
                </a:spcBef>
                <a:spcAft>
                  <a:spcPts val="0"/>
                </a:spcAft>
                <a:buClrTx/>
                <a:buSzTx/>
                <a:buFontTx/>
                <a:buNone/>
                <a:tabLst/>
                <a:defRPr/>
              </a:pPr>
              <a:r>
                <a:rPr lang="en-US" sz="1800" dirty="0">
                  <a:solidFill>
                    <a:srgbClr val="0070C0"/>
                  </a:solidFill>
                  <a:cs typeface="+mn-cs"/>
                </a:rPr>
                <a:t>Develop cloud native apps with open standards and APIs (e.g., </a:t>
              </a:r>
              <a:r>
                <a:rPr lang="en-US" sz="1800" dirty="0" err="1">
                  <a:solidFill>
                    <a:srgbClr val="0070C0"/>
                  </a:solidFill>
                  <a:cs typeface="+mn-cs"/>
                </a:rPr>
                <a:t>Dapr</a:t>
              </a:r>
              <a:r>
                <a:rPr lang="en-US" sz="1800" dirty="0">
                  <a:solidFill>
                    <a:srgbClr val="0070C0"/>
                  </a:solidFill>
                  <a:cs typeface="+mn-cs"/>
                </a:rPr>
                <a:t>) and port across Azure Container Apps and Azure Kubernetes Service.</a:t>
              </a:r>
            </a:p>
          </p:txBody>
        </p:sp>
        <p:sp>
          <p:nvSpPr>
            <p:cNvPr id="13" name="TextBox 12">
              <a:extLst>
                <a:ext uri="{FF2B5EF4-FFF2-40B4-BE49-F238E27FC236}">
                  <a16:creationId xmlns:a16="http://schemas.microsoft.com/office/drawing/2014/main" id="{5D77674F-ACCC-34B6-3127-4C650E7D6F3B}"/>
                </a:ext>
                <a:ext uri="{C183D7F6-B498-43B3-948B-1728B52AA6E4}">
                  <adec:decorative xmlns:adec="http://schemas.microsoft.com/office/drawing/2017/decorative" val="0"/>
                </a:ext>
              </a:extLst>
            </p:cNvPr>
            <p:cNvSpPr txBox="1"/>
            <p:nvPr/>
          </p:nvSpPr>
          <p:spPr>
            <a:xfrm>
              <a:off x="4724400" y="5159468"/>
              <a:ext cx="3200400" cy="830997"/>
            </a:xfrm>
            <a:prstGeom prst="rect">
              <a:avLst/>
            </a:prstGeom>
            <a:noFill/>
          </p:spPr>
          <p:txBody>
            <a:bodyPr wrap="square" lIns="0" tIns="0" rIns="0" bIns="0" rtlCol="0" anchor="t">
              <a:spAutoFit/>
            </a:bodyPr>
            <a:lstStyle>
              <a:defPPr>
                <a:defRPr lang="en-US"/>
              </a:defPPr>
              <a:lvl1pPr marR="0" lvl="0" indent="0" defTabSz="896302" fontAlgn="auto">
                <a:lnSpc>
                  <a:spcPct val="100000"/>
                </a:lnSpc>
                <a:spcBef>
                  <a:spcPts val="0"/>
                </a:spcBef>
                <a:spcAft>
                  <a:spcPts val="0"/>
                </a:spcAft>
                <a:buClrTx/>
                <a:buSzTx/>
                <a:buFontTx/>
                <a:buNone/>
                <a:tabLst/>
                <a:defRPr kumimoji="0" b="0" i="0" u="none" strike="noStrike" cap="none" spc="0" normalizeH="0" baseline="0">
                  <a:ln>
                    <a:noFill/>
                  </a:ln>
                  <a:solidFill>
                    <a:srgbClr val="0070C0"/>
                  </a:solidFill>
                  <a:effectLst/>
                  <a:uLnTx/>
                  <a:uFillTx/>
                  <a:latin typeface="Segoe UI" panose="020B0502040204020203" pitchFamily="34" charset="0"/>
                </a:defRPr>
              </a:lvl1pPr>
            </a:lstStyle>
            <a:p>
              <a:r>
                <a:rPr lang="en-US" dirty="0"/>
                <a:t>Leverage Azure Container Apps guidance and tooling to port cloud native apps to Azure Kubernetes Service</a:t>
              </a:r>
            </a:p>
          </p:txBody>
        </p:sp>
      </p:grpSp>
      <p:sp>
        <p:nvSpPr>
          <p:cNvPr id="14" name="Content Placeholder 3">
            <a:extLst>
              <a:ext uri="{FF2B5EF4-FFF2-40B4-BE49-F238E27FC236}">
                <a16:creationId xmlns:a16="http://schemas.microsoft.com/office/drawing/2014/main" id="{59C8D469-2967-EC39-7409-BE26553D300C}"/>
              </a:ext>
            </a:extLst>
          </p:cNvPr>
          <p:cNvSpPr txBox="1">
            <a:spLocks/>
          </p:cNvSpPr>
          <p:nvPr/>
        </p:nvSpPr>
        <p:spPr>
          <a:xfrm>
            <a:off x="626463" y="1979856"/>
            <a:ext cx="11155942" cy="123110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lang="en-US" sz="2000" dirty="0">
                <a:solidFill>
                  <a:srgbClr val="0070C0"/>
                </a:solidFill>
                <a:latin typeface="Segoe UI" panose="020B0502040204020203" pitchFamily="34" charset="0"/>
                <a:cs typeface="+mn-cs"/>
              </a:rPr>
              <a:t>Azure customers can easily deploy microservices using either Azure Kubernetes Service for flexible customized container solutions, or Azure Container Apps for productivity-optimized fully-managed serverless container solutions. Azure delivers app portability to support business growth powered by open-source in the Kubernetes ecosystem. </a:t>
            </a:r>
          </a:p>
        </p:txBody>
      </p:sp>
      <p:sp>
        <p:nvSpPr>
          <p:cNvPr id="15" name="Oval 14">
            <a:extLst>
              <a:ext uri="{FF2B5EF4-FFF2-40B4-BE49-F238E27FC236}">
                <a16:creationId xmlns:a16="http://schemas.microsoft.com/office/drawing/2014/main" id="{29A3CAF4-2A3D-FACB-FC6F-3990E266A012}"/>
              </a:ext>
            </a:extLst>
          </p:cNvPr>
          <p:cNvSpPr/>
          <p:nvPr/>
        </p:nvSpPr>
        <p:spPr bwMode="auto">
          <a:xfrm>
            <a:off x="2014239"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6" name="Oval 15">
            <a:extLst>
              <a:ext uri="{FF2B5EF4-FFF2-40B4-BE49-F238E27FC236}">
                <a16:creationId xmlns:a16="http://schemas.microsoft.com/office/drawing/2014/main" id="{CECCA232-90A3-F3B7-1BA5-A491702F638B}"/>
              </a:ext>
            </a:extLst>
          </p:cNvPr>
          <p:cNvSpPr/>
          <p:nvPr/>
        </p:nvSpPr>
        <p:spPr bwMode="auto">
          <a:xfrm>
            <a:off x="6067274" y="4749336"/>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8" name="Oval 17">
            <a:extLst>
              <a:ext uri="{FF2B5EF4-FFF2-40B4-BE49-F238E27FC236}">
                <a16:creationId xmlns:a16="http://schemas.microsoft.com/office/drawing/2014/main" id="{14E8F694-4990-D397-FBCB-8F5EC3391FAF}"/>
              </a:ext>
            </a:extLst>
          </p:cNvPr>
          <p:cNvSpPr/>
          <p:nvPr/>
        </p:nvSpPr>
        <p:spPr bwMode="auto">
          <a:xfrm>
            <a:off x="10120309" y="4748055"/>
            <a:ext cx="274320" cy="274320"/>
          </a:xfrm>
          <a:prstGeom prst="ellipse">
            <a:avLst/>
          </a:prstGeom>
          <a:solidFill>
            <a:srgbClr val="8661C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4023040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grpSp>
        <p:nvGrpSpPr>
          <p:cNvPr id="3" name="Group 2">
            <a:extLst>
              <a:ext uri="{FF2B5EF4-FFF2-40B4-BE49-F238E27FC236}">
                <a16:creationId xmlns:a16="http://schemas.microsoft.com/office/drawing/2014/main" id="{DEF247E8-850D-996E-9978-3F56C2F480E5}"/>
              </a:ext>
            </a:extLst>
          </p:cNvPr>
          <p:cNvGrpSpPr/>
          <p:nvPr/>
        </p:nvGrpSpPr>
        <p:grpSpPr>
          <a:xfrm>
            <a:off x="8764715" y="1978024"/>
            <a:ext cx="2468530" cy="2468530"/>
            <a:chOff x="8765093" y="1977817"/>
            <a:chExt cx="2468880" cy="2468880"/>
          </a:xfrm>
        </p:grpSpPr>
        <p:sp>
          <p:nvSpPr>
            <p:cNvPr id="4" name="Rectangle: Rounded Corners 3">
              <a:extLst>
                <a:ext uri="{FF2B5EF4-FFF2-40B4-BE49-F238E27FC236}">
                  <a16:creationId xmlns:a16="http://schemas.microsoft.com/office/drawing/2014/main" id="{12DFF4FB-352C-C826-243E-FFF766F8B3AD}"/>
                </a:ext>
              </a:extLst>
            </p:cNvPr>
            <p:cNvSpPr/>
            <p:nvPr/>
          </p:nvSpPr>
          <p:spPr bwMode="auto">
            <a:xfrm>
              <a:off x="8765093" y="1977817"/>
              <a:ext cx="2468880" cy="2468880"/>
            </a:xfrm>
            <a:prstGeom prst="roundRect">
              <a:avLst>
                <a:gd name="adj" fmla="val 3125"/>
              </a:avLst>
            </a:prstGeom>
            <a:noFill/>
            <a:ln w="12700">
              <a:solidFill>
                <a:srgbClr val="00000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6" name="Group 5">
              <a:extLst>
                <a:ext uri="{FF2B5EF4-FFF2-40B4-BE49-F238E27FC236}">
                  <a16:creationId xmlns:a16="http://schemas.microsoft.com/office/drawing/2014/main" id="{6A30B5E8-2D54-E3A8-7C17-97A4F899A228}"/>
                </a:ext>
              </a:extLst>
            </p:cNvPr>
            <p:cNvGrpSpPr/>
            <p:nvPr/>
          </p:nvGrpSpPr>
          <p:grpSpPr>
            <a:xfrm>
              <a:off x="8993428" y="2197571"/>
              <a:ext cx="2012210" cy="1990024"/>
              <a:chOff x="8909291" y="2017554"/>
              <a:chExt cx="2012210" cy="1990024"/>
            </a:xfrm>
          </p:grpSpPr>
          <p:grpSp>
            <p:nvGrpSpPr>
              <p:cNvPr id="11" name="Group 10">
                <a:extLst>
                  <a:ext uri="{FF2B5EF4-FFF2-40B4-BE49-F238E27FC236}">
                    <a16:creationId xmlns:a16="http://schemas.microsoft.com/office/drawing/2014/main" id="{83483669-7CD4-1385-D662-1212C148576D}"/>
                  </a:ext>
                </a:extLst>
              </p:cNvPr>
              <p:cNvGrpSpPr/>
              <p:nvPr/>
            </p:nvGrpSpPr>
            <p:grpSpPr>
              <a:xfrm>
                <a:off x="8919965" y="2284181"/>
                <a:ext cx="1990863" cy="1723397"/>
                <a:chOff x="8954154" y="2284181"/>
                <a:chExt cx="1990863" cy="1723397"/>
              </a:xfrm>
            </p:grpSpPr>
            <p:grpSp>
              <p:nvGrpSpPr>
                <p:cNvPr id="19" name="Group 18">
                  <a:extLst>
                    <a:ext uri="{FF2B5EF4-FFF2-40B4-BE49-F238E27FC236}">
                      <a16:creationId xmlns:a16="http://schemas.microsoft.com/office/drawing/2014/main" id="{43ECDB3F-B862-4AFB-5FD3-D5DA11EE6826}"/>
                    </a:ext>
                  </a:extLst>
                </p:cNvPr>
                <p:cNvGrpSpPr/>
                <p:nvPr/>
              </p:nvGrpSpPr>
              <p:grpSpPr>
                <a:xfrm>
                  <a:off x="8954154" y="2404101"/>
                  <a:ext cx="601487" cy="703191"/>
                  <a:chOff x="5225756" y="3078277"/>
                  <a:chExt cx="601487" cy="703191"/>
                </a:xfrm>
              </p:grpSpPr>
              <p:sp>
                <p:nvSpPr>
                  <p:cNvPr id="36" name="Title 1">
                    <a:extLst>
                      <a:ext uri="{FF2B5EF4-FFF2-40B4-BE49-F238E27FC236}">
                        <a16:creationId xmlns:a16="http://schemas.microsoft.com/office/drawing/2014/main" id="{6A19E4C9-7250-2830-7121-EF10BE7D5BA4}"/>
                      </a:ext>
                    </a:extLst>
                  </p:cNvPr>
                  <p:cNvSpPr txBox="1">
                    <a:spLocks/>
                  </p:cNvSpPr>
                  <p:nvPr/>
                </p:nvSpPr>
                <p:spPr>
                  <a:xfrm>
                    <a:off x="5225756" y="3078277"/>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API server</a:t>
                    </a:r>
                  </a:p>
                </p:txBody>
              </p:sp>
              <p:sp>
                <p:nvSpPr>
                  <p:cNvPr id="37" name="Rectangle: Rounded Corners 36">
                    <a:extLst>
                      <a:ext uri="{FF2B5EF4-FFF2-40B4-BE49-F238E27FC236}">
                        <a16:creationId xmlns:a16="http://schemas.microsoft.com/office/drawing/2014/main" id="{D0A0251B-5B3A-B1BA-4F84-09A4425237BC}"/>
                      </a:ext>
                    </a:extLst>
                  </p:cNvPr>
                  <p:cNvSpPr/>
                  <p:nvPr/>
                </p:nvSpPr>
                <p:spPr bwMode="auto">
                  <a:xfrm>
                    <a:off x="5259976" y="32478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8" name="plug" title="Icon of a power plug showing an A to B connection">
                    <a:extLst>
                      <a:ext uri="{FF2B5EF4-FFF2-40B4-BE49-F238E27FC236}">
                        <a16:creationId xmlns:a16="http://schemas.microsoft.com/office/drawing/2014/main" id="{698C947E-9580-952A-3875-FE505E510059}"/>
                      </a:ext>
                    </a:extLst>
                  </p:cNvPr>
                  <p:cNvSpPr>
                    <a:spLocks noChangeAspect="1" noEditPoints="1"/>
                  </p:cNvSpPr>
                  <p:nvPr/>
                </p:nvSpPr>
                <p:spPr bwMode="auto">
                  <a:xfrm>
                    <a:off x="5373193" y="3369100"/>
                    <a:ext cx="307154" cy="291146"/>
                  </a:xfrm>
                  <a:custGeom>
                    <a:avLst/>
                    <a:gdLst>
                      <a:gd name="T0" fmla="*/ 169 w 346"/>
                      <a:gd name="T1" fmla="*/ 90 h 328"/>
                      <a:gd name="T2" fmla="*/ 199 w 346"/>
                      <a:gd name="T3" fmla="*/ 61 h 328"/>
                      <a:gd name="T4" fmla="*/ 279 w 346"/>
                      <a:gd name="T5" fmla="*/ 63 h 328"/>
                      <a:gd name="T6" fmla="*/ 279 w 346"/>
                      <a:gd name="T7" fmla="*/ 63 h 328"/>
                      <a:gd name="T8" fmla="*/ 277 w 346"/>
                      <a:gd name="T9" fmla="*/ 143 h 328"/>
                      <a:gd name="T10" fmla="*/ 247 w 346"/>
                      <a:gd name="T11" fmla="*/ 172 h 328"/>
                      <a:gd name="T12" fmla="*/ 169 w 346"/>
                      <a:gd name="T13" fmla="*/ 90 h 328"/>
                      <a:gd name="T14" fmla="*/ 279 w 346"/>
                      <a:gd name="T15" fmla="*/ 63 h 328"/>
                      <a:gd name="T16" fmla="*/ 346 w 346"/>
                      <a:gd name="T17" fmla="*/ 0 h 328"/>
                      <a:gd name="T18" fmla="*/ 99 w 346"/>
                      <a:gd name="T19" fmla="*/ 156 h 328"/>
                      <a:gd name="T20" fmla="*/ 69 w 346"/>
                      <a:gd name="T21" fmla="*/ 185 h 328"/>
                      <a:gd name="T22" fmla="*/ 67 w 346"/>
                      <a:gd name="T23" fmla="*/ 265 h 328"/>
                      <a:gd name="T24" fmla="*/ 67 w 346"/>
                      <a:gd name="T25" fmla="*/ 265 h 328"/>
                      <a:gd name="T26" fmla="*/ 147 w 346"/>
                      <a:gd name="T27" fmla="*/ 267 h 328"/>
                      <a:gd name="T28" fmla="*/ 177 w 346"/>
                      <a:gd name="T29" fmla="*/ 238 h 328"/>
                      <a:gd name="T30" fmla="*/ 99 w 346"/>
                      <a:gd name="T31" fmla="*/ 156 h 328"/>
                      <a:gd name="T32" fmla="*/ 67 w 346"/>
                      <a:gd name="T33" fmla="*/ 265 h 328"/>
                      <a:gd name="T34" fmla="*/ 0 w 346"/>
                      <a:gd name="T35" fmla="*/ 328 h 328"/>
                      <a:gd name="T36" fmla="*/ 157 w 346"/>
                      <a:gd name="T37" fmla="*/ 143 h 328"/>
                      <a:gd name="T38" fmla="*/ 120 w 346"/>
                      <a:gd name="T39" fmla="*/ 178 h 328"/>
                      <a:gd name="T40" fmla="*/ 193 w 346"/>
                      <a:gd name="T41" fmla="*/ 181 h 328"/>
                      <a:gd name="T42" fmla="*/ 156 w 346"/>
                      <a:gd name="T43" fmla="*/ 216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46" h="328">
                        <a:moveTo>
                          <a:pt x="169" y="90"/>
                        </a:moveTo>
                        <a:cubicBezTo>
                          <a:pt x="199" y="61"/>
                          <a:pt x="199" y="61"/>
                          <a:pt x="199" y="61"/>
                        </a:cubicBezTo>
                        <a:cubicBezTo>
                          <a:pt x="222" y="40"/>
                          <a:pt x="258" y="41"/>
                          <a:pt x="279" y="63"/>
                        </a:cubicBezTo>
                        <a:cubicBezTo>
                          <a:pt x="279" y="63"/>
                          <a:pt x="279" y="63"/>
                          <a:pt x="279" y="63"/>
                        </a:cubicBezTo>
                        <a:cubicBezTo>
                          <a:pt x="300" y="86"/>
                          <a:pt x="300" y="122"/>
                          <a:pt x="277" y="143"/>
                        </a:cubicBezTo>
                        <a:cubicBezTo>
                          <a:pt x="247" y="172"/>
                          <a:pt x="247" y="172"/>
                          <a:pt x="247" y="172"/>
                        </a:cubicBezTo>
                        <a:lnTo>
                          <a:pt x="169" y="90"/>
                        </a:lnTo>
                        <a:close/>
                        <a:moveTo>
                          <a:pt x="279" y="63"/>
                        </a:moveTo>
                        <a:cubicBezTo>
                          <a:pt x="346" y="0"/>
                          <a:pt x="346" y="0"/>
                          <a:pt x="346" y="0"/>
                        </a:cubicBezTo>
                        <a:moveTo>
                          <a:pt x="99" y="156"/>
                        </a:moveTo>
                        <a:cubicBezTo>
                          <a:pt x="69" y="185"/>
                          <a:pt x="69" y="185"/>
                          <a:pt x="69" y="185"/>
                        </a:cubicBezTo>
                        <a:cubicBezTo>
                          <a:pt x="46" y="206"/>
                          <a:pt x="46" y="242"/>
                          <a:pt x="67" y="265"/>
                        </a:cubicBezTo>
                        <a:cubicBezTo>
                          <a:pt x="67" y="265"/>
                          <a:pt x="67" y="265"/>
                          <a:pt x="67" y="265"/>
                        </a:cubicBezTo>
                        <a:cubicBezTo>
                          <a:pt x="88" y="287"/>
                          <a:pt x="124" y="288"/>
                          <a:pt x="147" y="267"/>
                        </a:cubicBezTo>
                        <a:cubicBezTo>
                          <a:pt x="177" y="238"/>
                          <a:pt x="177" y="238"/>
                          <a:pt x="177" y="238"/>
                        </a:cubicBezTo>
                        <a:lnTo>
                          <a:pt x="99" y="156"/>
                        </a:lnTo>
                        <a:close/>
                        <a:moveTo>
                          <a:pt x="67" y="265"/>
                        </a:moveTo>
                        <a:cubicBezTo>
                          <a:pt x="0" y="328"/>
                          <a:pt x="0" y="328"/>
                          <a:pt x="0" y="328"/>
                        </a:cubicBezTo>
                        <a:moveTo>
                          <a:pt x="157" y="143"/>
                        </a:moveTo>
                        <a:cubicBezTo>
                          <a:pt x="120" y="178"/>
                          <a:pt x="120" y="178"/>
                          <a:pt x="120" y="178"/>
                        </a:cubicBezTo>
                        <a:moveTo>
                          <a:pt x="193" y="181"/>
                        </a:moveTo>
                        <a:cubicBezTo>
                          <a:pt x="156" y="216"/>
                          <a:pt x="156" y="216"/>
                          <a:pt x="156" y="216"/>
                        </a:cubicBez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sz="900">
                      <a:gradFill>
                        <a:gsLst>
                          <a:gs pos="0">
                            <a:srgbClr val="505050"/>
                          </a:gs>
                          <a:gs pos="100000">
                            <a:srgbClr val="505050"/>
                          </a:gs>
                        </a:gsLst>
                        <a:lin ang="5400000" scaled="1"/>
                      </a:gradFill>
                      <a:latin typeface="Segoe UI"/>
                    </a:endParaRPr>
                  </a:p>
                </p:txBody>
              </p:sp>
            </p:grpSp>
            <p:grpSp>
              <p:nvGrpSpPr>
                <p:cNvPr id="20" name="Group 19">
                  <a:extLst>
                    <a:ext uri="{FF2B5EF4-FFF2-40B4-BE49-F238E27FC236}">
                      <a16:creationId xmlns:a16="http://schemas.microsoft.com/office/drawing/2014/main" id="{204C3694-4E79-3BFA-8814-A0FDE734DF10}"/>
                    </a:ext>
                  </a:extLst>
                </p:cNvPr>
                <p:cNvGrpSpPr/>
                <p:nvPr/>
              </p:nvGrpSpPr>
              <p:grpSpPr>
                <a:xfrm>
                  <a:off x="9648842" y="3181259"/>
                  <a:ext cx="601487" cy="826319"/>
                  <a:chOff x="5175257" y="3960639"/>
                  <a:chExt cx="601487" cy="826319"/>
                </a:xfrm>
              </p:grpSpPr>
              <p:sp>
                <p:nvSpPr>
                  <p:cNvPr id="33" name="Title 1">
                    <a:extLst>
                      <a:ext uri="{FF2B5EF4-FFF2-40B4-BE49-F238E27FC236}">
                        <a16:creationId xmlns:a16="http://schemas.microsoft.com/office/drawing/2014/main" id="{6D6F62A3-59D9-0AA3-7E87-1FCAA59107AD}"/>
                      </a:ext>
                    </a:extLst>
                  </p:cNvPr>
                  <p:cNvSpPr txBox="1">
                    <a:spLocks/>
                  </p:cNvSpPr>
                  <p:nvPr/>
                </p:nvSpPr>
                <p:spPr>
                  <a:xfrm>
                    <a:off x="5175257" y="3960639"/>
                    <a:ext cx="601487"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Controller Manager</a:t>
                    </a:r>
                  </a:p>
                </p:txBody>
              </p:sp>
              <p:sp>
                <p:nvSpPr>
                  <p:cNvPr id="34" name="Rectangle: Rounded Corners 33">
                    <a:extLst>
                      <a:ext uri="{FF2B5EF4-FFF2-40B4-BE49-F238E27FC236}">
                        <a16:creationId xmlns:a16="http://schemas.microsoft.com/office/drawing/2014/main" id="{92D6CF50-5E8B-F438-A568-CF24DA5177D6}"/>
                      </a:ext>
                    </a:extLst>
                  </p:cNvPr>
                  <p:cNvSpPr/>
                  <p:nvPr/>
                </p:nvSpPr>
                <p:spPr bwMode="auto">
                  <a:xfrm>
                    <a:off x="5209477" y="425336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5" name="remote" title="Icon of a remote control">
                    <a:extLst>
                      <a:ext uri="{FF2B5EF4-FFF2-40B4-BE49-F238E27FC236}">
                        <a16:creationId xmlns:a16="http://schemas.microsoft.com/office/drawing/2014/main" id="{260FDA40-91F8-D885-6CED-AE9FE03DB9A2}"/>
                      </a:ext>
                    </a:extLst>
                  </p:cNvPr>
                  <p:cNvSpPr>
                    <a:spLocks noChangeAspect="1" noEditPoints="1"/>
                  </p:cNvSpPr>
                  <p:nvPr/>
                </p:nvSpPr>
                <p:spPr bwMode="auto">
                  <a:xfrm>
                    <a:off x="5399859" y="4337283"/>
                    <a:ext cx="152825" cy="365760"/>
                  </a:xfrm>
                  <a:custGeom>
                    <a:avLst/>
                    <a:gdLst>
                      <a:gd name="T0" fmla="*/ 87 w 107"/>
                      <a:gd name="T1" fmla="*/ 188 h 261"/>
                      <a:gd name="T2" fmla="*/ 71 w 107"/>
                      <a:gd name="T3" fmla="*/ 261 h 261"/>
                      <a:gd name="T4" fmla="*/ 19 w 107"/>
                      <a:gd name="T5" fmla="*/ 245 h 261"/>
                      <a:gd name="T6" fmla="*/ 0 w 107"/>
                      <a:gd name="T7" fmla="*/ 110 h 261"/>
                      <a:gd name="T8" fmla="*/ 18 w 107"/>
                      <a:gd name="T9" fmla="*/ 0 h 261"/>
                      <a:gd name="T10" fmla="*/ 107 w 107"/>
                      <a:gd name="T11" fmla="*/ 18 h 261"/>
                      <a:gd name="T12" fmla="*/ 54 w 107"/>
                      <a:gd name="T13" fmla="*/ 35 h 261"/>
                      <a:gd name="T14" fmla="*/ 52 w 107"/>
                      <a:gd name="T15" fmla="*/ 36 h 261"/>
                      <a:gd name="T16" fmla="*/ 54 w 107"/>
                      <a:gd name="T17" fmla="*/ 35 h 261"/>
                      <a:gd name="T18" fmla="*/ 70 w 107"/>
                      <a:gd name="T19" fmla="*/ 52 h 261"/>
                      <a:gd name="T20" fmla="*/ 72 w 107"/>
                      <a:gd name="T21" fmla="*/ 54 h 261"/>
                      <a:gd name="T22" fmla="*/ 37 w 107"/>
                      <a:gd name="T23" fmla="*/ 52 h 261"/>
                      <a:gd name="T24" fmla="*/ 35 w 107"/>
                      <a:gd name="T25" fmla="*/ 54 h 261"/>
                      <a:gd name="T26" fmla="*/ 37 w 107"/>
                      <a:gd name="T27" fmla="*/ 52 h 261"/>
                      <a:gd name="T28" fmla="*/ 70 w 107"/>
                      <a:gd name="T29" fmla="*/ 86 h 261"/>
                      <a:gd name="T30" fmla="*/ 72 w 107"/>
                      <a:gd name="T31" fmla="*/ 88 h 261"/>
                      <a:gd name="T32" fmla="*/ 37 w 107"/>
                      <a:gd name="T33" fmla="*/ 86 h 261"/>
                      <a:gd name="T34" fmla="*/ 35 w 107"/>
                      <a:gd name="T35" fmla="*/ 88 h 261"/>
                      <a:gd name="T36" fmla="*/ 37 w 107"/>
                      <a:gd name="T37" fmla="*/ 86 h 261"/>
                      <a:gd name="T38" fmla="*/ 70 w 107"/>
                      <a:gd name="T39" fmla="*/ 121 h 261"/>
                      <a:gd name="T40" fmla="*/ 72 w 107"/>
                      <a:gd name="T41" fmla="*/ 123 h 261"/>
                      <a:gd name="T42" fmla="*/ 37 w 107"/>
                      <a:gd name="T43" fmla="*/ 121 h 261"/>
                      <a:gd name="T44" fmla="*/ 35 w 107"/>
                      <a:gd name="T45" fmla="*/ 123 h 261"/>
                      <a:gd name="T46" fmla="*/ 37 w 107"/>
                      <a:gd name="T47" fmla="*/ 121 h 261"/>
                      <a:gd name="T48" fmla="*/ 52 w 107"/>
                      <a:gd name="T49" fmla="*/ 69 h 261"/>
                      <a:gd name="T50" fmla="*/ 54 w 107"/>
                      <a:gd name="T51" fmla="*/ 71 h 261"/>
                      <a:gd name="T52" fmla="*/ 54 w 107"/>
                      <a:gd name="T53" fmla="*/ 156 h 261"/>
                      <a:gd name="T54" fmla="*/ 52 w 107"/>
                      <a:gd name="T55" fmla="*/ 158 h 261"/>
                      <a:gd name="T56" fmla="*/ 54 w 107"/>
                      <a:gd name="T57" fmla="*/ 156 h 261"/>
                      <a:gd name="T58" fmla="*/ 52 w 107"/>
                      <a:gd name="T59" fmla="*/ 191 h 261"/>
                      <a:gd name="T60" fmla="*/ 54 w 107"/>
                      <a:gd name="T61" fmla="*/ 192 h 261"/>
                      <a:gd name="T62" fmla="*/ 54 w 107"/>
                      <a:gd name="T63" fmla="*/ 226 h 261"/>
                      <a:gd name="T64" fmla="*/ 52 w 107"/>
                      <a:gd name="T65" fmla="*/ 227 h 261"/>
                      <a:gd name="T66" fmla="*/ 54 w 107"/>
                      <a:gd name="T67" fmla="*/ 226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7" h="261">
                        <a:moveTo>
                          <a:pt x="106" y="110"/>
                        </a:moveTo>
                        <a:cubicBezTo>
                          <a:pt x="87" y="188"/>
                          <a:pt x="87" y="188"/>
                          <a:pt x="87" y="188"/>
                        </a:cubicBezTo>
                        <a:cubicBezTo>
                          <a:pt x="87" y="245"/>
                          <a:pt x="87" y="245"/>
                          <a:pt x="87" y="245"/>
                        </a:cubicBezTo>
                        <a:cubicBezTo>
                          <a:pt x="87" y="254"/>
                          <a:pt x="80" y="261"/>
                          <a:pt x="71" y="261"/>
                        </a:cubicBezTo>
                        <a:cubicBezTo>
                          <a:pt x="35" y="261"/>
                          <a:pt x="35" y="261"/>
                          <a:pt x="35" y="261"/>
                        </a:cubicBezTo>
                        <a:cubicBezTo>
                          <a:pt x="26" y="261"/>
                          <a:pt x="19" y="254"/>
                          <a:pt x="19" y="245"/>
                        </a:cubicBezTo>
                        <a:cubicBezTo>
                          <a:pt x="19" y="188"/>
                          <a:pt x="19" y="188"/>
                          <a:pt x="19" y="188"/>
                        </a:cubicBezTo>
                        <a:cubicBezTo>
                          <a:pt x="0" y="110"/>
                          <a:pt x="0" y="110"/>
                          <a:pt x="0" y="110"/>
                        </a:cubicBezTo>
                        <a:cubicBezTo>
                          <a:pt x="0" y="18"/>
                          <a:pt x="0" y="18"/>
                          <a:pt x="0" y="18"/>
                        </a:cubicBezTo>
                        <a:cubicBezTo>
                          <a:pt x="0" y="8"/>
                          <a:pt x="8" y="0"/>
                          <a:pt x="18" y="0"/>
                        </a:cubicBezTo>
                        <a:cubicBezTo>
                          <a:pt x="89" y="0"/>
                          <a:pt x="89" y="0"/>
                          <a:pt x="89" y="0"/>
                        </a:cubicBezTo>
                        <a:cubicBezTo>
                          <a:pt x="99" y="0"/>
                          <a:pt x="107" y="8"/>
                          <a:pt x="107" y="18"/>
                        </a:cubicBezTo>
                        <a:lnTo>
                          <a:pt x="106" y="110"/>
                        </a:lnTo>
                        <a:close/>
                        <a:moveTo>
                          <a:pt x="54" y="35"/>
                        </a:moveTo>
                        <a:cubicBezTo>
                          <a:pt x="52" y="35"/>
                          <a:pt x="52" y="35"/>
                          <a:pt x="52" y="35"/>
                        </a:cubicBezTo>
                        <a:cubicBezTo>
                          <a:pt x="52" y="36"/>
                          <a:pt x="52" y="36"/>
                          <a:pt x="52" y="36"/>
                        </a:cubicBezTo>
                        <a:cubicBezTo>
                          <a:pt x="54" y="36"/>
                          <a:pt x="54" y="36"/>
                          <a:pt x="54" y="36"/>
                        </a:cubicBezTo>
                        <a:lnTo>
                          <a:pt x="54" y="35"/>
                        </a:lnTo>
                        <a:close/>
                        <a:moveTo>
                          <a:pt x="72" y="52"/>
                        </a:moveTo>
                        <a:cubicBezTo>
                          <a:pt x="70" y="52"/>
                          <a:pt x="70" y="52"/>
                          <a:pt x="70" y="52"/>
                        </a:cubicBezTo>
                        <a:cubicBezTo>
                          <a:pt x="70" y="54"/>
                          <a:pt x="70" y="54"/>
                          <a:pt x="70" y="54"/>
                        </a:cubicBezTo>
                        <a:cubicBezTo>
                          <a:pt x="72" y="54"/>
                          <a:pt x="72" y="54"/>
                          <a:pt x="72" y="54"/>
                        </a:cubicBezTo>
                        <a:lnTo>
                          <a:pt x="72" y="52"/>
                        </a:lnTo>
                        <a:close/>
                        <a:moveTo>
                          <a:pt x="37" y="52"/>
                        </a:moveTo>
                        <a:cubicBezTo>
                          <a:pt x="35" y="52"/>
                          <a:pt x="35" y="52"/>
                          <a:pt x="35" y="52"/>
                        </a:cubicBezTo>
                        <a:cubicBezTo>
                          <a:pt x="35" y="54"/>
                          <a:pt x="35" y="54"/>
                          <a:pt x="35" y="54"/>
                        </a:cubicBezTo>
                        <a:cubicBezTo>
                          <a:pt x="37" y="54"/>
                          <a:pt x="37" y="54"/>
                          <a:pt x="37" y="54"/>
                        </a:cubicBezTo>
                        <a:lnTo>
                          <a:pt x="37" y="52"/>
                        </a:lnTo>
                        <a:close/>
                        <a:moveTo>
                          <a:pt x="72" y="86"/>
                        </a:moveTo>
                        <a:cubicBezTo>
                          <a:pt x="70" y="86"/>
                          <a:pt x="70" y="86"/>
                          <a:pt x="70" y="86"/>
                        </a:cubicBezTo>
                        <a:cubicBezTo>
                          <a:pt x="70" y="88"/>
                          <a:pt x="70" y="88"/>
                          <a:pt x="70" y="88"/>
                        </a:cubicBezTo>
                        <a:cubicBezTo>
                          <a:pt x="72" y="88"/>
                          <a:pt x="72" y="88"/>
                          <a:pt x="72" y="88"/>
                        </a:cubicBezTo>
                        <a:lnTo>
                          <a:pt x="72" y="86"/>
                        </a:lnTo>
                        <a:close/>
                        <a:moveTo>
                          <a:pt x="37" y="86"/>
                        </a:moveTo>
                        <a:cubicBezTo>
                          <a:pt x="35" y="86"/>
                          <a:pt x="35" y="86"/>
                          <a:pt x="35" y="86"/>
                        </a:cubicBezTo>
                        <a:cubicBezTo>
                          <a:pt x="35" y="88"/>
                          <a:pt x="35" y="88"/>
                          <a:pt x="35" y="88"/>
                        </a:cubicBezTo>
                        <a:cubicBezTo>
                          <a:pt x="37" y="88"/>
                          <a:pt x="37" y="88"/>
                          <a:pt x="37" y="88"/>
                        </a:cubicBezTo>
                        <a:lnTo>
                          <a:pt x="37" y="86"/>
                        </a:lnTo>
                        <a:close/>
                        <a:moveTo>
                          <a:pt x="72" y="121"/>
                        </a:moveTo>
                        <a:cubicBezTo>
                          <a:pt x="70" y="121"/>
                          <a:pt x="70" y="121"/>
                          <a:pt x="70" y="121"/>
                        </a:cubicBezTo>
                        <a:cubicBezTo>
                          <a:pt x="70" y="123"/>
                          <a:pt x="70" y="123"/>
                          <a:pt x="70" y="123"/>
                        </a:cubicBezTo>
                        <a:cubicBezTo>
                          <a:pt x="72" y="123"/>
                          <a:pt x="72" y="123"/>
                          <a:pt x="72" y="123"/>
                        </a:cubicBezTo>
                        <a:lnTo>
                          <a:pt x="72" y="121"/>
                        </a:lnTo>
                        <a:close/>
                        <a:moveTo>
                          <a:pt x="37" y="121"/>
                        </a:moveTo>
                        <a:cubicBezTo>
                          <a:pt x="35" y="121"/>
                          <a:pt x="35" y="121"/>
                          <a:pt x="35" y="121"/>
                        </a:cubicBezTo>
                        <a:cubicBezTo>
                          <a:pt x="35" y="123"/>
                          <a:pt x="35" y="123"/>
                          <a:pt x="35" y="123"/>
                        </a:cubicBezTo>
                        <a:cubicBezTo>
                          <a:pt x="37" y="123"/>
                          <a:pt x="37" y="123"/>
                          <a:pt x="37" y="123"/>
                        </a:cubicBezTo>
                        <a:lnTo>
                          <a:pt x="37" y="121"/>
                        </a:lnTo>
                        <a:close/>
                        <a:moveTo>
                          <a:pt x="54" y="69"/>
                        </a:moveTo>
                        <a:cubicBezTo>
                          <a:pt x="52" y="69"/>
                          <a:pt x="52" y="69"/>
                          <a:pt x="52" y="69"/>
                        </a:cubicBezTo>
                        <a:cubicBezTo>
                          <a:pt x="52" y="71"/>
                          <a:pt x="52" y="71"/>
                          <a:pt x="52" y="71"/>
                        </a:cubicBezTo>
                        <a:cubicBezTo>
                          <a:pt x="54" y="71"/>
                          <a:pt x="54" y="71"/>
                          <a:pt x="54" y="71"/>
                        </a:cubicBezTo>
                        <a:lnTo>
                          <a:pt x="54" y="69"/>
                        </a:lnTo>
                        <a:close/>
                        <a:moveTo>
                          <a:pt x="54" y="156"/>
                        </a:moveTo>
                        <a:cubicBezTo>
                          <a:pt x="52" y="156"/>
                          <a:pt x="52" y="156"/>
                          <a:pt x="52" y="156"/>
                        </a:cubicBezTo>
                        <a:cubicBezTo>
                          <a:pt x="52" y="158"/>
                          <a:pt x="52" y="158"/>
                          <a:pt x="52" y="158"/>
                        </a:cubicBezTo>
                        <a:cubicBezTo>
                          <a:pt x="54" y="158"/>
                          <a:pt x="54" y="158"/>
                          <a:pt x="54" y="158"/>
                        </a:cubicBezTo>
                        <a:lnTo>
                          <a:pt x="54" y="156"/>
                        </a:lnTo>
                        <a:close/>
                        <a:moveTo>
                          <a:pt x="54" y="191"/>
                        </a:moveTo>
                        <a:cubicBezTo>
                          <a:pt x="52" y="191"/>
                          <a:pt x="52" y="191"/>
                          <a:pt x="52" y="191"/>
                        </a:cubicBezTo>
                        <a:cubicBezTo>
                          <a:pt x="52" y="192"/>
                          <a:pt x="52" y="192"/>
                          <a:pt x="52" y="192"/>
                        </a:cubicBezTo>
                        <a:cubicBezTo>
                          <a:pt x="54" y="192"/>
                          <a:pt x="54" y="192"/>
                          <a:pt x="54" y="192"/>
                        </a:cubicBezTo>
                        <a:lnTo>
                          <a:pt x="54" y="191"/>
                        </a:lnTo>
                        <a:close/>
                        <a:moveTo>
                          <a:pt x="54" y="226"/>
                        </a:moveTo>
                        <a:cubicBezTo>
                          <a:pt x="52" y="226"/>
                          <a:pt x="52" y="226"/>
                          <a:pt x="52" y="226"/>
                        </a:cubicBezTo>
                        <a:cubicBezTo>
                          <a:pt x="52" y="227"/>
                          <a:pt x="52" y="227"/>
                          <a:pt x="52" y="227"/>
                        </a:cubicBezTo>
                        <a:cubicBezTo>
                          <a:pt x="54" y="227"/>
                          <a:pt x="54" y="227"/>
                          <a:pt x="54" y="227"/>
                        </a:cubicBezTo>
                        <a:lnTo>
                          <a:pt x="54" y="226"/>
                        </a:ln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21" name="Group 20">
                  <a:extLst>
                    <a:ext uri="{FF2B5EF4-FFF2-40B4-BE49-F238E27FC236}">
                      <a16:creationId xmlns:a16="http://schemas.microsoft.com/office/drawing/2014/main" id="{CDF9AAB3-B0DF-710C-391D-99B0EF808912}"/>
                    </a:ext>
                  </a:extLst>
                </p:cNvPr>
                <p:cNvGrpSpPr/>
                <p:nvPr/>
              </p:nvGrpSpPr>
              <p:grpSpPr>
                <a:xfrm>
                  <a:off x="8954154" y="3304387"/>
                  <a:ext cx="601487" cy="703191"/>
                  <a:chOff x="6300176" y="4082577"/>
                  <a:chExt cx="601487" cy="703191"/>
                </a:xfrm>
              </p:grpSpPr>
              <p:sp>
                <p:nvSpPr>
                  <p:cNvPr id="30" name="Title 1">
                    <a:extLst>
                      <a:ext uri="{FF2B5EF4-FFF2-40B4-BE49-F238E27FC236}">
                        <a16:creationId xmlns:a16="http://schemas.microsoft.com/office/drawing/2014/main" id="{479ECA37-A384-7A3C-01C8-F9F98A58FD97}"/>
                      </a:ext>
                    </a:extLst>
                  </p:cNvPr>
                  <p:cNvSpPr txBox="1">
                    <a:spLocks/>
                  </p:cNvSpPr>
                  <p:nvPr/>
                </p:nvSpPr>
                <p:spPr>
                  <a:xfrm>
                    <a:off x="6300176" y="4082577"/>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Scheduler</a:t>
                    </a:r>
                  </a:p>
                </p:txBody>
              </p:sp>
              <p:sp>
                <p:nvSpPr>
                  <p:cNvPr id="31" name="Rectangle: Rounded Corners 30">
                    <a:extLst>
                      <a:ext uri="{FF2B5EF4-FFF2-40B4-BE49-F238E27FC236}">
                        <a16:creationId xmlns:a16="http://schemas.microsoft.com/office/drawing/2014/main" id="{9FE219DB-5272-5401-5531-DC38FF517373}"/>
                      </a:ext>
                    </a:extLst>
                  </p:cNvPr>
                  <p:cNvSpPr/>
                  <p:nvPr/>
                </p:nvSpPr>
                <p:spPr bwMode="auto">
                  <a:xfrm>
                    <a:off x="6334396" y="4252179"/>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32" name="Calendar" title="Icon of a calendar">
                    <a:extLst>
                      <a:ext uri="{FF2B5EF4-FFF2-40B4-BE49-F238E27FC236}">
                        <a16:creationId xmlns:a16="http://schemas.microsoft.com/office/drawing/2014/main" id="{64DC7DA8-B033-510B-9D02-C8E35AE9B0F8}"/>
                      </a:ext>
                    </a:extLst>
                  </p:cNvPr>
                  <p:cNvSpPr>
                    <a:spLocks noChangeAspect="1" noEditPoints="1"/>
                  </p:cNvSpPr>
                  <p:nvPr/>
                </p:nvSpPr>
                <p:spPr bwMode="auto">
                  <a:xfrm>
                    <a:off x="6437177" y="4361816"/>
                    <a:ext cx="328027" cy="314314"/>
                  </a:xfrm>
                  <a:custGeom>
                    <a:avLst/>
                    <a:gdLst>
                      <a:gd name="T0" fmla="*/ 598 w 598"/>
                      <a:gd name="T1" fmla="*/ 573 h 573"/>
                      <a:gd name="T2" fmla="*/ 0 w 598"/>
                      <a:gd name="T3" fmla="*/ 59 h 573"/>
                      <a:gd name="T4" fmla="*/ 598 w 598"/>
                      <a:gd name="T5" fmla="*/ 341 h 573"/>
                      <a:gd name="T6" fmla="*/ 598 w 598"/>
                      <a:gd name="T7" fmla="*/ 176 h 573"/>
                      <a:gd name="T8" fmla="*/ 120 w 598"/>
                      <a:gd name="T9" fmla="*/ 121 h 573"/>
                      <a:gd name="T10" fmla="*/ 477 w 598"/>
                      <a:gd name="T11" fmla="*/ 121 h 573"/>
                      <a:gd name="T12" fmla="*/ 246 w 598"/>
                      <a:gd name="T13" fmla="*/ 252 h 573"/>
                      <a:gd name="T14" fmla="*/ 232 w 598"/>
                      <a:gd name="T15" fmla="*/ 266 h 573"/>
                      <a:gd name="T16" fmla="*/ 246 w 598"/>
                      <a:gd name="T17" fmla="*/ 259 h 573"/>
                      <a:gd name="T18" fmla="*/ 365 w 598"/>
                      <a:gd name="T19" fmla="*/ 252 h 573"/>
                      <a:gd name="T20" fmla="*/ 351 w 598"/>
                      <a:gd name="T21" fmla="*/ 266 h 573"/>
                      <a:gd name="T22" fmla="*/ 365 w 598"/>
                      <a:gd name="T23" fmla="*/ 257 h 573"/>
                      <a:gd name="T24" fmla="*/ 484 w 598"/>
                      <a:gd name="T25" fmla="*/ 252 h 573"/>
                      <a:gd name="T26" fmla="*/ 470 w 598"/>
                      <a:gd name="T27" fmla="*/ 266 h 573"/>
                      <a:gd name="T28" fmla="*/ 484 w 598"/>
                      <a:gd name="T29" fmla="*/ 259 h 573"/>
                      <a:gd name="T30" fmla="*/ 246 w 598"/>
                      <a:gd name="T31" fmla="*/ 332 h 573"/>
                      <a:gd name="T32" fmla="*/ 232 w 598"/>
                      <a:gd name="T33" fmla="*/ 344 h 573"/>
                      <a:gd name="T34" fmla="*/ 246 w 598"/>
                      <a:gd name="T35" fmla="*/ 339 h 573"/>
                      <a:gd name="T36" fmla="*/ 365 w 598"/>
                      <a:gd name="T37" fmla="*/ 332 h 573"/>
                      <a:gd name="T38" fmla="*/ 351 w 598"/>
                      <a:gd name="T39" fmla="*/ 344 h 573"/>
                      <a:gd name="T40" fmla="*/ 365 w 598"/>
                      <a:gd name="T41" fmla="*/ 337 h 573"/>
                      <a:gd name="T42" fmla="*/ 484 w 598"/>
                      <a:gd name="T43" fmla="*/ 332 h 573"/>
                      <a:gd name="T44" fmla="*/ 470 w 598"/>
                      <a:gd name="T45" fmla="*/ 344 h 573"/>
                      <a:gd name="T46" fmla="*/ 484 w 598"/>
                      <a:gd name="T47" fmla="*/ 339 h 573"/>
                      <a:gd name="T48" fmla="*/ 127 w 598"/>
                      <a:gd name="T49" fmla="*/ 332 h 573"/>
                      <a:gd name="T50" fmla="*/ 113 w 598"/>
                      <a:gd name="T51" fmla="*/ 344 h 573"/>
                      <a:gd name="T52" fmla="*/ 127 w 598"/>
                      <a:gd name="T53" fmla="*/ 337 h 573"/>
                      <a:gd name="T54" fmla="*/ 246 w 598"/>
                      <a:gd name="T55" fmla="*/ 410 h 573"/>
                      <a:gd name="T56" fmla="*/ 232 w 598"/>
                      <a:gd name="T57" fmla="*/ 424 h 573"/>
                      <a:gd name="T58" fmla="*/ 246 w 598"/>
                      <a:gd name="T59" fmla="*/ 417 h 573"/>
                      <a:gd name="T60" fmla="*/ 365 w 598"/>
                      <a:gd name="T61" fmla="*/ 410 h 573"/>
                      <a:gd name="T62" fmla="*/ 351 w 598"/>
                      <a:gd name="T63" fmla="*/ 424 h 573"/>
                      <a:gd name="T64" fmla="*/ 365 w 598"/>
                      <a:gd name="T65" fmla="*/ 417 h 573"/>
                      <a:gd name="T66" fmla="*/ 484 w 598"/>
                      <a:gd name="T67" fmla="*/ 410 h 573"/>
                      <a:gd name="T68" fmla="*/ 470 w 598"/>
                      <a:gd name="T69" fmla="*/ 424 h 573"/>
                      <a:gd name="T70" fmla="*/ 484 w 598"/>
                      <a:gd name="T71" fmla="*/ 417 h 573"/>
                      <a:gd name="T72" fmla="*/ 127 w 598"/>
                      <a:gd name="T73" fmla="*/ 410 h 573"/>
                      <a:gd name="T74" fmla="*/ 113 w 598"/>
                      <a:gd name="T75" fmla="*/ 424 h 573"/>
                      <a:gd name="T76" fmla="*/ 127 w 598"/>
                      <a:gd name="T77" fmla="*/ 417 h 573"/>
                      <a:gd name="T78" fmla="*/ 246 w 598"/>
                      <a:gd name="T79" fmla="*/ 490 h 573"/>
                      <a:gd name="T80" fmla="*/ 232 w 598"/>
                      <a:gd name="T81" fmla="*/ 504 h 573"/>
                      <a:gd name="T82" fmla="*/ 246 w 598"/>
                      <a:gd name="T83" fmla="*/ 497 h 573"/>
                      <a:gd name="T84" fmla="*/ 365 w 598"/>
                      <a:gd name="T85" fmla="*/ 490 h 573"/>
                      <a:gd name="T86" fmla="*/ 351 w 598"/>
                      <a:gd name="T87" fmla="*/ 504 h 573"/>
                      <a:gd name="T88" fmla="*/ 365 w 598"/>
                      <a:gd name="T89" fmla="*/ 497 h 573"/>
                      <a:gd name="T90" fmla="*/ 127 w 598"/>
                      <a:gd name="T91" fmla="*/ 490 h 573"/>
                      <a:gd name="T92" fmla="*/ 113 w 598"/>
                      <a:gd name="T93" fmla="*/ 504 h 573"/>
                      <a:gd name="T94" fmla="*/ 127 w 598"/>
                      <a:gd name="T95" fmla="*/ 49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8" h="573">
                        <a:moveTo>
                          <a:pt x="598" y="341"/>
                        </a:moveTo>
                        <a:lnTo>
                          <a:pt x="598" y="573"/>
                        </a:lnTo>
                        <a:lnTo>
                          <a:pt x="0" y="573"/>
                        </a:lnTo>
                        <a:lnTo>
                          <a:pt x="0" y="59"/>
                        </a:lnTo>
                        <a:lnTo>
                          <a:pt x="598" y="59"/>
                        </a:lnTo>
                        <a:lnTo>
                          <a:pt x="598" y="341"/>
                        </a:lnTo>
                        <a:moveTo>
                          <a:pt x="0" y="176"/>
                        </a:moveTo>
                        <a:lnTo>
                          <a:pt x="598" y="176"/>
                        </a:lnTo>
                        <a:moveTo>
                          <a:pt x="120" y="0"/>
                        </a:moveTo>
                        <a:lnTo>
                          <a:pt x="120" y="121"/>
                        </a:lnTo>
                        <a:moveTo>
                          <a:pt x="477" y="0"/>
                        </a:moveTo>
                        <a:lnTo>
                          <a:pt x="477" y="121"/>
                        </a:lnTo>
                        <a:moveTo>
                          <a:pt x="246" y="259"/>
                        </a:moveTo>
                        <a:lnTo>
                          <a:pt x="246" y="252"/>
                        </a:lnTo>
                        <a:lnTo>
                          <a:pt x="232" y="252"/>
                        </a:lnTo>
                        <a:lnTo>
                          <a:pt x="232" y="266"/>
                        </a:lnTo>
                        <a:lnTo>
                          <a:pt x="246" y="266"/>
                        </a:lnTo>
                        <a:lnTo>
                          <a:pt x="246" y="259"/>
                        </a:lnTo>
                        <a:moveTo>
                          <a:pt x="365" y="257"/>
                        </a:moveTo>
                        <a:lnTo>
                          <a:pt x="365" y="252"/>
                        </a:lnTo>
                        <a:lnTo>
                          <a:pt x="351" y="252"/>
                        </a:lnTo>
                        <a:lnTo>
                          <a:pt x="351" y="266"/>
                        </a:lnTo>
                        <a:lnTo>
                          <a:pt x="365" y="266"/>
                        </a:lnTo>
                        <a:lnTo>
                          <a:pt x="365" y="257"/>
                        </a:lnTo>
                        <a:moveTo>
                          <a:pt x="484" y="259"/>
                        </a:moveTo>
                        <a:lnTo>
                          <a:pt x="484" y="252"/>
                        </a:lnTo>
                        <a:lnTo>
                          <a:pt x="470" y="252"/>
                        </a:lnTo>
                        <a:lnTo>
                          <a:pt x="470" y="266"/>
                        </a:lnTo>
                        <a:lnTo>
                          <a:pt x="484" y="266"/>
                        </a:lnTo>
                        <a:lnTo>
                          <a:pt x="484" y="259"/>
                        </a:lnTo>
                        <a:moveTo>
                          <a:pt x="246" y="339"/>
                        </a:moveTo>
                        <a:lnTo>
                          <a:pt x="246" y="332"/>
                        </a:lnTo>
                        <a:lnTo>
                          <a:pt x="232" y="332"/>
                        </a:lnTo>
                        <a:lnTo>
                          <a:pt x="232" y="344"/>
                        </a:lnTo>
                        <a:lnTo>
                          <a:pt x="246" y="344"/>
                        </a:lnTo>
                        <a:lnTo>
                          <a:pt x="246" y="339"/>
                        </a:lnTo>
                        <a:moveTo>
                          <a:pt x="365" y="337"/>
                        </a:moveTo>
                        <a:lnTo>
                          <a:pt x="365" y="332"/>
                        </a:lnTo>
                        <a:lnTo>
                          <a:pt x="351" y="332"/>
                        </a:lnTo>
                        <a:lnTo>
                          <a:pt x="351" y="344"/>
                        </a:lnTo>
                        <a:lnTo>
                          <a:pt x="365" y="344"/>
                        </a:lnTo>
                        <a:lnTo>
                          <a:pt x="365" y="337"/>
                        </a:lnTo>
                        <a:moveTo>
                          <a:pt x="484" y="339"/>
                        </a:moveTo>
                        <a:lnTo>
                          <a:pt x="484" y="332"/>
                        </a:lnTo>
                        <a:lnTo>
                          <a:pt x="470" y="332"/>
                        </a:lnTo>
                        <a:lnTo>
                          <a:pt x="470" y="344"/>
                        </a:lnTo>
                        <a:lnTo>
                          <a:pt x="484" y="344"/>
                        </a:lnTo>
                        <a:lnTo>
                          <a:pt x="484" y="339"/>
                        </a:lnTo>
                        <a:moveTo>
                          <a:pt x="127" y="337"/>
                        </a:moveTo>
                        <a:lnTo>
                          <a:pt x="127" y="332"/>
                        </a:lnTo>
                        <a:lnTo>
                          <a:pt x="113" y="332"/>
                        </a:lnTo>
                        <a:lnTo>
                          <a:pt x="113" y="344"/>
                        </a:lnTo>
                        <a:lnTo>
                          <a:pt x="127" y="344"/>
                        </a:lnTo>
                        <a:lnTo>
                          <a:pt x="127" y="337"/>
                        </a:lnTo>
                        <a:moveTo>
                          <a:pt x="246" y="417"/>
                        </a:moveTo>
                        <a:lnTo>
                          <a:pt x="246" y="410"/>
                        </a:lnTo>
                        <a:lnTo>
                          <a:pt x="232" y="410"/>
                        </a:lnTo>
                        <a:lnTo>
                          <a:pt x="232" y="424"/>
                        </a:lnTo>
                        <a:lnTo>
                          <a:pt x="246" y="424"/>
                        </a:lnTo>
                        <a:lnTo>
                          <a:pt x="246" y="417"/>
                        </a:lnTo>
                        <a:moveTo>
                          <a:pt x="365" y="417"/>
                        </a:moveTo>
                        <a:lnTo>
                          <a:pt x="365" y="410"/>
                        </a:lnTo>
                        <a:lnTo>
                          <a:pt x="351" y="410"/>
                        </a:lnTo>
                        <a:lnTo>
                          <a:pt x="351" y="424"/>
                        </a:lnTo>
                        <a:lnTo>
                          <a:pt x="365" y="424"/>
                        </a:lnTo>
                        <a:lnTo>
                          <a:pt x="365" y="417"/>
                        </a:lnTo>
                        <a:moveTo>
                          <a:pt x="484" y="417"/>
                        </a:moveTo>
                        <a:lnTo>
                          <a:pt x="484" y="410"/>
                        </a:lnTo>
                        <a:lnTo>
                          <a:pt x="470" y="410"/>
                        </a:lnTo>
                        <a:lnTo>
                          <a:pt x="470" y="424"/>
                        </a:lnTo>
                        <a:lnTo>
                          <a:pt x="484" y="424"/>
                        </a:lnTo>
                        <a:lnTo>
                          <a:pt x="484" y="417"/>
                        </a:lnTo>
                        <a:moveTo>
                          <a:pt x="127" y="417"/>
                        </a:moveTo>
                        <a:lnTo>
                          <a:pt x="127" y="410"/>
                        </a:lnTo>
                        <a:lnTo>
                          <a:pt x="113" y="410"/>
                        </a:lnTo>
                        <a:lnTo>
                          <a:pt x="113" y="424"/>
                        </a:lnTo>
                        <a:lnTo>
                          <a:pt x="127" y="424"/>
                        </a:lnTo>
                        <a:lnTo>
                          <a:pt x="127" y="417"/>
                        </a:lnTo>
                        <a:moveTo>
                          <a:pt x="246" y="497"/>
                        </a:moveTo>
                        <a:lnTo>
                          <a:pt x="246" y="490"/>
                        </a:lnTo>
                        <a:lnTo>
                          <a:pt x="232" y="490"/>
                        </a:lnTo>
                        <a:lnTo>
                          <a:pt x="232" y="504"/>
                        </a:lnTo>
                        <a:lnTo>
                          <a:pt x="246" y="504"/>
                        </a:lnTo>
                        <a:lnTo>
                          <a:pt x="246" y="497"/>
                        </a:lnTo>
                        <a:moveTo>
                          <a:pt x="365" y="497"/>
                        </a:moveTo>
                        <a:lnTo>
                          <a:pt x="365" y="490"/>
                        </a:lnTo>
                        <a:lnTo>
                          <a:pt x="351" y="490"/>
                        </a:lnTo>
                        <a:lnTo>
                          <a:pt x="351" y="504"/>
                        </a:lnTo>
                        <a:lnTo>
                          <a:pt x="365" y="504"/>
                        </a:lnTo>
                        <a:lnTo>
                          <a:pt x="365" y="497"/>
                        </a:lnTo>
                        <a:moveTo>
                          <a:pt x="127" y="495"/>
                        </a:moveTo>
                        <a:lnTo>
                          <a:pt x="127" y="490"/>
                        </a:lnTo>
                        <a:lnTo>
                          <a:pt x="113" y="490"/>
                        </a:lnTo>
                        <a:lnTo>
                          <a:pt x="113" y="504"/>
                        </a:lnTo>
                        <a:lnTo>
                          <a:pt x="127" y="504"/>
                        </a:lnTo>
                        <a:lnTo>
                          <a:pt x="127" y="495"/>
                        </a:lnTo>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nvGrpSpPr>
                <p:cNvPr id="22" name="Group 21">
                  <a:extLst>
                    <a:ext uri="{FF2B5EF4-FFF2-40B4-BE49-F238E27FC236}">
                      <a16:creationId xmlns:a16="http://schemas.microsoft.com/office/drawing/2014/main" id="{C26A650E-EEE9-9602-443D-12A0645011B9}"/>
                    </a:ext>
                  </a:extLst>
                </p:cNvPr>
                <p:cNvGrpSpPr/>
                <p:nvPr/>
              </p:nvGrpSpPr>
              <p:grpSpPr>
                <a:xfrm>
                  <a:off x="9684409" y="2284181"/>
                  <a:ext cx="530352" cy="823111"/>
                  <a:chOff x="9663646" y="2378307"/>
                  <a:chExt cx="530352" cy="823111"/>
                </a:xfrm>
              </p:grpSpPr>
              <p:sp>
                <p:nvSpPr>
                  <p:cNvPr id="27" name="Rectangle: Rounded Corners 26">
                    <a:extLst>
                      <a:ext uri="{FF2B5EF4-FFF2-40B4-BE49-F238E27FC236}">
                        <a16:creationId xmlns:a16="http://schemas.microsoft.com/office/drawing/2014/main" id="{F2623804-4AF2-7088-2015-3DBB8DF416B5}"/>
                      </a:ext>
                    </a:extLst>
                  </p:cNvPr>
                  <p:cNvSpPr/>
                  <p:nvPr/>
                </p:nvSpPr>
                <p:spPr bwMode="auto">
                  <a:xfrm>
                    <a:off x="9663646" y="2671066"/>
                    <a:ext cx="530352" cy="530352"/>
                  </a:xfrm>
                  <a:prstGeom prst="roundRect">
                    <a:avLst>
                      <a:gd name="adj" fmla="val 4203"/>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28" name="Database_EFC7" title="Icon of a cylinder">
                    <a:extLst>
                      <a:ext uri="{FF2B5EF4-FFF2-40B4-BE49-F238E27FC236}">
                        <a16:creationId xmlns:a16="http://schemas.microsoft.com/office/drawing/2014/main" id="{6B564FCE-49CC-7318-F44A-DD7D33EFAFD1}"/>
                      </a:ext>
                    </a:extLst>
                  </p:cNvPr>
                  <p:cNvSpPr>
                    <a:spLocks noChangeAspect="1" noEditPoints="1"/>
                  </p:cNvSpPr>
                  <p:nvPr/>
                </p:nvSpPr>
                <p:spPr bwMode="auto">
                  <a:xfrm>
                    <a:off x="9807721" y="2778830"/>
                    <a:ext cx="242202" cy="314824"/>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solidFill>
                    <a:srgbClr val="FFFFFF"/>
                  </a:solidFill>
                  <a:ln w="12700" cap="sq">
                    <a:solidFill>
                      <a:srgbClr val="000000"/>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sp>
                <p:nvSpPr>
                  <p:cNvPr id="29" name="Title 1">
                    <a:extLst>
                      <a:ext uri="{FF2B5EF4-FFF2-40B4-BE49-F238E27FC236}">
                        <a16:creationId xmlns:a16="http://schemas.microsoft.com/office/drawing/2014/main" id="{C4F36198-02EE-11E4-FEF2-A17F457EA3D1}"/>
                      </a:ext>
                    </a:extLst>
                  </p:cNvPr>
                  <p:cNvSpPr txBox="1">
                    <a:spLocks/>
                  </p:cNvSpPr>
                  <p:nvPr/>
                </p:nvSpPr>
                <p:spPr>
                  <a:xfrm>
                    <a:off x="9746503" y="2378307"/>
                    <a:ext cx="364639"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e</a:t>
                    </a:r>
                    <a:r>
                      <a:rPr lang="en-US" sz="800" spc="0" err="1">
                        <a:solidFill>
                          <a:srgbClr val="000000"/>
                        </a:solidFill>
                        <a:latin typeface="Segoe UI Semibold" panose="020B0702040204020203" pitchFamily="34" charset="0"/>
                        <a:cs typeface="Segoe UI Semibold" panose="020B0702040204020203" pitchFamily="34" charset="0"/>
                      </a:rPr>
                      <a:t>tcd</a:t>
                    </a:r>
                    <a:r>
                      <a:rPr lang="en-US" sz="800" spc="0">
                        <a:solidFill>
                          <a:srgbClr val="000000"/>
                        </a:solidFill>
                        <a:latin typeface="Segoe UI Semibold" panose="020B0702040204020203" pitchFamily="34" charset="0"/>
                        <a:cs typeface="Segoe UI Semibold" panose="020B0702040204020203" pitchFamily="34" charset="0"/>
                      </a:rPr>
                      <a:t> Store</a:t>
                    </a:r>
                  </a:p>
                </p:txBody>
              </p:sp>
            </p:grpSp>
            <p:grpSp>
              <p:nvGrpSpPr>
                <p:cNvPr id="23" name="Group 22">
                  <a:extLst>
                    <a:ext uri="{FF2B5EF4-FFF2-40B4-BE49-F238E27FC236}">
                      <a16:creationId xmlns:a16="http://schemas.microsoft.com/office/drawing/2014/main" id="{9F387B04-FFD3-5FFF-DE84-CA578059CDD9}"/>
                    </a:ext>
                  </a:extLst>
                </p:cNvPr>
                <p:cNvGrpSpPr/>
                <p:nvPr/>
              </p:nvGrpSpPr>
              <p:grpSpPr>
                <a:xfrm>
                  <a:off x="10343530" y="3181259"/>
                  <a:ext cx="601487" cy="826319"/>
                  <a:chOff x="10426657" y="3383140"/>
                  <a:chExt cx="601487" cy="826319"/>
                </a:xfrm>
              </p:grpSpPr>
              <p:sp>
                <p:nvSpPr>
                  <p:cNvPr id="24" name="Title 1">
                    <a:extLst>
                      <a:ext uri="{FF2B5EF4-FFF2-40B4-BE49-F238E27FC236}">
                        <a16:creationId xmlns:a16="http://schemas.microsoft.com/office/drawing/2014/main" id="{90488CB5-B1B4-0995-DC08-CE637047522B}"/>
                      </a:ext>
                    </a:extLst>
                  </p:cNvPr>
                  <p:cNvSpPr txBox="1">
                    <a:spLocks/>
                  </p:cNvSpPr>
                  <p:nvPr/>
                </p:nvSpPr>
                <p:spPr>
                  <a:xfrm>
                    <a:off x="10426657" y="3383140"/>
                    <a:ext cx="601487" cy="246256"/>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0000"/>
                        </a:solidFill>
                        <a:latin typeface="Segoe UI Semibold" panose="020B0702040204020203" pitchFamily="34" charset="0"/>
                        <a:cs typeface="Segoe UI Semibold" panose="020B0702040204020203" pitchFamily="34" charset="0"/>
                      </a:rPr>
                      <a:t>Cloud Controller</a:t>
                    </a:r>
                  </a:p>
                </p:txBody>
              </p:sp>
              <p:sp>
                <p:nvSpPr>
                  <p:cNvPr id="25" name="Rectangle: Rounded Corners 24">
                    <a:extLst>
                      <a:ext uri="{FF2B5EF4-FFF2-40B4-BE49-F238E27FC236}">
                        <a16:creationId xmlns:a16="http://schemas.microsoft.com/office/drawing/2014/main" id="{773F6275-CD54-A9BD-98D0-9C54826E6418}"/>
                      </a:ext>
                    </a:extLst>
                  </p:cNvPr>
                  <p:cNvSpPr/>
                  <p:nvPr/>
                </p:nvSpPr>
                <p:spPr bwMode="auto">
                  <a:xfrm>
                    <a:off x="10460877" y="3675870"/>
                    <a:ext cx="533589" cy="533589"/>
                  </a:xfrm>
                  <a:prstGeom prst="roundRect">
                    <a:avLst>
                      <a:gd name="adj" fmla="val 3125"/>
                    </a:avLst>
                  </a:prstGeom>
                  <a:solidFill>
                    <a:schemeClr val="bg1"/>
                  </a:solidFill>
                  <a:ln w="12700">
                    <a:solidFill>
                      <a:srgbClr val="00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26" name="Freeform 13" title="Icon of a cloud">
                    <a:extLst>
                      <a:ext uri="{FF2B5EF4-FFF2-40B4-BE49-F238E27FC236}">
                        <a16:creationId xmlns:a16="http://schemas.microsoft.com/office/drawing/2014/main" id="{48E3D29E-F48C-799F-DFC0-B2989C93DC81}"/>
                      </a:ext>
                    </a:extLst>
                  </p:cNvPr>
                  <p:cNvSpPr>
                    <a:spLocks noChangeAspect="1"/>
                  </p:cNvSpPr>
                  <p:nvPr/>
                </p:nvSpPr>
                <p:spPr bwMode="auto">
                  <a:xfrm>
                    <a:off x="10524659" y="3831299"/>
                    <a:ext cx="406025" cy="222730"/>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2700" cap="sq">
                    <a:solidFill>
                      <a:srgbClr val="0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367"/>
                    <a:endParaRPr lang="en-US">
                      <a:gradFill>
                        <a:gsLst>
                          <a:gs pos="0">
                            <a:srgbClr val="505050"/>
                          </a:gs>
                          <a:gs pos="100000">
                            <a:srgbClr val="505050"/>
                          </a:gs>
                        </a:gsLst>
                      </a:gradFill>
                      <a:latin typeface="Segoe UI"/>
                    </a:endParaRPr>
                  </a:p>
                </p:txBody>
              </p:sp>
            </p:grpSp>
          </p:grpSp>
          <p:sp>
            <p:nvSpPr>
              <p:cNvPr id="17" name="Title 1">
                <a:extLst>
                  <a:ext uri="{FF2B5EF4-FFF2-40B4-BE49-F238E27FC236}">
                    <a16:creationId xmlns:a16="http://schemas.microsoft.com/office/drawing/2014/main" id="{E30528EE-24A3-DEC2-5852-EBF3C3BE2A77}"/>
                  </a:ext>
                </a:extLst>
              </p:cNvPr>
              <p:cNvSpPr txBox="1">
                <a:spLocks/>
              </p:cNvSpPr>
              <p:nvPr/>
            </p:nvSpPr>
            <p:spPr>
              <a:xfrm>
                <a:off x="8909291" y="2017554"/>
                <a:ext cx="2012210"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rgbClr val="000000"/>
                    </a:solidFill>
                    <a:latin typeface="Segoe UI Semibold" panose="020B0702040204020203" pitchFamily="34" charset="0"/>
                    <a:cs typeface="Segoe UI Semibold" panose="020B0702040204020203" pitchFamily="34" charset="0"/>
                  </a:rPr>
                  <a:t>Self-managed master node(s)</a:t>
                </a:r>
              </a:p>
            </p:txBody>
          </p:sp>
        </p:grpSp>
      </p:grpSp>
      <p:sp>
        <p:nvSpPr>
          <p:cNvPr id="39" name="Title 16">
            <a:extLst>
              <a:ext uri="{FF2B5EF4-FFF2-40B4-BE49-F238E27FC236}">
                <a16:creationId xmlns:a16="http://schemas.microsoft.com/office/drawing/2014/main" id="{DE4C1D9D-24A7-F6DC-D365-8BD1D6F2732B}"/>
              </a:ext>
            </a:extLst>
          </p:cNvPr>
          <p:cNvSpPr txBox="1">
            <a:spLocks/>
          </p:cNvSpPr>
          <p:nvPr/>
        </p:nvSpPr>
        <p:spPr>
          <a:xfrm>
            <a:off x="565954" y="637566"/>
            <a:ext cx="11016957" cy="49244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defTabSz="914367">
              <a:defRPr/>
            </a:pPr>
            <a:r>
              <a:rPr lang="en-US" sz="3200" dirty="0">
                <a:gradFill>
                  <a:gsLst>
                    <a:gs pos="0">
                      <a:srgbClr val="50E6FF"/>
                    </a:gs>
                    <a:gs pos="100000">
                      <a:srgbClr val="8661C5"/>
                    </a:gs>
                  </a:gsLst>
                  <a:lin ang="2700000" scaled="1"/>
                </a:gradFill>
                <a:latin typeface="Segoe UI Semibold"/>
                <a:ea typeface="+mj-ea"/>
                <a:cs typeface="+mj-cs"/>
              </a:rPr>
              <a:t>How managed Kubernetes on Azure works</a:t>
            </a:r>
          </a:p>
        </p:txBody>
      </p:sp>
      <p:sp>
        <p:nvSpPr>
          <p:cNvPr id="40" name="Title 16">
            <a:extLst>
              <a:ext uri="{FF2B5EF4-FFF2-40B4-BE49-F238E27FC236}">
                <a16:creationId xmlns:a16="http://schemas.microsoft.com/office/drawing/2014/main" id="{65AEE495-286D-26D0-3697-C3A78B4ED5E6}"/>
              </a:ext>
            </a:extLst>
          </p:cNvPr>
          <p:cNvSpPr txBox="1">
            <a:spLocks/>
          </p:cNvSpPr>
          <p:nvPr/>
        </p:nvSpPr>
        <p:spPr>
          <a:xfrm>
            <a:off x="589046" y="1430771"/>
            <a:ext cx="3326317" cy="304540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Automated upgrades, patches</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High reliability, availability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Easy, secure cluster scaling</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Self-healing </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API server monitoring</a:t>
            </a:r>
          </a:p>
          <a:p>
            <a:pPr marL="274267" indent="-274267" defTabSz="914367">
              <a:spcAft>
                <a:spcPts val="2400"/>
              </a:spcAft>
              <a:buFont typeface="Arial" panose="020B0604020202020204" pitchFamily="34" charset="0"/>
              <a:buChar char="•"/>
              <a:defRPr/>
            </a:pPr>
            <a:r>
              <a:rPr lang="en-US" sz="1600" b="0" spc="0">
                <a:solidFill>
                  <a:srgbClr val="0078D4"/>
                </a:solidFill>
                <a:latin typeface="Segoe UI" panose="020B0502040204020203" pitchFamily="34" charset="0"/>
              </a:rPr>
              <a:t>At no charge</a:t>
            </a:r>
          </a:p>
        </p:txBody>
      </p:sp>
      <p:cxnSp>
        <p:nvCxnSpPr>
          <p:cNvPr id="41" name="Straight Connector 40">
            <a:extLst>
              <a:ext uri="{FF2B5EF4-FFF2-40B4-BE49-F238E27FC236}">
                <a16:creationId xmlns:a16="http://schemas.microsoft.com/office/drawing/2014/main" id="{C96EF741-AF8F-7D03-E397-A266FD74F284}"/>
              </a:ext>
            </a:extLst>
          </p:cNvPr>
          <p:cNvCxnSpPr>
            <a:cxnSpLocks/>
          </p:cNvCxnSpPr>
          <p:nvPr/>
        </p:nvCxnSpPr>
        <p:spPr>
          <a:xfrm>
            <a:off x="4064288" y="1311724"/>
            <a:ext cx="0" cy="5228707"/>
          </a:xfrm>
          <a:prstGeom prst="line">
            <a:avLst/>
          </a:prstGeom>
          <a:ln>
            <a:solidFill>
              <a:srgbClr val="D2D2D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B5A1F255-D637-9BE0-08C7-973AE90EF89C}"/>
              </a:ext>
            </a:extLst>
          </p:cNvPr>
          <p:cNvGrpSpPr/>
          <p:nvPr/>
        </p:nvGrpSpPr>
        <p:grpSpPr>
          <a:xfrm>
            <a:off x="4879827" y="4783527"/>
            <a:ext cx="6353414" cy="1287373"/>
            <a:chOff x="4879655" y="4783717"/>
            <a:chExt cx="6354315" cy="1287555"/>
          </a:xfrm>
        </p:grpSpPr>
        <p:sp>
          <p:nvSpPr>
            <p:cNvPr id="43" name="Rectangle: Rounded Corners 42">
              <a:extLst>
                <a:ext uri="{FF2B5EF4-FFF2-40B4-BE49-F238E27FC236}">
                  <a16:creationId xmlns:a16="http://schemas.microsoft.com/office/drawing/2014/main" id="{7CE93384-8A4F-9469-35F1-F510A5ECEC91}"/>
                </a:ext>
              </a:extLst>
            </p:cNvPr>
            <p:cNvSpPr/>
            <p:nvPr/>
          </p:nvSpPr>
          <p:spPr bwMode="auto">
            <a:xfrm>
              <a:off x="4934024" y="5105713"/>
              <a:ext cx="6299946" cy="965559"/>
            </a:xfrm>
            <a:prstGeom prst="roundRect">
              <a:avLst>
                <a:gd name="adj" fmla="val 3125"/>
              </a:avLst>
            </a:pr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sp>
          <p:nvSpPr>
            <p:cNvPr id="44" name="Title 1">
              <a:extLst>
                <a:ext uri="{FF2B5EF4-FFF2-40B4-BE49-F238E27FC236}">
                  <a16:creationId xmlns:a16="http://schemas.microsoft.com/office/drawing/2014/main" id="{6263472A-CECC-08E5-82CC-389F3BC82086}"/>
                </a:ext>
              </a:extLst>
            </p:cNvPr>
            <p:cNvSpPr txBox="1">
              <a:spLocks/>
            </p:cNvSpPr>
            <p:nvPr/>
          </p:nvSpPr>
          <p:spPr>
            <a:xfrm>
              <a:off x="4879655" y="4783717"/>
              <a:ext cx="1978450" cy="271886"/>
            </a:xfrm>
            <a:prstGeom prst="rect">
              <a:avLst/>
            </a:prstGeom>
            <a:noFill/>
            <a:ln w="12700" cap="rnd">
              <a:solidFill>
                <a:srgbClr val="0070C0"/>
              </a:solidFill>
              <a:prstDash val="solid"/>
              <a:round/>
            </a:ln>
          </p:spPr>
          <p:txBody>
            <a:bodyPr wrap="square">
              <a:noAutofit/>
            </a:bodyPr>
            <a:lstStyle>
              <a:defPPr>
                <a:defRPr lang="en-US"/>
              </a:defPPr>
              <a:lvl1pPr defTabSz="914192">
                <a:defRPr sz="1765">
                  <a:solidFill>
                    <a:srgbClr val="FFFFFF"/>
                  </a:solidFill>
                  <a:latin typeface="Segoe UI"/>
                </a:defRPr>
              </a:lvl1pPr>
            </a:lstStyle>
            <a:p>
              <a:r>
                <a:rPr lang="en-US"/>
                <a:t>Customer VMs</a:t>
              </a:r>
            </a:p>
          </p:txBody>
        </p:sp>
      </p:grpSp>
      <p:grpSp>
        <p:nvGrpSpPr>
          <p:cNvPr id="45" name="Group 44">
            <a:extLst>
              <a:ext uri="{FF2B5EF4-FFF2-40B4-BE49-F238E27FC236}">
                <a16:creationId xmlns:a16="http://schemas.microsoft.com/office/drawing/2014/main" id="{A219B3FC-3D8C-9AC5-CF76-4597A5ED630F}"/>
              </a:ext>
            </a:extLst>
          </p:cNvPr>
          <p:cNvGrpSpPr/>
          <p:nvPr/>
        </p:nvGrpSpPr>
        <p:grpSpPr>
          <a:xfrm>
            <a:off x="5859456" y="2289011"/>
            <a:ext cx="822843" cy="1338744"/>
            <a:chOff x="5859422" y="2288848"/>
            <a:chExt cx="822960" cy="1338934"/>
          </a:xfrm>
        </p:grpSpPr>
        <p:sp>
          <p:nvSpPr>
            <p:cNvPr id="46" name="Title 1">
              <a:extLst>
                <a:ext uri="{FF2B5EF4-FFF2-40B4-BE49-F238E27FC236}">
                  <a16:creationId xmlns:a16="http://schemas.microsoft.com/office/drawing/2014/main" id="{682246E9-4462-6433-D778-43C8E2387473}"/>
                </a:ext>
              </a:extLst>
            </p:cNvPr>
            <p:cNvSpPr txBox="1">
              <a:spLocks/>
            </p:cNvSpPr>
            <p:nvPr/>
          </p:nvSpPr>
          <p:spPr>
            <a:xfrm>
              <a:off x="5912112" y="2288848"/>
              <a:ext cx="717581" cy="46173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accent1"/>
                  </a:solidFill>
                  <a:latin typeface="Segoe UI Semibold" panose="020B0702040204020203" pitchFamily="34" charset="0"/>
                  <a:cs typeface="Segoe UI Semibold" panose="020B0702040204020203" pitchFamily="34" charset="0"/>
                </a:rPr>
                <a:t>App/ workload definition</a:t>
              </a:r>
            </a:p>
          </p:txBody>
        </p:sp>
        <p:sp>
          <p:nvSpPr>
            <p:cNvPr id="47" name="Rectangle: Rounded Corners 46">
              <a:extLst>
                <a:ext uri="{FF2B5EF4-FFF2-40B4-BE49-F238E27FC236}">
                  <a16:creationId xmlns:a16="http://schemas.microsoft.com/office/drawing/2014/main" id="{27B7D039-8B12-9E0D-0890-F3F363FF4996}"/>
                </a:ext>
              </a:extLst>
            </p:cNvPr>
            <p:cNvSpPr/>
            <p:nvPr/>
          </p:nvSpPr>
          <p:spPr bwMode="auto">
            <a:xfrm>
              <a:off x="5859422" y="2804822"/>
              <a:ext cx="822960" cy="822960"/>
            </a:xfrm>
            <a:prstGeom prst="roundRect">
              <a:avLst>
                <a:gd name="adj" fmla="val 3125"/>
              </a:avLst>
            </a:prstGeom>
            <a:solidFill>
              <a:srgbClr val="0F0F0F">
                <a:alpha val="1000"/>
              </a:srgbClr>
            </a:solidFill>
            <a:ln w="12700">
              <a:solidFill>
                <a:schemeClr val="tx2">
                  <a:lumMod val="50000"/>
                  <a:lumOff val="5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48" name="CRMArticles_EFF5" title="Icon of two documents stacked together with writing on them">
              <a:extLst>
                <a:ext uri="{FF2B5EF4-FFF2-40B4-BE49-F238E27FC236}">
                  <a16:creationId xmlns:a16="http://schemas.microsoft.com/office/drawing/2014/main" id="{F4A25A32-9A9B-3E0D-00BF-79887B6202B6}"/>
                </a:ext>
              </a:extLst>
            </p:cNvPr>
            <p:cNvSpPr>
              <a:spLocks noChangeAspect="1" noEditPoints="1"/>
            </p:cNvSpPr>
            <p:nvPr/>
          </p:nvSpPr>
          <p:spPr bwMode="auto">
            <a:xfrm>
              <a:off x="6052759" y="2964491"/>
              <a:ext cx="436286" cy="503622"/>
            </a:xfrm>
            <a:custGeom>
              <a:avLst/>
              <a:gdLst>
                <a:gd name="T0" fmla="*/ 551 w 3583"/>
                <a:gd name="T1" fmla="*/ 3585 h 4136"/>
                <a:gd name="T2" fmla="*/ 0 w 3583"/>
                <a:gd name="T3" fmla="*/ 3585 h 4136"/>
                <a:gd name="T4" fmla="*/ 0 w 3583"/>
                <a:gd name="T5" fmla="*/ 0 h 4136"/>
                <a:gd name="T6" fmla="*/ 3033 w 3583"/>
                <a:gd name="T7" fmla="*/ 0 h 4136"/>
                <a:gd name="T8" fmla="*/ 3033 w 3583"/>
                <a:gd name="T9" fmla="*/ 1103 h 4136"/>
                <a:gd name="T10" fmla="*/ 2480 w 3583"/>
                <a:gd name="T11" fmla="*/ 551 h 4136"/>
                <a:gd name="T12" fmla="*/ 2480 w 3583"/>
                <a:gd name="T13" fmla="*/ 1654 h 4136"/>
                <a:gd name="T14" fmla="*/ 3583 w 3583"/>
                <a:gd name="T15" fmla="*/ 1654 h 4136"/>
                <a:gd name="T16" fmla="*/ 3583 w 3583"/>
                <a:gd name="T17" fmla="*/ 1654 h 4136"/>
                <a:gd name="T18" fmla="*/ 2480 w 3583"/>
                <a:gd name="T19" fmla="*/ 551 h 4136"/>
                <a:gd name="T20" fmla="*/ 551 w 3583"/>
                <a:gd name="T21" fmla="*/ 551 h 4136"/>
                <a:gd name="T22" fmla="*/ 551 w 3583"/>
                <a:gd name="T23" fmla="*/ 4136 h 4136"/>
                <a:gd name="T24" fmla="*/ 3583 w 3583"/>
                <a:gd name="T25" fmla="*/ 4136 h 4136"/>
                <a:gd name="T26" fmla="*/ 3583 w 3583"/>
                <a:gd name="T27" fmla="*/ 1654 h 4136"/>
                <a:gd name="T28" fmla="*/ 965 w 3583"/>
                <a:gd name="T29" fmla="*/ 2757 h 4136"/>
                <a:gd name="T30" fmla="*/ 2894 w 3583"/>
                <a:gd name="T31" fmla="*/ 2757 h 4136"/>
                <a:gd name="T32" fmla="*/ 965 w 3583"/>
                <a:gd name="T33" fmla="*/ 2206 h 4136"/>
                <a:gd name="T34" fmla="*/ 2894 w 3583"/>
                <a:gd name="T35" fmla="*/ 2206 h 4136"/>
                <a:gd name="T36" fmla="*/ 965 w 3583"/>
                <a:gd name="T37" fmla="*/ 1654 h 4136"/>
                <a:gd name="T38" fmla="*/ 2068 w 3583"/>
                <a:gd name="T39" fmla="*/ 1654 h 4136"/>
                <a:gd name="T40" fmla="*/ 965 w 3583"/>
                <a:gd name="T41" fmla="*/ 1103 h 4136"/>
                <a:gd name="T42" fmla="*/ 2068 w 3583"/>
                <a:gd name="T43" fmla="*/ 1103 h 4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83" h="4136">
                  <a:moveTo>
                    <a:pt x="551" y="3585"/>
                  </a:moveTo>
                  <a:lnTo>
                    <a:pt x="0" y="3585"/>
                  </a:lnTo>
                  <a:lnTo>
                    <a:pt x="0" y="0"/>
                  </a:lnTo>
                  <a:lnTo>
                    <a:pt x="3033" y="0"/>
                  </a:lnTo>
                  <a:lnTo>
                    <a:pt x="3033" y="1103"/>
                  </a:lnTo>
                  <a:moveTo>
                    <a:pt x="2480" y="551"/>
                  </a:moveTo>
                  <a:lnTo>
                    <a:pt x="2480" y="1654"/>
                  </a:lnTo>
                  <a:lnTo>
                    <a:pt x="3583" y="1654"/>
                  </a:lnTo>
                  <a:moveTo>
                    <a:pt x="3583" y="1654"/>
                  </a:moveTo>
                  <a:lnTo>
                    <a:pt x="2480" y="551"/>
                  </a:lnTo>
                  <a:lnTo>
                    <a:pt x="551" y="551"/>
                  </a:lnTo>
                  <a:lnTo>
                    <a:pt x="551" y="4136"/>
                  </a:lnTo>
                  <a:lnTo>
                    <a:pt x="3583" y="4136"/>
                  </a:lnTo>
                  <a:lnTo>
                    <a:pt x="3583" y="1654"/>
                  </a:lnTo>
                  <a:moveTo>
                    <a:pt x="965" y="2757"/>
                  </a:moveTo>
                  <a:lnTo>
                    <a:pt x="2894" y="2757"/>
                  </a:lnTo>
                  <a:moveTo>
                    <a:pt x="965" y="2206"/>
                  </a:moveTo>
                  <a:lnTo>
                    <a:pt x="2894" y="2206"/>
                  </a:lnTo>
                  <a:moveTo>
                    <a:pt x="965" y="1654"/>
                  </a:moveTo>
                  <a:lnTo>
                    <a:pt x="2068" y="1654"/>
                  </a:lnTo>
                  <a:moveTo>
                    <a:pt x="965" y="1103"/>
                  </a:moveTo>
                  <a:lnTo>
                    <a:pt x="2068" y="1103"/>
                  </a:lnTo>
                </a:path>
              </a:pathLst>
            </a:custGeom>
            <a:noFill/>
            <a:ln w="1270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4225">
                <a:defRPr/>
              </a:pPr>
              <a:endParaRPr lang="en-US" sz="1765">
                <a:solidFill>
                  <a:srgbClr val="505050"/>
                </a:solidFill>
                <a:latin typeface="Segoe UI"/>
              </a:endParaRPr>
            </a:p>
          </p:txBody>
        </p:sp>
      </p:grpSp>
      <p:grpSp>
        <p:nvGrpSpPr>
          <p:cNvPr id="49" name="Group 48">
            <a:extLst>
              <a:ext uri="{FF2B5EF4-FFF2-40B4-BE49-F238E27FC236}">
                <a16:creationId xmlns:a16="http://schemas.microsoft.com/office/drawing/2014/main" id="{3CC41779-7306-6CC1-07E4-839ED233766D}"/>
              </a:ext>
            </a:extLst>
          </p:cNvPr>
          <p:cNvGrpSpPr/>
          <p:nvPr/>
        </p:nvGrpSpPr>
        <p:grpSpPr>
          <a:xfrm>
            <a:off x="4934189" y="2596788"/>
            <a:ext cx="822843" cy="1030968"/>
            <a:chOff x="4934024" y="2596669"/>
            <a:chExt cx="822960" cy="1031113"/>
          </a:xfrm>
        </p:grpSpPr>
        <p:sp>
          <p:nvSpPr>
            <p:cNvPr id="50" name="Title 1">
              <a:extLst>
                <a:ext uri="{FF2B5EF4-FFF2-40B4-BE49-F238E27FC236}">
                  <a16:creationId xmlns:a16="http://schemas.microsoft.com/office/drawing/2014/main" id="{EDA83770-F3BE-93CD-C731-02A1359BE39F}"/>
                </a:ext>
              </a:extLst>
            </p:cNvPr>
            <p:cNvSpPr txBox="1">
              <a:spLocks/>
            </p:cNvSpPr>
            <p:nvPr/>
          </p:nvSpPr>
          <p:spPr>
            <a:xfrm>
              <a:off x="4986714" y="2596669"/>
              <a:ext cx="717581"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chemeClr val="accent1"/>
                  </a:solidFill>
                  <a:latin typeface="Segoe UI Semibold" panose="020B0702040204020203" pitchFamily="34" charset="0"/>
                  <a:cs typeface="Segoe UI Semibold" panose="020B0702040204020203" pitchFamily="34" charset="0"/>
                </a:rPr>
                <a:t>User</a:t>
              </a:r>
            </a:p>
          </p:txBody>
        </p:sp>
        <p:sp>
          <p:nvSpPr>
            <p:cNvPr id="51" name="Rectangle: Rounded Corners 50">
              <a:extLst>
                <a:ext uri="{FF2B5EF4-FFF2-40B4-BE49-F238E27FC236}">
                  <a16:creationId xmlns:a16="http://schemas.microsoft.com/office/drawing/2014/main" id="{772B3FF3-AF9D-C4DF-CCAA-ECAB0C998DB0}"/>
                </a:ext>
              </a:extLst>
            </p:cNvPr>
            <p:cNvSpPr/>
            <p:nvPr/>
          </p:nvSpPr>
          <p:spPr bwMode="auto">
            <a:xfrm>
              <a:off x="4934024" y="2804822"/>
              <a:ext cx="822960" cy="822960"/>
            </a:xfrm>
            <a:prstGeom prst="roundRect">
              <a:avLst>
                <a:gd name="adj" fmla="val 3125"/>
              </a:avLst>
            </a:prstGeom>
            <a:solidFill>
              <a:srgbClr val="0F0F0F">
                <a:alpha val="1000"/>
              </a:srgb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52" name="people_4" title="Icon of a person">
              <a:extLst>
                <a:ext uri="{FF2B5EF4-FFF2-40B4-BE49-F238E27FC236}">
                  <a16:creationId xmlns:a16="http://schemas.microsoft.com/office/drawing/2014/main" id="{3A7C9157-8528-F3DA-6E63-268D60CDC957}"/>
                </a:ext>
              </a:extLst>
            </p:cNvPr>
            <p:cNvSpPr>
              <a:spLocks noChangeAspect="1" noEditPoints="1"/>
            </p:cNvSpPr>
            <p:nvPr/>
          </p:nvSpPr>
          <p:spPr bwMode="auto">
            <a:xfrm>
              <a:off x="5127796" y="2972909"/>
              <a:ext cx="435416" cy="486787"/>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2700" cap="sq">
              <a:solidFill>
                <a:srgbClr val="0F0F0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cxnSp>
        <p:nvCxnSpPr>
          <p:cNvPr id="53" name="Straight Arrow Connector 52">
            <a:extLst>
              <a:ext uri="{FF2B5EF4-FFF2-40B4-BE49-F238E27FC236}">
                <a16:creationId xmlns:a16="http://schemas.microsoft.com/office/drawing/2014/main" id="{D25E636B-E2E8-F9F7-07B1-BC5ACB8ADD5D}"/>
              </a:ext>
            </a:extLst>
          </p:cNvPr>
          <p:cNvCxnSpPr>
            <a:cxnSpLocks/>
            <a:stCxn id="47" idx="3"/>
            <a:endCxn id="99" idx="1"/>
          </p:cNvCxnSpPr>
          <p:nvPr/>
        </p:nvCxnSpPr>
        <p:spPr>
          <a:xfrm>
            <a:off x="6682299" y="3216332"/>
            <a:ext cx="629009"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3FD8D21D-D927-064F-6FD1-5C7BCB036B57}"/>
              </a:ext>
            </a:extLst>
          </p:cNvPr>
          <p:cNvCxnSpPr>
            <a:cxnSpLocks/>
            <a:stCxn id="99" idx="3"/>
            <a:endCxn id="106" idx="1"/>
          </p:cNvCxnSpPr>
          <p:nvPr/>
        </p:nvCxnSpPr>
        <p:spPr>
          <a:xfrm>
            <a:off x="8134151" y="3216332"/>
            <a:ext cx="630564" cy="0"/>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grpSp>
        <p:nvGrpSpPr>
          <p:cNvPr id="55" name="Group 54">
            <a:extLst>
              <a:ext uri="{FF2B5EF4-FFF2-40B4-BE49-F238E27FC236}">
                <a16:creationId xmlns:a16="http://schemas.microsoft.com/office/drawing/2014/main" id="{23120E3F-E9A6-0E46-AA7B-75CE93421884}"/>
              </a:ext>
            </a:extLst>
          </p:cNvPr>
          <p:cNvGrpSpPr/>
          <p:nvPr/>
        </p:nvGrpSpPr>
        <p:grpSpPr>
          <a:xfrm>
            <a:off x="5106415" y="5228237"/>
            <a:ext cx="968018" cy="719896"/>
            <a:chOff x="4931506" y="5768391"/>
            <a:chExt cx="968156" cy="719998"/>
          </a:xfrm>
        </p:grpSpPr>
        <p:sp>
          <p:nvSpPr>
            <p:cNvPr id="56" name="Rectangle: Rounded Corners 55">
              <a:extLst>
                <a:ext uri="{FF2B5EF4-FFF2-40B4-BE49-F238E27FC236}">
                  <a16:creationId xmlns:a16="http://schemas.microsoft.com/office/drawing/2014/main" id="{F4F7F10F-37E2-B7AF-E79C-462E8A3730AB}"/>
                </a:ext>
              </a:extLst>
            </p:cNvPr>
            <p:cNvSpPr/>
            <p:nvPr/>
          </p:nvSpPr>
          <p:spPr bwMode="auto">
            <a:xfrm>
              <a:off x="4931506" y="5941630"/>
              <a:ext cx="968156" cy="546759"/>
            </a:xfrm>
            <a:prstGeom prst="roundRect">
              <a:avLst>
                <a:gd name="adj" fmla="val 3125"/>
              </a:avLst>
            </a:prstGeom>
            <a:no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57" name="Title 1">
              <a:extLst>
                <a:ext uri="{FF2B5EF4-FFF2-40B4-BE49-F238E27FC236}">
                  <a16:creationId xmlns:a16="http://schemas.microsoft.com/office/drawing/2014/main" id="{FD4B1689-40CD-34FB-2AEF-2E2260E8B036}"/>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58" name="Title 1">
              <a:extLst>
                <a:ext uri="{FF2B5EF4-FFF2-40B4-BE49-F238E27FC236}">
                  <a16:creationId xmlns:a16="http://schemas.microsoft.com/office/drawing/2014/main" id="{9A650770-188F-9957-6A04-7F9E7F9C8DFE}"/>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59" name="Group 58">
              <a:extLst>
                <a:ext uri="{FF2B5EF4-FFF2-40B4-BE49-F238E27FC236}">
                  <a16:creationId xmlns:a16="http://schemas.microsoft.com/office/drawing/2014/main" id="{FC0AE77A-31C9-336E-A379-82BD29680D27}"/>
                </a:ext>
              </a:extLst>
            </p:cNvPr>
            <p:cNvGrpSpPr/>
            <p:nvPr/>
          </p:nvGrpSpPr>
          <p:grpSpPr>
            <a:xfrm>
              <a:off x="5078564" y="6178579"/>
              <a:ext cx="674040" cy="200439"/>
              <a:chOff x="8773830" y="4177977"/>
              <a:chExt cx="757312" cy="225202"/>
            </a:xfrm>
          </p:grpSpPr>
          <p:sp>
            <p:nvSpPr>
              <p:cNvPr id="60" name="Freeform: Shape 59">
                <a:extLst>
                  <a:ext uri="{FF2B5EF4-FFF2-40B4-BE49-F238E27FC236}">
                    <a16:creationId xmlns:a16="http://schemas.microsoft.com/office/drawing/2014/main" id="{CB9959FC-F251-5EAE-2920-D4F23F68061E}"/>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61" name="Freeform: Shape 60">
                <a:extLst>
                  <a:ext uri="{FF2B5EF4-FFF2-40B4-BE49-F238E27FC236}">
                    <a16:creationId xmlns:a16="http://schemas.microsoft.com/office/drawing/2014/main" id="{988941E3-3739-9A8C-1DD6-AE4B61756937}"/>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62" name="Freeform: Shape 61">
                <a:extLst>
                  <a:ext uri="{FF2B5EF4-FFF2-40B4-BE49-F238E27FC236}">
                    <a16:creationId xmlns:a16="http://schemas.microsoft.com/office/drawing/2014/main" id="{746ED023-4E2A-42A3-3181-7692A696438F}"/>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63" name="Group 62">
            <a:extLst>
              <a:ext uri="{FF2B5EF4-FFF2-40B4-BE49-F238E27FC236}">
                <a16:creationId xmlns:a16="http://schemas.microsoft.com/office/drawing/2014/main" id="{712B566D-CAB0-A14E-1FB9-123060EAB7A8}"/>
              </a:ext>
            </a:extLst>
          </p:cNvPr>
          <p:cNvGrpSpPr/>
          <p:nvPr/>
        </p:nvGrpSpPr>
        <p:grpSpPr>
          <a:xfrm>
            <a:off x="6353061" y="5228237"/>
            <a:ext cx="968018" cy="719896"/>
            <a:chOff x="4931506" y="5768391"/>
            <a:chExt cx="968156" cy="719998"/>
          </a:xfrm>
        </p:grpSpPr>
        <p:sp>
          <p:nvSpPr>
            <p:cNvPr id="64" name="Rectangle: Rounded Corners 63">
              <a:extLst>
                <a:ext uri="{FF2B5EF4-FFF2-40B4-BE49-F238E27FC236}">
                  <a16:creationId xmlns:a16="http://schemas.microsoft.com/office/drawing/2014/main" id="{A827F969-E8DA-D294-279D-71D0B2F01BBF}"/>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65" name="Title 1">
              <a:extLst>
                <a:ext uri="{FF2B5EF4-FFF2-40B4-BE49-F238E27FC236}">
                  <a16:creationId xmlns:a16="http://schemas.microsoft.com/office/drawing/2014/main" id="{25FC9607-AF20-F450-2528-F457CFBE84F1}"/>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66" name="Title 1">
              <a:extLst>
                <a:ext uri="{FF2B5EF4-FFF2-40B4-BE49-F238E27FC236}">
                  <a16:creationId xmlns:a16="http://schemas.microsoft.com/office/drawing/2014/main" id="{F3D151B1-EE7A-2AE1-413E-152AB16DFD8E}"/>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67" name="Group 66">
              <a:extLst>
                <a:ext uri="{FF2B5EF4-FFF2-40B4-BE49-F238E27FC236}">
                  <a16:creationId xmlns:a16="http://schemas.microsoft.com/office/drawing/2014/main" id="{B44227C3-5408-E401-629D-FCEB2E5D319F}"/>
                </a:ext>
              </a:extLst>
            </p:cNvPr>
            <p:cNvGrpSpPr/>
            <p:nvPr/>
          </p:nvGrpSpPr>
          <p:grpSpPr>
            <a:xfrm>
              <a:off x="5078564" y="6178579"/>
              <a:ext cx="674040" cy="200439"/>
              <a:chOff x="8773830" y="4177977"/>
              <a:chExt cx="757312" cy="225202"/>
            </a:xfrm>
          </p:grpSpPr>
          <p:sp>
            <p:nvSpPr>
              <p:cNvPr id="68" name="Freeform: Shape 67">
                <a:extLst>
                  <a:ext uri="{FF2B5EF4-FFF2-40B4-BE49-F238E27FC236}">
                    <a16:creationId xmlns:a16="http://schemas.microsoft.com/office/drawing/2014/main" id="{349E8065-A2BC-85AD-B6EB-B8D65AFCC91D}"/>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chemeClr val="bg1"/>
                  </a:solidFill>
                  <a:latin typeface="Segoe UI"/>
                </a:endParaRPr>
              </a:p>
            </p:txBody>
          </p:sp>
          <p:sp>
            <p:nvSpPr>
              <p:cNvPr id="69" name="Freeform: Shape 68">
                <a:extLst>
                  <a:ext uri="{FF2B5EF4-FFF2-40B4-BE49-F238E27FC236}">
                    <a16:creationId xmlns:a16="http://schemas.microsoft.com/office/drawing/2014/main" id="{1E4B90F7-13DE-2EB7-1411-FB69F23C06BF}"/>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70" name="Freeform: Shape 69">
                <a:extLst>
                  <a:ext uri="{FF2B5EF4-FFF2-40B4-BE49-F238E27FC236}">
                    <a16:creationId xmlns:a16="http://schemas.microsoft.com/office/drawing/2014/main" id="{75BCC94C-165B-EB32-48FE-5A2AEFD2A797}"/>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71" name="Group 70">
            <a:extLst>
              <a:ext uri="{FF2B5EF4-FFF2-40B4-BE49-F238E27FC236}">
                <a16:creationId xmlns:a16="http://schemas.microsoft.com/office/drawing/2014/main" id="{5EC67C55-07F2-B510-BB98-CAE69BB14858}"/>
              </a:ext>
            </a:extLst>
          </p:cNvPr>
          <p:cNvGrpSpPr/>
          <p:nvPr/>
        </p:nvGrpSpPr>
        <p:grpSpPr>
          <a:xfrm>
            <a:off x="7599707" y="5228237"/>
            <a:ext cx="968018" cy="719896"/>
            <a:chOff x="4931506" y="5768391"/>
            <a:chExt cx="968156" cy="719998"/>
          </a:xfrm>
        </p:grpSpPr>
        <p:sp>
          <p:nvSpPr>
            <p:cNvPr id="72" name="Rectangle: Rounded Corners 71">
              <a:extLst>
                <a:ext uri="{FF2B5EF4-FFF2-40B4-BE49-F238E27FC236}">
                  <a16:creationId xmlns:a16="http://schemas.microsoft.com/office/drawing/2014/main" id="{BB6B6EC0-1A90-0C8B-C420-504DBF0984C5}"/>
                </a:ext>
              </a:extLst>
            </p:cNvPr>
            <p:cNvSpPr/>
            <p:nvPr/>
          </p:nvSpPr>
          <p:spPr bwMode="auto">
            <a:xfrm>
              <a:off x="4931506" y="5941630"/>
              <a:ext cx="968156" cy="546759"/>
            </a:xfrm>
            <a:prstGeom prst="roundRect">
              <a:avLst>
                <a:gd name="adj" fmla="val 3125"/>
              </a:avLst>
            </a:pr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sp>
          <p:nvSpPr>
            <p:cNvPr id="73" name="Title 1">
              <a:extLst>
                <a:ext uri="{FF2B5EF4-FFF2-40B4-BE49-F238E27FC236}">
                  <a16:creationId xmlns:a16="http://schemas.microsoft.com/office/drawing/2014/main" id="{E05FE3B8-F0C0-7C0A-DF75-56C5964E024B}"/>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74" name="Title 1">
              <a:extLst>
                <a:ext uri="{FF2B5EF4-FFF2-40B4-BE49-F238E27FC236}">
                  <a16:creationId xmlns:a16="http://schemas.microsoft.com/office/drawing/2014/main" id="{FE6E8578-5B2C-5D79-4082-484C9177C6E0}"/>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75" name="Group 74">
              <a:extLst>
                <a:ext uri="{FF2B5EF4-FFF2-40B4-BE49-F238E27FC236}">
                  <a16:creationId xmlns:a16="http://schemas.microsoft.com/office/drawing/2014/main" id="{30AEDDAE-2C1E-F5BF-8567-67520DCE6F8A}"/>
                </a:ext>
              </a:extLst>
            </p:cNvPr>
            <p:cNvGrpSpPr/>
            <p:nvPr/>
          </p:nvGrpSpPr>
          <p:grpSpPr>
            <a:xfrm>
              <a:off x="5078564" y="6178579"/>
              <a:ext cx="674040" cy="200439"/>
              <a:chOff x="8773830" y="4177977"/>
              <a:chExt cx="757312" cy="225202"/>
            </a:xfrm>
          </p:grpSpPr>
          <p:sp>
            <p:nvSpPr>
              <p:cNvPr id="76" name="Freeform: Shape 75">
                <a:extLst>
                  <a:ext uri="{FF2B5EF4-FFF2-40B4-BE49-F238E27FC236}">
                    <a16:creationId xmlns:a16="http://schemas.microsoft.com/office/drawing/2014/main" id="{F019D037-A9BA-4756-4ABC-8F2866B8C0A9}"/>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77" name="Freeform: Shape 76">
                <a:extLst>
                  <a:ext uri="{FF2B5EF4-FFF2-40B4-BE49-F238E27FC236}">
                    <a16:creationId xmlns:a16="http://schemas.microsoft.com/office/drawing/2014/main" id="{BBD43569-F262-F621-8A74-C9C6B1F6D44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78" name="Freeform: Shape 77">
                <a:extLst>
                  <a:ext uri="{FF2B5EF4-FFF2-40B4-BE49-F238E27FC236}">
                    <a16:creationId xmlns:a16="http://schemas.microsoft.com/office/drawing/2014/main" id="{2A693054-382B-EA79-5639-262BB2F4F0D8}"/>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endParaRPr lang="en-US" sz="1765">
                  <a:solidFill>
                    <a:srgbClr val="FFFFFF"/>
                  </a:solidFill>
                  <a:latin typeface="Segoe UI"/>
                </a:endParaRPr>
              </a:p>
            </p:txBody>
          </p:sp>
        </p:grpSp>
      </p:grpSp>
      <p:grpSp>
        <p:nvGrpSpPr>
          <p:cNvPr id="79" name="Group 78">
            <a:extLst>
              <a:ext uri="{FF2B5EF4-FFF2-40B4-BE49-F238E27FC236}">
                <a16:creationId xmlns:a16="http://schemas.microsoft.com/office/drawing/2014/main" id="{A23C694E-6564-22F3-98C2-9513203C9E42}"/>
              </a:ext>
            </a:extLst>
          </p:cNvPr>
          <p:cNvGrpSpPr/>
          <p:nvPr/>
        </p:nvGrpSpPr>
        <p:grpSpPr>
          <a:xfrm>
            <a:off x="8846353" y="5228237"/>
            <a:ext cx="968018" cy="719896"/>
            <a:chOff x="4931506" y="5768391"/>
            <a:chExt cx="968156" cy="719998"/>
          </a:xfrm>
        </p:grpSpPr>
        <p:sp>
          <p:nvSpPr>
            <p:cNvPr id="80" name="Rectangle: Rounded Corners 79">
              <a:extLst>
                <a:ext uri="{FF2B5EF4-FFF2-40B4-BE49-F238E27FC236}">
                  <a16:creationId xmlns:a16="http://schemas.microsoft.com/office/drawing/2014/main" id="{F1174581-7640-CA90-0F15-94E208DC8063}"/>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81" name="Title 1">
              <a:extLst>
                <a:ext uri="{FF2B5EF4-FFF2-40B4-BE49-F238E27FC236}">
                  <a16:creationId xmlns:a16="http://schemas.microsoft.com/office/drawing/2014/main" id="{6959A676-AFE7-7A79-C14E-EAF8F8DD8AA8}"/>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82" name="Title 1">
              <a:extLst>
                <a:ext uri="{FF2B5EF4-FFF2-40B4-BE49-F238E27FC236}">
                  <a16:creationId xmlns:a16="http://schemas.microsoft.com/office/drawing/2014/main" id="{693F077F-1629-20CF-36DE-25AB012D3B0A}"/>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83" name="Group 82">
              <a:extLst>
                <a:ext uri="{FF2B5EF4-FFF2-40B4-BE49-F238E27FC236}">
                  <a16:creationId xmlns:a16="http://schemas.microsoft.com/office/drawing/2014/main" id="{435D0847-C2CC-D199-C27F-50C5AC19A0B5}"/>
                </a:ext>
              </a:extLst>
            </p:cNvPr>
            <p:cNvGrpSpPr/>
            <p:nvPr/>
          </p:nvGrpSpPr>
          <p:grpSpPr>
            <a:xfrm>
              <a:off x="5078564" y="6178579"/>
              <a:ext cx="674040" cy="200439"/>
              <a:chOff x="8773830" y="4177977"/>
              <a:chExt cx="757312" cy="225202"/>
            </a:xfrm>
          </p:grpSpPr>
          <p:sp>
            <p:nvSpPr>
              <p:cNvPr id="84" name="Freeform: Shape 83">
                <a:extLst>
                  <a:ext uri="{FF2B5EF4-FFF2-40B4-BE49-F238E27FC236}">
                    <a16:creationId xmlns:a16="http://schemas.microsoft.com/office/drawing/2014/main" id="{AE477410-E371-7789-4956-3CD2F8355532}"/>
                  </a:ext>
                </a:extLst>
              </p:cNvPr>
              <p:cNvSpPr/>
              <p:nvPr/>
            </p:nvSpPr>
            <p:spPr>
              <a:xfrm>
                <a:off x="877383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85" name="Freeform: Shape 84">
                <a:extLst>
                  <a:ext uri="{FF2B5EF4-FFF2-40B4-BE49-F238E27FC236}">
                    <a16:creationId xmlns:a16="http://schemas.microsoft.com/office/drawing/2014/main" id="{935EFC41-70CD-2067-7712-BFED7C39C594}"/>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86" name="Freeform: Shape 85">
                <a:extLst>
                  <a:ext uri="{FF2B5EF4-FFF2-40B4-BE49-F238E27FC236}">
                    <a16:creationId xmlns:a16="http://schemas.microsoft.com/office/drawing/2014/main" id="{2D4F584D-E0C1-FCB2-AC39-3FAB958BAF7B}"/>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grpSp>
        <p:nvGrpSpPr>
          <p:cNvPr id="87" name="Group 86">
            <a:extLst>
              <a:ext uri="{FF2B5EF4-FFF2-40B4-BE49-F238E27FC236}">
                <a16:creationId xmlns:a16="http://schemas.microsoft.com/office/drawing/2014/main" id="{05FCD840-4EAC-9B21-0EE7-8CF326CCAC2D}"/>
              </a:ext>
            </a:extLst>
          </p:cNvPr>
          <p:cNvGrpSpPr/>
          <p:nvPr/>
        </p:nvGrpSpPr>
        <p:grpSpPr>
          <a:xfrm>
            <a:off x="10092997" y="5228237"/>
            <a:ext cx="968018" cy="719896"/>
            <a:chOff x="4931506" y="5768391"/>
            <a:chExt cx="968156" cy="719998"/>
          </a:xfrm>
        </p:grpSpPr>
        <p:sp>
          <p:nvSpPr>
            <p:cNvPr id="88" name="Rectangle: Rounded Corners 87">
              <a:extLst>
                <a:ext uri="{FF2B5EF4-FFF2-40B4-BE49-F238E27FC236}">
                  <a16:creationId xmlns:a16="http://schemas.microsoft.com/office/drawing/2014/main" id="{496BD80D-33E7-F450-4692-648DAFB8E1E2}"/>
                </a:ext>
              </a:extLst>
            </p:cNvPr>
            <p:cNvSpPr/>
            <p:nvPr/>
          </p:nvSpPr>
          <p:spPr bwMode="auto">
            <a:xfrm>
              <a:off x="4931506" y="5941630"/>
              <a:ext cx="968156" cy="546759"/>
            </a:xfrm>
            <a:prstGeom prst="roundRect">
              <a:avLst>
                <a:gd name="adj" fmla="val 3125"/>
              </a:avLst>
            </a:prstGeom>
            <a:solidFill>
              <a:srgbClr val="FCFDFE">
                <a:alpha val="2000"/>
              </a:srgbClr>
            </a:solidFill>
            <a:ln w="12700">
              <a:solidFill>
                <a:srgbClr val="0070C0"/>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defRPr/>
              </a:pPr>
              <a:endParaRPr lang="en-US" sz="1175">
                <a:solidFill>
                  <a:srgbClr val="505050"/>
                </a:solidFill>
                <a:latin typeface="Segoe UI"/>
                <a:cs typeface="Segoe UI" pitchFamily="34" charset="0"/>
              </a:endParaRPr>
            </a:p>
          </p:txBody>
        </p:sp>
        <p:sp>
          <p:nvSpPr>
            <p:cNvPr id="89" name="Title 1">
              <a:extLst>
                <a:ext uri="{FF2B5EF4-FFF2-40B4-BE49-F238E27FC236}">
                  <a16:creationId xmlns:a16="http://schemas.microsoft.com/office/drawing/2014/main" id="{70181470-34A7-75D6-1EF7-EDB6113A35A1}"/>
                </a:ext>
              </a:extLst>
            </p:cNvPr>
            <p:cNvSpPr txBox="1">
              <a:spLocks/>
            </p:cNvSpPr>
            <p:nvPr/>
          </p:nvSpPr>
          <p:spPr>
            <a:xfrm>
              <a:off x="4931506" y="5768391"/>
              <a:ext cx="601487" cy="123129"/>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Docker</a:t>
              </a:r>
            </a:p>
          </p:txBody>
        </p:sp>
        <p:sp>
          <p:nvSpPr>
            <p:cNvPr id="90" name="Title 1">
              <a:extLst>
                <a:ext uri="{FF2B5EF4-FFF2-40B4-BE49-F238E27FC236}">
                  <a16:creationId xmlns:a16="http://schemas.microsoft.com/office/drawing/2014/main" id="{D35F14FE-9745-6B47-C752-F4DB4BD94C66}"/>
                </a:ext>
              </a:extLst>
            </p:cNvPr>
            <p:cNvSpPr txBox="1">
              <a:spLocks/>
            </p:cNvSpPr>
            <p:nvPr/>
          </p:nvSpPr>
          <p:spPr>
            <a:xfrm>
              <a:off x="5114841" y="5994464"/>
              <a:ext cx="601487" cy="123128"/>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32563">
                <a:lnSpc>
                  <a:spcPct val="100000"/>
                </a:lnSpc>
                <a:defRPr/>
              </a:pPr>
              <a:r>
                <a:rPr lang="en-US" sz="800" spc="0">
                  <a:solidFill>
                    <a:srgbClr val="0070C0"/>
                  </a:solidFill>
                  <a:latin typeface="Segoe UI Semibold" panose="020B0702040204020203" pitchFamily="34" charset="0"/>
                  <a:cs typeface="Segoe UI Semibold" panose="020B0702040204020203" pitchFamily="34" charset="0"/>
                </a:rPr>
                <a:t>Pods</a:t>
              </a:r>
            </a:p>
          </p:txBody>
        </p:sp>
        <p:grpSp>
          <p:nvGrpSpPr>
            <p:cNvPr id="91" name="Group 90">
              <a:extLst>
                <a:ext uri="{FF2B5EF4-FFF2-40B4-BE49-F238E27FC236}">
                  <a16:creationId xmlns:a16="http://schemas.microsoft.com/office/drawing/2014/main" id="{9E83D850-8885-B483-F81E-BEC5A6E579B4}"/>
                </a:ext>
              </a:extLst>
            </p:cNvPr>
            <p:cNvGrpSpPr/>
            <p:nvPr/>
          </p:nvGrpSpPr>
          <p:grpSpPr>
            <a:xfrm>
              <a:off x="5078564" y="6178579"/>
              <a:ext cx="674040" cy="200439"/>
              <a:chOff x="8773830" y="4177977"/>
              <a:chExt cx="757312" cy="225202"/>
            </a:xfrm>
          </p:grpSpPr>
          <p:sp>
            <p:nvSpPr>
              <p:cNvPr id="92" name="Freeform: Shape 91">
                <a:extLst>
                  <a:ext uri="{FF2B5EF4-FFF2-40B4-BE49-F238E27FC236}">
                    <a16:creationId xmlns:a16="http://schemas.microsoft.com/office/drawing/2014/main" id="{6077E943-8ACE-C105-646F-9CCF9183889A}"/>
                  </a:ext>
                </a:extLst>
              </p:cNvPr>
              <p:cNvSpPr/>
              <p:nvPr/>
            </p:nvSpPr>
            <p:spPr>
              <a:xfrm>
                <a:off x="8773830" y="4177977"/>
                <a:ext cx="215015" cy="15371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93" name="Freeform: Shape 92">
                <a:extLst>
                  <a:ext uri="{FF2B5EF4-FFF2-40B4-BE49-F238E27FC236}">
                    <a16:creationId xmlns:a16="http://schemas.microsoft.com/office/drawing/2014/main" id="{9ED072BB-05B9-91E0-215E-AAFC578C5E00}"/>
                  </a:ext>
                </a:extLst>
              </p:cNvPr>
              <p:cNvSpPr/>
              <p:nvPr/>
            </p:nvSpPr>
            <p:spPr>
              <a:xfrm>
                <a:off x="904974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sp>
            <p:nvSpPr>
              <p:cNvPr id="94" name="Freeform: Shape 93">
                <a:extLst>
                  <a:ext uri="{FF2B5EF4-FFF2-40B4-BE49-F238E27FC236}">
                    <a16:creationId xmlns:a16="http://schemas.microsoft.com/office/drawing/2014/main" id="{40657697-0051-8370-530A-D15115463820}"/>
                  </a:ext>
                </a:extLst>
              </p:cNvPr>
              <p:cNvSpPr/>
              <p:nvPr/>
            </p:nvSpPr>
            <p:spPr>
              <a:xfrm>
                <a:off x="9325650" y="4177977"/>
                <a:ext cx="205492" cy="225202"/>
              </a:xfrm>
              <a:custGeom>
                <a:avLst/>
                <a:gdLst>
                  <a:gd name="connsiteX0" fmla="*/ 543418 w 543418"/>
                  <a:gd name="connsiteY0" fmla="*/ 149230 h 595539"/>
                  <a:gd name="connsiteX1" fmla="*/ 543418 w 543418"/>
                  <a:gd name="connsiteY1" fmla="*/ 446971 h 595539"/>
                  <a:gd name="connsiteX2" fmla="*/ 271403 w 543418"/>
                  <a:gd name="connsiteY2" fmla="*/ 595539 h 595539"/>
                  <a:gd name="connsiteX3" fmla="*/ 271403 w 543418"/>
                  <a:gd name="connsiteY3" fmla="*/ 297798 h 595539"/>
                  <a:gd name="connsiteX4" fmla="*/ 0 w 543418"/>
                  <a:gd name="connsiteY4" fmla="*/ 149230 h 595539"/>
                  <a:gd name="connsiteX5" fmla="*/ 271403 w 543418"/>
                  <a:gd name="connsiteY5" fmla="*/ 297798 h 595539"/>
                  <a:gd name="connsiteX6" fmla="*/ 271403 w 543418"/>
                  <a:gd name="connsiteY6" fmla="*/ 595539 h 595539"/>
                  <a:gd name="connsiteX7" fmla="*/ 0 w 543418"/>
                  <a:gd name="connsiteY7" fmla="*/ 446971 h 595539"/>
                  <a:gd name="connsiteX8" fmla="*/ 271403 w 543418"/>
                  <a:gd name="connsiteY8" fmla="*/ 0 h 595539"/>
                  <a:gd name="connsiteX9" fmla="*/ 543418 w 543418"/>
                  <a:gd name="connsiteY9" fmla="*/ 148567 h 595539"/>
                  <a:gd name="connsiteX10" fmla="*/ 271403 w 543418"/>
                  <a:gd name="connsiteY10" fmla="*/ 297134 h 595539"/>
                  <a:gd name="connsiteX11" fmla="*/ 0 w 543418"/>
                  <a:gd name="connsiteY11" fmla="*/ 148567 h 595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3418" h="595539">
                    <a:moveTo>
                      <a:pt x="543418" y="149230"/>
                    </a:moveTo>
                    <a:lnTo>
                      <a:pt x="543418" y="446971"/>
                    </a:lnTo>
                    <a:lnTo>
                      <a:pt x="271403" y="595539"/>
                    </a:lnTo>
                    <a:lnTo>
                      <a:pt x="271403" y="297798"/>
                    </a:lnTo>
                    <a:close/>
                    <a:moveTo>
                      <a:pt x="0" y="149230"/>
                    </a:moveTo>
                    <a:lnTo>
                      <a:pt x="271403" y="297798"/>
                    </a:lnTo>
                    <a:lnTo>
                      <a:pt x="271403" y="595539"/>
                    </a:lnTo>
                    <a:lnTo>
                      <a:pt x="0" y="446971"/>
                    </a:lnTo>
                    <a:close/>
                    <a:moveTo>
                      <a:pt x="271403" y="0"/>
                    </a:moveTo>
                    <a:lnTo>
                      <a:pt x="543418" y="148567"/>
                    </a:lnTo>
                    <a:lnTo>
                      <a:pt x="271403" y="297134"/>
                    </a:lnTo>
                    <a:lnTo>
                      <a:pt x="0" y="148567"/>
                    </a:lnTo>
                    <a:close/>
                  </a:path>
                </a:pathLst>
              </a:custGeom>
              <a:noFill/>
              <a:ln w="12700" cap="rnd">
                <a:solidFill>
                  <a:srgbClr val="0070C0"/>
                </a:solidFill>
                <a:prstDash val="solid"/>
                <a:round/>
              </a:ln>
            </p:spPr>
            <p:txBody>
              <a:bodyPr wrap="square">
                <a:noAutofit/>
              </a:bodyPr>
              <a:lstStyle/>
              <a:p>
                <a:pPr defTabSz="914192">
                  <a:defRPr/>
                </a:pPr>
                <a:endParaRPr lang="en-US" sz="1765">
                  <a:solidFill>
                    <a:srgbClr val="FFFFFF"/>
                  </a:solidFill>
                  <a:latin typeface="Segoe UI"/>
                </a:endParaRPr>
              </a:p>
            </p:txBody>
          </p:sp>
        </p:grpSp>
      </p:grpSp>
      <p:cxnSp>
        <p:nvCxnSpPr>
          <p:cNvPr id="95" name="Straight Arrow Connector 94">
            <a:extLst>
              <a:ext uri="{FF2B5EF4-FFF2-40B4-BE49-F238E27FC236}">
                <a16:creationId xmlns:a16="http://schemas.microsoft.com/office/drawing/2014/main" id="{70EFD4C8-4B05-200F-5242-5FD13F11B2A3}"/>
              </a:ext>
            </a:extLst>
          </p:cNvPr>
          <p:cNvCxnSpPr>
            <a:cxnSpLocks/>
          </p:cNvCxnSpPr>
          <p:nvPr/>
        </p:nvCxnSpPr>
        <p:spPr>
          <a:xfrm>
            <a:off x="9998979" y="4450597"/>
            <a:ext cx="0" cy="630846"/>
          </a:xfrm>
          <a:prstGeom prst="straightConnector1">
            <a:avLst/>
          </a:prstGeom>
          <a:ln w="12700">
            <a:solidFill>
              <a:schemeClr val="bg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96" name="Title 1">
            <a:extLst>
              <a:ext uri="{FF2B5EF4-FFF2-40B4-BE49-F238E27FC236}">
                <a16:creationId xmlns:a16="http://schemas.microsoft.com/office/drawing/2014/main" id="{4A839907-F244-CE21-715A-E50B7D008E03}"/>
              </a:ext>
            </a:extLst>
          </p:cNvPr>
          <p:cNvSpPr txBox="1">
            <a:spLocks/>
          </p:cNvSpPr>
          <p:nvPr/>
        </p:nvSpPr>
        <p:spPr>
          <a:xfrm>
            <a:off x="10132683" y="4612111"/>
            <a:ext cx="1188551" cy="307777"/>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Schedule pods over private tunnel</a:t>
            </a:r>
          </a:p>
        </p:txBody>
      </p:sp>
      <p:grpSp>
        <p:nvGrpSpPr>
          <p:cNvPr id="97" name="Group 96">
            <a:extLst>
              <a:ext uri="{FF2B5EF4-FFF2-40B4-BE49-F238E27FC236}">
                <a16:creationId xmlns:a16="http://schemas.microsoft.com/office/drawing/2014/main" id="{3F2D5405-B3E3-3115-4DCB-4E2B7AC39D33}"/>
              </a:ext>
            </a:extLst>
          </p:cNvPr>
          <p:cNvGrpSpPr/>
          <p:nvPr/>
        </p:nvGrpSpPr>
        <p:grpSpPr>
          <a:xfrm>
            <a:off x="7311308" y="2442897"/>
            <a:ext cx="822843" cy="1184856"/>
            <a:chOff x="7311480" y="2442757"/>
            <a:chExt cx="822960" cy="1185025"/>
          </a:xfrm>
        </p:grpSpPr>
        <p:sp>
          <p:nvSpPr>
            <p:cNvPr id="98" name="Title 1">
              <a:extLst>
                <a:ext uri="{FF2B5EF4-FFF2-40B4-BE49-F238E27FC236}">
                  <a16:creationId xmlns:a16="http://schemas.microsoft.com/office/drawing/2014/main" id="{4098C829-C31D-2C79-CEE7-AA0B018EB529}"/>
                </a:ext>
              </a:extLst>
            </p:cNvPr>
            <p:cNvSpPr txBox="1">
              <a:spLocks/>
            </p:cNvSpPr>
            <p:nvPr/>
          </p:nvSpPr>
          <p:spPr>
            <a:xfrm>
              <a:off x="7320211" y="2442757"/>
              <a:ext cx="805499" cy="307821"/>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algn="ct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Kubernetes API endpoint</a:t>
              </a:r>
            </a:p>
          </p:txBody>
        </p:sp>
        <p:sp>
          <p:nvSpPr>
            <p:cNvPr id="99" name="Rectangle: Rounded Corners 98">
              <a:extLst>
                <a:ext uri="{FF2B5EF4-FFF2-40B4-BE49-F238E27FC236}">
                  <a16:creationId xmlns:a16="http://schemas.microsoft.com/office/drawing/2014/main" id="{19FED807-045C-4172-B75F-2D71E2717032}"/>
                </a:ext>
              </a:extLst>
            </p:cNvPr>
            <p:cNvSpPr/>
            <p:nvPr/>
          </p:nvSpPr>
          <p:spPr bwMode="auto">
            <a:xfrm>
              <a:off x="7311480" y="2804822"/>
              <a:ext cx="822960" cy="822960"/>
            </a:xfrm>
            <a:prstGeom prst="roundRect">
              <a:avLst>
                <a:gd name="adj" fmla="val 3125"/>
              </a:avLst>
            </a:prstGeom>
            <a:solidFill>
              <a:srgbClr val="0078D4">
                <a:alpha val="1000"/>
              </a:srgbClr>
            </a:solidFill>
            <a:ln w="12700">
              <a:solidFill>
                <a:srgbClr val="0078D4"/>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grpSp>
          <p:nvGrpSpPr>
            <p:cNvPr id="100" name="Graphic 13">
              <a:extLst>
                <a:ext uri="{FF2B5EF4-FFF2-40B4-BE49-F238E27FC236}">
                  <a16:creationId xmlns:a16="http://schemas.microsoft.com/office/drawing/2014/main" id="{F902C0D1-D8CE-33EF-7FE8-9C94AC405EEC}"/>
                </a:ext>
              </a:extLst>
            </p:cNvPr>
            <p:cNvGrpSpPr/>
            <p:nvPr/>
          </p:nvGrpSpPr>
          <p:grpSpPr>
            <a:xfrm>
              <a:off x="7452453" y="2949973"/>
              <a:ext cx="541014" cy="532658"/>
              <a:chOff x="4862512" y="2214562"/>
              <a:chExt cx="2466975" cy="2428875"/>
            </a:xfrm>
          </p:grpSpPr>
          <p:sp>
            <p:nvSpPr>
              <p:cNvPr id="101" name="Freeform: Shape 100">
                <a:extLst>
                  <a:ext uri="{FF2B5EF4-FFF2-40B4-BE49-F238E27FC236}">
                    <a16:creationId xmlns:a16="http://schemas.microsoft.com/office/drawing/2014/main" id="{DA9E2CC4-C234-99B9-A0C0-7EC7ECB95733}"/>
                  </a:ext>
                </a:extLst>
              </p:cNvPr>
              <p:cNvSpPr/>
              <p:nvPr/>
            </p:nvSpPr>
            <p:spPr>
              <a:xfrm>
                <a:off x="4854743" y="2207524"/>
                <a:ext cx="2476500" cy="2438400"/>
              </a:xfrm>
              <a:custGeom>
                <a:avLst/>
                <a:gdLst>
                  <a:gd name="connsiteX0" fmla="*/ 1165056 w 2476500"/>
                  <a:gd name="connsiteY0" fmla="*/ 27993 h 2438400"/>
                  <a:gd name="connsiteX1" fmla="*/ 347811 w 2476500"/>
                  <a:gd name="connsiteY1" fmla="*/ 408993 h 2438400"/>
                  <a:gd name="connsiteX2" fmla="*/ 224939 w 2476500"/>
                  <a:gd name="connsiteY2" fmla="*/ 558535 h 2438400"/>
                  <a:gd name="connsiteX3" fmla="*/ 13484 w 2476500"/>
                  <a:gd name="connsiteY3" fmla="*/ 1434835 h 2438400"/>
                  <a:gd name="connsiteX4" fmla="*/ 54441 w 2476500"/>
                  <a:gd name="connsiteY4" fmla="*/ 1624383 h 2438400"/>
                  <a:gd name="connsiteX5" fmla="*/ 607844 w 2476500"/>
                  <a:gd name="connsiteY5" fmla="*/ 2334948 h 2438400"/>
                  <a:gd name="connsiteX6" fmla="*/ 781199 w 2476500"/>
                  <a:gd name="connsiteY6" fmla="*/ 2420673 h 2438400"/>
                  <a:gd name="connsiteX7" fmla="*/ 1682264 w 2476500"/>
                  <a:gd name="connsiteY7" fmla="*/ 2432103 h 2438400"/>
                  <a:gd name="connsiteX8" fmla="*/ 1857524 w 2476500"/>
                  <a:gd name="connsiteY8" fmla="*/ 2350188 h 2438400"/>
                  <a:gd name="connsiteX9" fmla="*/ 2428071 w 2476500"/>
                  <a:gd name="connsiteY9" fmla="*/ 1652958 h 2438400"/>
                  <a:gd name="connsiteX10" fmla="*/ 2473791 w 2476500"/>
                  <a:gd name="connsiteY10" fmla="*/ 1465315 h 2438400"/>
                  <a:gd name="connsiteX11" fmla="*/ 2284244 w 2476500"/>
                  <a:gd name="connsiteY11" fmla="*/ 584253 h 2438400"/>
                  <a:gd name="connsiteX12" fmla="*/ 2165181 w 2476500"/>
                  <a:gd name="connsiteY12" fmla="*/ 431853 h 2438400"/>
                  <a:gd name="connsiteX13" fmla="*/ 1358414 w 2476500"/>
                  <a:gd name="connsiteY13" fmla="*/ 29898 h 2438400"/>
                  <a:gd name="connsiteX14" fmla="*/ 1165056 w 2476500"/>
                  <a:gd name="connsiteY14" fmla="*/ 27993 h 2438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476500" h="2438400">
                    <a:moveTo>
                      <a:pt x="1165056" y="27993"/>
                    </a:moveTo>
                    <a:lnTo>
                      <a:pt x="347811" y="408993"/>
                    </a:lnTo>
                    <a:cubicBezTo>
                      <a:pt x="285899" y="437568"/>
                      <a:pt x="241131" y="492813"/>
                      <a:pt x="224939" y="558535"/>
                    </a:cubicBezTo>
                    <a:lnTo>
                      <a:pt x="13484" y="1434835"/>
                    </a:lnTo>
                    <a:cubicBezTo>
                      <a:pt x="-2709" y="1500558"/>
                      <a:pt x="12531" y="1570090"/>
                      <a:pt x="54441" y="1624383"/>
                    </a:cubicBezTo>
                    <a:lnTo>
                      <a:pt x="607844" y="2334948"/>
                    </a:lnTo>
                    <a:cubicBezTo>
                      <a:pt x="649754" y="2388288"/>
                      <a:pt x="713571" y="2419721"/>
                      <a:pt x="781199" y="2420673"/>
                    </a:cubicBezTo>
                    <a:lnTo>
                      <a:pt x="1682264" y="2432103"/>
                    </a:lnTo>
                    <a:cubicBezTo>
                      <a:pt x="1749891" y="2433055"/>
                      <a:pt x="1814661" y="2402575"/>
                      <a:pt x="1857524" y="2350188"/>
                    </a:cubicBezTo>
                    <a:lnTo>
                      <a:pt x="2428071" y="1652958"/>
                    </a:lnTo>
                    <a:cubicBezTo>
                      <a:pt x="2470934" y="1600570"/>
                      <a:pt x="2488079" y="1531038"/>
                      <a:pt x="2473791" y="1465315"/>
                    </a:cubicBezTo>
                    <a:lnTo>
                      <a:pt x="2284244" y="584253"/>
                    </a:lnTo>
                    <a:cubicBezTo>
                      <a:pt x="2269956" y="517578"/>
                      <a:pt x="2226141" y="461380"/>
                      <a:pt x="2165181" y="431853"/>
                    </a:cubicBezTo>
                    <a:lnTo>
                      <a:pt x="1358414" y="29898"/>
                    </a:lnTo>
                    <a:cubicBezTo>
                      <a:pt x="1297454" y="370"/>
                      <a:pt x="1226016" y="-582"/>
                      <a:pt x="1165056" y="27993"/>
                    </a:cubicBezTo>
                    <a:close/>
                  </a:path>
                </a:pathLst>
              </a:custGeom>
              <a:solidFill>
                <a:srgbClr val="0078D4"/>
              </a:solidFill>
              <a:ln w="9525" cap="flat">
                <a:noFill/>
                <a:prstDash val="solid"/>
                <a:miter/>
              </a:ln>
            </p:spPr>
            <p:txBody>
              <a:bodyPr rtlCol="0" anchor="ctr"/>
              <a:lstStyle/>
              <a:p>
                <a:pPr defTabSz="914367"/>
                <a:endParaRPr lang="en-IN">
                  <a:solidFill>
                    <a:srgbClr val="505050"/>
                  </a:solidFill>
                  <a:latin typeface="Segoe UI"/>
                </a:endParaRPr>
              </a:p>
            </p:txBody>
          </p:sp>
          <p:sp>
            <p:nvSpPr>
              <p:cNvPr id="102" name="Freeform: Shape 101">
                <a:extLst>
                  <a:ext uri="{FF2B5EF4-FFF2-40B4-BE49-F238E27FC236}">
                    <a16:creationId xmlns:a16="http://schemas.microsoft.com/office/drawing/2014/main" id="{87780C9F-29AE-D3CB-2A0C-65C1D05CCEFE}"/>
                  </a:ext>
                </a:extLst>
              </p:cNvPr>
              <p:cNvSpPr/>
              <p:nvPr/>
            </p:nvSpPr>
            <p:spPr>
              <a:xfrm>
                <a:off x="5566886" y="2933223"/>
                <a:ext cx="1066800" cy="1047750"/>
              </a:xfrm>
              <a:custGeom>
                <a:avLst/>
                <a:gdLst>
                  <a:gd name="connsiteX0" fmla="*/ 992981 w 1066800"/>
                  <a:gd name="connsiteY0" fmla="*/ 270986 h 1047750"/>
                  <a:gd name="connsiteX1" fmla="*/ 903446 w 1066800"/>
                  <a:gd name="connsiteY1" fmla="*/ 155734 h 1047750"/>
                  <a:gd name="connsiteX2" fmla="*/ 692944 w 1066800"/>
                  <a:gd name="connsiteY2" fmla="*/ 298609 h 1047750"/>
                  <a:gd name="connsiteX3" fmla="*/ 630079 w 1066800"/>
                  <a:gd name="connsiteY3" fmla="*/ 268129 h 1047750"/>
                  <a:gd name="connsiteX4" fmla="*/ 613886 w 1066800"/>
                  <a:gd name="connsiteY4" fmla="*/ 12859 h 1047750"/>
                  <a:gd name="connsiteX5" fmla="*/ 534829 w 1066800"/>
                  <a:gd name="connsiteY5" fmla="*/ 7144 h 1047750"/>
                  <a:gd name="connsiteX6" fmla="*/ 465296 w 1066800"/>
                  <a:gd name="connsiteY6" fmla="*/ 11906 h 1047750"/>
                  <a:gd name="connsiteX7" fmla="*/ 447199 w 1066800"/>
                  <a:gd name="connsiteY7" fmla="*/ 268129 h 1047750"/>
                  <a:gd name="connsiteX8" fmla="*/ 384334 w 1066800"/>
                  <a:gd name="connsiteY8" fmla="*/ 298609 h 1047750"/>
                  <a:gd name="connsiteX9" fmla="*/ 170974 w 1066800"/>
                  <a:gd name="connsiteY9" fmla="*/ 150971 h 1047750"/>
                  <a:gd name="connsiteX10" fmla="*/ 81439 w 1066800"/>
                  <a:gd name="connsiteY10" fmla="*/ 262414 h 1047750"/>
                  <a:gd name="connsiteX11" fmla="*/ 265271 w 1066800"/>
                  <a:gd name="connsiteY11" fmla="*/ 447199 h 1047750"/>
                  <a:gd name="connsiteX12" fmla="*/ 247174 w 1066800"/>
                  <a:gd name="connsiteY12" fmla="*/ 514826 h 1047750"/>
                  <a:gd name="connsiteX13" fmla="*/ 7144 w 1066800"/>
                  <a:gd name="connsiteY13" fmla="*/ 576739 h 1047750"/>
                  <a:gd name="connsiteX14" fmla="*/ 44291 w 1066800"/>
                  <a:gd name="connsiteY14" fmla="*/ 734854 h 1047750"/>
                  <a:gd name="connsiteX15" fmla="*/ 296704 w 1066800"/>
                  <a:gd name="connsiteY15" fmla="*/ 693896 h 1047750"/>
                  <a:gd name="connsiteX16" fmla="*/ 340519 w 1066800"/>
                  <a:gd name="connsiteY16" fmla="*/ 748189 h 1047750"/>
                  <a:gd name="connsiteX17" fmla="*/ 250031 w 1066800"/>
                  <a:gd name="connsiteY17" fmla="*/ 981551 h 1047750"/>
                  <a:gd name="connsiteX18" fmla="*/ 390049 w 1066800"/>
                  <a:gd name="connsiteY18" fmla="*/ 1044416 h 1047750"/>
                  <a:gd name="connsiteX19" fmla="*/ 500539 w 1066800"/>
                  <a:gd name="connsiteY19" fmla="*/ 831056 h 1047750"/>
                  <a:gd name="connsiteX20" fmla="*/ 571024 w 1066800"/>
                  <a:gd name="connsiteY20" fmla="*/ 828199 h 1047750"/>
                  <a:gd name="connsiteX21" fmla="*/ 701516 w 1066800"/>
                  <a:gd name="connsiteY21" fmla="*/ 1036796 h 1047750"/>
                  <a:gd name="connsiteX22" fmla="*/ 832961 w 1066800"/>
                  <a:gd name="connsiteY22" fmla="*/ 972026 h 1047750"/>
                  <a:gd name="connsiteX23" fmla="*/ 738664 w 1066800"/>
                  <a:gd name="connsiteY23" fmla="*/ 748189 h 1047750"/>
                  <a:gd name="connsiteX24" fmla="*/ 781526 w 1066800"/>
                  <a:gd name="connsiteY24" fmla="*/ 692944 h 1047750"/>
                  <a:gd name="connsiteX25" fmla="*/ 1028224 w 1066800"/>
                  <a:gd name="connsiteY25" fmla="*/ 726281 h 1047750"/>
                  <a:gd name="connsiteX26" fmla="*/ 1061561 w 1066800"/>
                  <a:gd name="connsiteY26" fmla="*/ 576739 h 1047750"/>
                  <a:gd name="connsiteX27" fmla="*/ 831056 w 1066800"/>
                  <a:gd name="connsiteY27" fmla="*/ 511969 h 1047750"/>
                  <a:gd name="connsiteX28" fmla="*/ 813911 w 1066800"/>
                  <a:gd name="connsiteY28" fmla="*/ 444341 h 1047750"/>
                  <a:gd name="connsiteX29" fmla="*/ 992981 w 1066800"/>
                  <a:gd name="connsiteY29" fmla="*/ 270986 h 1047750"/>
                  <a:gd name="connsiteX30" fmla="*/ 605314 w 1066800"/>
                  <a:gd name="connsiteY30" fmla="*/ 586264 h 1047750"/>
                  <a:gd name="connsiteX31" fmla="*/ 535781 w 1066800"/>
                  <a:gd name="connsiteY31" fmla="*/ 619601 h 1047750"/>
                  <a:gd name="connsiteX32" fmla="*/ 467201 w 1066800"/>
                  <a:gd name="connsiteY32" fmla="*/ 586264 h 1047750"/>
                  <a:gd name="connsiteX33" fmla="*/ 450056 w 1066800"/>
                  <a:gd name="connsiteY33" fmla="*/ 511016 h 1047750"/>
                  <a:gd name="connsiteX34" fmla="*/ 497681 w 1066800"/>
                  <a:gd name="connsiteY34" fmla="*/ 451009 h 1047750"/>
                  <a:gd name="connsiteX35" fmla="*/ 574834 w 1066800"/>
                  <a:gd name="connsiteY35" fmla="*/ 451009 h 1047750"/>
                  <a:gd name="connsiteX36" fmla="*/ 622459 w 1066800"/>
                  <a:gd name="connsiteY36" fmla="*/ 511016 h 1047750"/>
                  <a:gd name="connsiteX37" fmla="*/ 605314 w 1066800"/>
                  <a:gd name="connsiteY37" fmla="*/ 586264 h 1047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66800" h="1047750">
                    <a:moveTo>
                      <a:pt x="992981" y="270986"/>
                    </a:moveTo>
                    <a:cubicBezTo>
                      <a:pt x="968216" y="228124"/>
                      <a:pt x="938689" y="190024"/>
                      <a:pt x="903446" y="155734"/>
                    </a:cubicBezTo>
                    <a:lnTo>
                      <a:pt x="692944" y="298609"/>
                    </a:lnTo>
                    <a:cubicBezTo>
                      <a:pt x="667226" y="315754"/>
                      <a:pt x="631984" y="298609"/>
                      <a:pt x="630079" y="268129"/>
                    </a:cubicBezTo>
                    <a:lnTo>
                      <a:pt x="613886" y="12859"/>
                    </a:lnTo>
                    <a:cubicBezTo>
                      <a:pt x="588169" y="9049"/>
                      <a:pt x="561499" y="7144"/>
                      <a:pt x="534829" y="7144"/>
                    </a:cubicBezTo>
                    <a:cubicBezTo>
                      <a:pt x="511016" y="7144"/>
                      <a:pt x="488156" y="9049"/>
                      <a:pt x="465296" y="11906"/>
                    </a:cubicBezTo>
                    <a:lnTo>
                      <a:pt x="447199" y="268129"/>
                    </a:lnTo>
                    <a:cubicBezTo>
                      <a:pt x="445294" y="299561"/>
                      <a:pt x="410051" y="315754"/>
                      <a:pt x="384334" y="298609"/>
                    </a:cubicBezTo>
                    <a:lnTo>
                      <a:pt x="170974" y="150971"/>
                    </a:lnTo>
                    <a:cubicBezTo>
                      <a:pt x="136684" y="183356"/>
                      <a:pt x="106204" y="220504"/>
                      <a:pt x="81439" y="262414"/>
                    </a:cubicBezTo>
                    <a:lnTo>
                      <a:pt x="265271" y="447199"/>
                    </a:lnTo>
                    <a:cubicBezTo>
                      <a:pt x="287179" y="469106"/>
                      <a:pt x="276701" y="507206"/>
                      <a:pt x="247174" y="514826"/>
                    </a:cubicBezTo>
                    <a:lnTo>
                      <a:pt x="7144" y="576739"/>
                    </a:lnTo>
                    <a:cubicBezTo>
                      <a:pt x="10954" y="631984"/>
                      <a:pt x="24289" y="685324"/>
                      <a:pt x="44291" y="734854"/>
                    </a:cubicBezTo>
                    <a:lnTo>
                      <a:pt x="296704" y="693896"/>
                    </a:lnTo>
                    <a:cubicBezTo>
                      <a:pt x="327184" y="689134"/>
                      <a:pt x="351949" y="719614"/>
                      <a:pt x="340519" y="748189"/>
                    </a:cubicBezTo>
                    <a:lnTo>
                      <a:pt x="250031" y="981551"/>
                    </a:lnTo>
                    <a:cubicBezTo>
                      <a:pt x="292894" y="1009174"/>
                      <a:pt x="339566" y="1030129"/>
                      <a:pt x="390049" y="1044416"/>
                    </a:cubicBezTo>
                    <a:lnTo>
                      <a:pt x="500539" y="831056"/>
                    </a:lnTo>
                    <a:cubicBezTo>
                      <a:pt x="514826" y="803434"/>
                      <a:pt x="553879" y="801529"/>
                      <a:pt x="571024" y="828199"/>
                    </a:cubicBezTo>
                    <a:lnTo>
                      <a:pt x="701516" y="1036796"/>
                    </a:lnTo>
                    <a:cubicBezTo>
                      <a:pt x="748189" y="1021556"/>
                      <a:pt x="792956" y="998696"/>
                      <a:pt x="832961" y="972026"/>
                    </a:cubicBezTo>
                    <a:lnTo>
                      <a:pt x="738664" y="748189"/>
                    </a:lnTo>
                    <a:cubicBezTo>
                      <a:pt x="726281" y="719614"/>
                      <a:pt x="750094" y="688181"/>
                      <a:pt x="781526" y="692944"/>
                    </a:cubicBezTo>
                    <a:lnTo>
                      <a:pt x="1028224" y="726281"/>
                    </a:lnTo>
                    <a:cubicBezTo>
                      <a:pt x="1046321" y="679609"/>
                      <a:pt x="1057751" y="629126"/>
                      <a:pt x="1061561" y="576739"/>
                    </a:cubicBezTo>
                    <a:lnTo>
                      <a:pt x="831056" y="511969"/>
                    </a:lnTo>
                    <a:cubicBezTo>
                      <a:pt x="800576" y="503396"/>
                      <a:pt x="791051" y="465296"/>
                      <a:pt x="813911" y="444341"/>
                    </a:cubicBezTo>
                    <a:lnTo>
                      <a:pt x="992981" y="270986"/>
                    </a:lnTo>
                    <a:close/>
                    <a:moveTo>
                      <a:pt x="605314" y="586264"/>
                    </a:moveTo>
                    <a:lnTo>
                      <a:pt x="535781" y="619601"/>
                    </a:lnTo>
                    <a:lnTo>
                      <a:pt x="467201" y="586264"/>
                    </a:lnTo>
                    <a:lnTo>
                      <a:pt x="450056" y="511016"/>
                    </a:lnTo>
                    <a:lnTo>
                      <a:pt x="497681" y="451009"/>
                    </a:lnTo>
                    <a:lnTo>
                      <a:pt x="574834" y="451009"/>
                    </a:lnTo>
                    <a:lnTo>
                      <a:pt x="622459" y="511016"/>
                    </a:lnTo>
                    <a:lnTo>
                      <a:pt x="605314" y="586264"/>
                    </a:ln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sp>
            <p:nvSpPr>
              <p:cNvPr id="103" name="Freeform: Shape 102">
                <a:extLst>
                  <a:ext uri="{FF2B5EF4-FFF2-40B4-BE49-F238E27FC236}">
                    <a16:creationId xmlns:a16="http://schemas.microsoft.com/office/drawing/2014/main" id="{F616BF64-4092-7254-6BA0-50DD9EA99F2C}"/>
                  </a:ext>
                </a:extLst>
              </p:cNvPr>
              <p:cNvSpPr/>
              <p:nvPr/>
            </p:nvSpPr>
            <p:spPr>
              <a:xfrm>
                <a:off x="5456396" y="3655218"/>
                <a:ext cx="9525" cy="9525"/>
              </a:xfrm>
              <a:custGeom>
                <a:avLst/>
                <a:gdLst>
                  <a:gd name="connsiteX0" fmla="*/ 10001 w 9525"/>
                  <a:gd name="connsiteY0" fmla="*/ 7144 h 9525"/>
                  <a:gd name="connsiteX1" fmla="*/ 7144 w 9525"/>
                  <a:gd name="connsiteY1" fmla="*/ 8096 h 9525"/>
                  <a:gd name="connsiteX2" fmla="*/ 7144 w 9525"/>
                  <a:gd name="connsiteY2" fmla="*/ 9049 h 9525"/>
                </a:gdLst>
                <a:ahLst/>
                <a:cxnLst>
                  <a:cxn ang="0">
                    <a:pos x="connsiteX0" y="connsiteY0"/>
                  </a:cxn>
                  <a:cxn ang="0">
                    <a:pos x="connsiteX1" y="connsiteY1"/>
                  </a:cxn>
                  <a:cxn ang="0">
                    <a:pos x="connsiteX2" y="connsiteY2"/>
                  </a:cxn>
                </a:cxnLst>
                <a:rect l="l" t="t" r="r" b="b"/>
                <a:pathLst>
                  <a:path w="9525" h="9525">
                    <a:moveTo>
                      <a:pt x="10001" y="7144"/>
                    </a:moveTo>
                    <a:lnTo>
                      <a:pt x="7144" y="8096"/>
                    </a:lnTo>
                    <a:lnTo>
                      <a:pt x="7144" y="9049"/>
                    </a:ln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sp>
            <p:nvSpPr>
              <p:cNvPr id="104" name="Freeform: Shape 103">
                <a:extLst>
                  <a:ext uri="{FF2B5EF4-FFF2-40B4-BE49-F238E27FC236}">
                    <a16:creationId xmlns:a16="http://schemas.microsoft.com/office/drawing/2014/main" id="{32444D8D-86B0-113B-67C9-2D112473563A}"/>
                  </a:ext>
                </a:extLst>
              </p:cNvPr>
              <p:cNvSpPr/>
              <p:nvPr/>
            </p:nvSpPr>
            <p:spPr>
              <a:xfrm>
                <a:off x="5186165" y="2525553"/>
                <a:ext cx="1828800" cy="1790700"/>
              </a:xfrm>
              <a:custGeom>
                <a:avLst/>
                <a:gdLst>
                  <a:gd name="connsiteX0" fmla="*/ 1780420 w 1828800"/>
                  <a:gd name="connsiteY0" fmla="*/ 1078706 h 1790700"/>
                  <a:gd name="connsiteX1" fmla="*/ 1618495 w 1828800"/>
                  <a:gd name="connsiteY1" fmla="*/ 1055846 h 1790700"/>
                  <a:gd name="connsiteX2" fmla="*/ 1604207 w 1828800"/>
                  <a:gd name="connsiteY2" fmla="*/ 1036796 h 1790700"/>
                  <a:gd name="connsiteX3" fmla="*/ 1580395 w 1828800"/>
                  <a:gd name="connsiteY3" fmla="*/ 1031081 h 1790700"/>
                  <a:gd name="connsiteX4" fmla="*/ 1586110 w 1828800"/>
                  <a:gd name="connsiteY4" fmla="*/ 941546 h 1790700"/>
                  <a:gd name="connsiteX5" fmla="*/ 1466095 w 1828800"/>
                  <a:gd name="connsiteY5" fmla="*/ 561499 h 1790700"/>
                  <a:gd name="connsiteX6" fmla="*/ 1485145 w 1828800"/>
                  <a:gd name="connsiteY6" fmla="*/ 546259 h 1790700"/>
                  <a:gd name="connsiteX7" fmla="*/ 1489907 w 1828800"/>
                  <a:gd name="connsiteY7" fmla="*/ 523399 h 1790700"/>
                  <a:gd name="connsiteX8" fmla="*/ 1626115 w 1828800"/>
                  <a:gd name="connsiteY8" fmla="*/ 432911 h 1790700"/>
                  <a:gd name="connsiteX9" fmla="*/ 1643260 w 1828800"/>
                  <a:gd name="connsiteY9" fmla="*/ 357664 h 1790700"/>
                  <a:gd name="connsiteX10" fmla="*/ 1566107 w 1828800"/>
                  <a:gd name="connsiteY10" fmla="*/ 354806 h 1790700"/>
                  <a:gd name="connsiteX11" fmla="*/ 1444187 w 1828800"/>
                  <a:gd name="connsiteY11" fmla="*/ 460534 h 1790700"/>
                  <a:gd name="connsiteX12" fmla="*/ 1420375 w 1828800"/>
                  <a:gd name="connsiteY12" fmla="*/ 458629 h 1790700"/>
                  <a:gd name="connsiteX13" fmla="*/ 1399420 w 1828800"/>
                  <a:gd name="connsiteY13" fmla="*/ 472916 h 1790700"/>
                  <a:gd name="connsiteX14" fmla="*/ 1398467 w 1828800"/>
                  <a:gd name="connsiteY14" fmla="*/ 475774 h 1790700"/>
                  <a:gd name="connsiteX15" fmla="*/ 970794 w 1828800"/>
                  <a:gd name="connsiteY15" fmla="*/ 276701 h 1790700"/>
                  <a:gd name="connsiteX16" fmla="*/ 973652 w 1828800"/>
                  <a:gd name="connsiteY16" fmla="*/ 273844 h 1790700"/>
                  <a:gd name="connsiteX17" fmla="*/ 972700 w 1828800"/>
                  <a:gd name="connsiteY17" fmla="*/ 248126 h 1790700"/>
                  <a:gd name="connsiteX18" fmla="*/ 957460 w 1828800"/>
                  <a:gd name="connsiteY18" fmla="*/ 230029 h 1790700"/>
                  <a:gd name="connsiteX19" fmla="*/ 967937 w 1828800"/>
                  <a:gd name="connsiteY19" fmla="*/ 67151 h 1790700"/>
                  <a:gd name="connsiteX20" fmla="*/ 918407 w 1828800"/>
                  <a:gd name="connsiteY20" fmla="*/ 7144 h 1790700"/>
                  <a:gd name="connsiteX21" fmla="*/ 868877 w 1828800"/>
                  <a:gd name="connsiteY21" fmla="*/ 67151 h 1790700"/>
                  <a:gd name="connsiteX22" fmla="*/ 879355 w 1828800"/>
                  <a:gd name="connsiteY22" fmla="*/ 230029 h 1790700"/>
                  <a:gd name="connsiteX23" fmla="*/ 864115 w 1828800"/>
                  <a:gd name="connsiteY23" fmla="*/ 248126 h 1790700"/>
                  <a:gd name="connsiteX24" fmla="*/ 863162 w 1828800"/>
                  <a:gd name="connsiteY24" fmla="*/ 273844 h 1790700"/>
                  <a:gd name="connsiteX25" fmla="*/ 865067 w 1828800"/>
                  <a:gd name="connsiteY25" fmla="*/ 276701 h 1790700"/>
                  <a:gd name="connsiteX26" fmla="*/ 433585 w 1828800"/>
                  <a:gd name="connsiteY26" fmla="*/ 488156 h 1790700"/>
                  <a:gd name="connsiteX27" fmla="*/ 436442 w 1828800"/>
                  <a:gd name="connsiteY27" fmla="*/ 477679 h 1790700"/>
                  <a:gd name="connsiteX28" fmla="*/ 415487 w 1828800"/>
                  <a:gd name="connsiteY28" fmla="*/ 462439 h 1790700"/>
                  <a:gd name="connsiteX29" fmla="*/ 390722 w 1828800"/>
                  <a:gd name="connsiteY29" fmla="*/ 464344 h 1790700"/>
                  <a:gd name="connsiteX30" fmla="*/ 271660 w 1828800"/>
                  <a:gd name="connsiteY30" fmla="*/ 352901 h 1790700"/>
                  <a:gd name="connsiteX31" fmla="*/ 194507 w 1828800"/>
                  <a:gd name="connsiteY31" fmla="*/ 353854 h 1790700"/>
                  <a:gd name="connsiteX32" fmla="*/ 209747 w 1828800"/>
                  <a:gd name="connsiteY32" fmla="*/ 430054 h 1790700"/>
                  <a:gd name="connsiteX33" fmla="*/ 343097 w 1828800"/>
                  <a:gd name="connsiteY33" fmla="*/ 525304 h 1790700"/>
                  <a:gd name="connsiteX34" fmla="*/ 346907 w 1828800"/>
                  <a:gd name="connsiteY34" fmla="*/ 548164 h 1790700"/>
                  <a:gd name="connsiteX35" fmla="*/ 365957 w 1828800"/>
                  <a:gd name="connsiteY35" fmla="*/ 565309 h 1790700"/>
                  <a:gd name="connsiteX36" fmla="*/ 372625 w 1828800"/>
                  <a:gd name="connsiteY36" fmla="*/ 567214 h 1790700"/>
                  <a:gd name="connsiteX37" fmla="*/ 256420 w 1828800"/>
                  <a:gd name="connsiteY37" fmla="*/ 942499 h 1790700"/>
                  <a:gd name="connsiteX38" fmla="*/ 263087 w 1828800"/>
                  <a:gd name="connsiteY38" fmla="*/ 1036796 h 1790700"/>
                  <a:gd name="connsiteX39" fmla="*/ 257372 w 1828800"/>
                  <a:gd name="connsiteY39" fmla="*/ 1030129 h 1790700"/>
                  <a:gd name="connsiteX40" fmla="*/ 232607 w 1828800"/>
                  <a:gd name="connsiteY40" fmla="*/ 1036796 h 1790700"/>
                  <a:gd name="connsiteX41" fmla="*/ 218320 w 1828800"/>
                  <a:gd name="connsiteY41" fmla="*/ 1055846 h 1790700"/>
                  <a:gd name="connsiteX42" fmla="*/ 56395 w 1828800"/>
                  <a:gd name="connsiteY42" fmla="*/ 1078706 h 1790700"/>
                  <a:gd name="connsiteX43" fmla="*/ 7817 w 1828800"/>
                  <a:gd name="connsiteY43" fmla="*/ 1139666 h 1790700"/>
                  <a:gd name="connsiteX44" fmla="*/ 76397 w 1828800"/>
                  <a:gd name="connsiteY44" fmla="*/ 1175861 h 1790700"/>
                  <a:gd name="connsiteX45" fmla="*/ 233560 w 1828800"/>
                  <a:gd name="connsiteY45" fmla="*/ 1132046 h 1790700"/>
                  <a:gd name="connsiteX46" fmla="*/ 254515 w 1828800"/>
                  <a:gd name="connsiteY46" fmla="*/ 1143476 h 1790700"/>
                  <a:gd name="connsiteX47" fmla="*/ 277375 w 1828800"/>
                  <a:gd name="connsiteY47" fmla="*/ 1139666 h 1790700"/>
                  <a:gd name="connsiteX48" fmla="*/ 282137 w 1828800"/>
                  <a:gd name="connsiteY48" fmla="*/ 1130141 h 1790700"/>
                  <a:gd name="connsiteX49" fmla="*/ 579317 w 1828800"/>
                  <a:gd name="connsiteY49" fmla="*/ 1514951 h 1790700"/>
                  <a:gd name="connsiteX50" fmla="*/ 570745 w 1828800"/>
                  <a:gd name="connsiteY50" fmla="*/ 1535906 h 1790700"/>
                  <a:gd name="connsiteX51" fmla="*/ 577412 w 1828800"/>
                  <a:gd name="connsiteY51" fmla="*/ 1558766 h 1790700"/>
                  <a:gd name="connsiteX52" fmla="*/ 497402 w 1828800"/>
                  <a:gd name="connsiteY52" fmla="*/ 1701641 h 1790700"/>
                  <a:gd name="connsiteX53" fmla="*/ 516452 w 1828800"/>
                  <a:gd name="connsiteY53" fmla="*/ 1776889 h 1790700"/>
                  <a:gd name="connsiteX54" fmla="*/ 586937 w 1828800"/>
                  <a:gd name="connsiteY54" fmla="*/ 1744504 h 1790700"/>
                  <a:gd name="connsiteX55" fmla="*/ 646945 w 1828800"/>
                  <a:gd name="connsiteY55" fmla="*/ 1593056 h 1790700"/>
                  <a:gd name="connsiteX56" fmla="*/ 668852 w 1828800"/>
                  <a:gd name="connsiteY56" fmla="*/ 1583531 h 1790700"/>
                  <a:gd name="connsiteX57" fmla="*/ 679330 w 1828800"/>
                  <a:gd name="connsiteY57" fmla="*/ 1564481 h 1790700"/>
                  <a:gd name="connsiteX58" fmla="*/ 921265 w 1828800"/>
                  <a:gd name="connsiteY58" fmla="*/ 1610201 h 1790700"/>
                  <a:gd name="connsiteX59" fmla="*/ 1166057 w 1828800"/>
                  <a:gd name="connsiteY59" fmla="*/ 1563529 h 1790700"/>
                  <a:gd name="connsiteX60" fmla="*/ 1165105 w 1828800"/>
                  <a:gd name="connsiteY60" fmla="*/ 1566386 h 1790700"/>
                  <a:gd name="connsiteX61" fmla="*/ 1167010 w 1828800"/>
                  <a:gd name="connsiteY61" fmla="*/ 1566386 h 1790700"/>
                  <a:gd name="connsiteX62" fmla="*/ 1179392 w 1828800"/>
                  <a:gd name="connsiteY62" fmla="*/ 1589246 h 1790700"/>
                  <a:gd name="connsiteX63" fmla="*/ 1201300 w 1828800"/>
                  <a:gd name="connsiteY63" fmla="*/ 1598771 h 1790700"/>
                  <a:gd name="connsiteX64" fmla="*/ 1261307 w 1828800"/>
                  <a:gd name="connsiteY64" fmla="*/ 1750219 h 1790700"/>
                  <a:gd name="connsiteX65" fmla="*/ 1331792 w 1828800"/>
                  <a:gd name="connsiteY65" fmla="*/ 1782604 h 1790700"/>
                  <a:gd name="connsiteX66" fmla="*/ 1350842 w 1828800"/>
                  <a:gd name="connsiteY66" fmla="*/ 1707356 h 1790700"/>
                  <a:gd name="connsiteX67" fmla="*/ 1270832 w 1828800"/>
                  <a:gd name="connsiteY67" fmla="*/ 1564481 h 1790700"/>
                  <a:gd name="connsiteX68" fmla="*/ 1277500 w 1828800"/>
                  <a:gd name="connsiteY68" fmla="*/ 1541621 h 1790700"/>
                  <a:gd name="connsiteX69" fmla="*/ 1267975 w 1828800"/>
                  <a:gd name="connsiteY69" fmla="*/ 1517809 h 1790700"/>
                  <a:gd name="connsiteX70" fmla="*/ 1259402 w 1828800"/>
                  <a:gd name="connsiteY70" fmla="*/ 1517809 h 1790700"/>
                  <a:gd name="connsiteX71" fmla="*/ 1557535 w 1828800"/>
                  <a:gd name="connsiteY71" fmla="*/ 1141571 h 1790700"/>
                  <a:gd name="connsiteX72" fmla="*/ 1582300 w 1828800"/>
                  <a:gd name="connsiteY72" fmla="*/ 1145381 h 1790700"/>
                  <a:gd name="connsiteX73" fmla="*/ 1603255 w 1828800"/>
                  <a:gd name="connsiteY73" fmla="*/ 1133951 h 1790700"/>
                  <a:gd name="connsiteX74" fmla="*/ 1760417 w 1828800"/>
                  <a:gd name="connsiteY74" fmla="*/ 1177766 h 1790700"/>
                  <a:gd name="connsiteX75" fmla="*/ 1828997 w 1828800"/>
                  <a:gd name="connsiteY75" fmla="*/ 1141571 h 1790700"/>
                  <a:gd name="connsiteX76" fmla="*/ 1780420 w 1828800"/>
                  <a:gd name="connsiteY76" fmla="*/ 1078706 h 1790700"/>
                  <a:gd name="connsiteX77" fmla="*/ 914597 w 1828800"/>
                  <a:gd name="connsiteY77" fmla="*/ 1473994 h 1790700"/>
                  <a:gd name="connsiteX78" fmla="*/ 383102 w 1828800"/>
                  <a:gd name="connsiteY78" fmla="*/ 942499 h 1790700"/>
                  <a:gd name="connsiteX79" fmla="*/ 914597 w 1828800"/>
                  <a:gd name="connsiteY79" fmla="*/ 411004 h 1790700"/>
                  <a:gd name="connsiteX80" fmla="*/ 1446092 w 1828800"/>
                  <a:gd name="connsiteY80" fmla="*/ 942499 h 1790700"/>
                  <a:gd name="connsiteX81" fmla="*/ 914597 w 1828800"/>
                  <a:gd name="connsiteY81" fmla="*/ 1473994 h 179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Lst>
                <a:rect l="l" t="t" r="r" b="b"/>
                <a:pathLst>
                  <a:path w="1828800" h="1790700">
                    <a:moveTo>
                      <a:pt x="1780420" y="1078706"/>
                    </a:moveTo>
                    <a:lnTo>
                      <a:pt x="1618495" y="1055846"/>
                    </a:lnTo>
                    <a:lnTo>
                      <a:pt x="1604207" y="1036796"/>
                    </a:lnTo>
                    <a:lnTo>
                      <a:pt x="1580395" y="1031081"/>
                    </a:lnTo>
                    <a:cubicBezTo>
                      <a:pt x="1584205" y="1001554"/>
                      <a:pt x="1586110" y="972026"/>
                      <a:pt x="1586110" y="941546"/>
                    </a:cubicBezTo>
                    <a:cubicBezTo>
                      <a:pt x="1586110" y="799624"/>
                      <a:pt x="1542295" y="669131"/>
                      <a:pt x="1466095" y="561499"/>
                    </a:cubicBezTo>
                    <a:lnTo>
                      <a:pt x="1485145" y="546259"/>
                    </a:lnTo>
                    <a:lnTo>
                      <a:pt x="1489907" y="523399"/>
                    </a:lnTo>
                    <a:lnTo>
                      <a:pt x="1626115" y="432911"/>
                    </a:lnTo>
                    <a:cubicBezTo>
                      <a:pt x="1651832" y="412909"/>
                      <a:pt x="1660405" y="379571"/>
                      <a:pt x="1643260" y="357664"/>
                    </a:cubicBezTo>
                    <a:cubicBezTo>
                      <a:pt x="1627067" y="335756"/>
                      <a:pt x="1591825" y="334804"/>
                      <a:pt x="1566107" y="354806"/>
                    </a:cubicBezTo>
                    <a:lnTo>
                      <a:pt x="1444187" y="460534"/>
                    </a:lnTo>
                    <a:lnTo>
                      <a:pt x="1420375" y="458629"/>
                    </a:lnTo>
                    <a:lnTo>
                      <a:pt x="1399420" y="472916"/>
                    </a:lnTo>
                    <a:lnTo>
                      <a:pt x="1398467" y="475774"/>
                    </a:lnTo>
                    <a:cubicBezTo>
                      <a:pt x="1287977" y="362426"/>
                      <a:pt x="1138435" y="289084"/>
                      <a:pt x="970794" y="276701"/>
                    </a:cubicBezTo>
                    <a:lnTo>
                      <a:pt x="973652" y="273844"/>
                    </a:lnTo>
                    <a:lnTo>
                      <a:pt x="972700" y="248126"/>
                    </a:lnTo>
                    <a:lnTo>
                      <a:pt x="957460" y="230029"/>
                    </a:lnTo>
                    <a:lnTo>
                      <a:pt x="967937" y="67151"/>
                    </a:lnTo>
                    <a:cubicBezTo>
                      <a:pt x="967937" y="33814"/>
                      <a:pt x="946030" y="7144"/>
                      <a:pt x="918407" y="7144"/>
                    </a:cubicBezTo>
                    <a:cubicBezTo>
                      <a:pt x="890785" y="7144"/>
                      <a:pt x="868877" y="33814"/>
                      <a:pt x="868877" y="67151"/>
                    </a:cubicBezTo>
                    <a:lnTo>
                      <a:pt x="879355" y="230029"/>
                    </a:lnTo>
                    <a:lnTo>
                      <a:pt x="864115" y="248126"/>
                    </a:lnTo>
                    <a:lnTo>
                      <a:pt x="863162" y="273844"/>
                    </a:lnTo>
                    <a:lnTo>
                      <a:pt x="865067" y="276701"/>
                    </a:lnTo>
                    <a:cubicBezTo>
                      <a:pt x="694570" y="290989"/>
                      <a:pt x="543122" y="369094"/>
                      <a:pt x="433585" y="488156"/>
                    </a:cubicBezTo>
                    <a:lnTo>
                      <a:pt x="436442" y="477679"/>
                    </a:lnTo>
                    <a:lnTo>
                      <a:pt x="415487" y="462439"/>
                    </a:lnTo>
                    <a:lnTo>
                      <a:pt x="390722" y="464344"/>
                    </a:lnTo>
                    <a:lnTo>
                      <a:pt x="271660" y="352901"/>
                    </a:lnTo>
                    <a:cubicBezTo>
                      <a:pt x="245942" y="331946"/>
                      <a:pt x="211652" y="331946"/>
                      <a:pt x="194507" y="353854"/>
                    </a:cubicBezTo>
                    <a:cubicBezTo>
                      <a:pt x="177362" y="374809"/>
                      <a:pt x="184030" y="409099"/>
                      <a:pt x="209747" y="430054"/>
                    </a:cubicBezTo>
                    <a:lnTo>
                      <a:pt x="343097" y="525304"/>
                    </a:lnTo>
                    <a:lnTo>
                      <a:pt x="346907" y="548164"/>
                    </a:lnTo>
                    <a:lnTo>
                      <a:pt x="365957" y="565309"/>
                    </a:lnTo>
                    <a:lnTo>
                      <a:pt x="372625" y="567214"/>
                    </a:lnTo>
                    <a:cubicBezTo>
                      <a:pt x="299282" y="673894"/>
                      <a:pt x="256420" y="803434"/>
                      <a:pt x="256420" y="942499"/>
                    </a:cubicBezTo>
                    <a:cubicBezTo>
                      <a:pt x="256420" y="974884"/>
                      <a:pt x="259277" y="1006316"/>
                      <a:pt x="263087" y="1036796"/>
                    </a:cubicBezTo>
                    <a:lnTo>
                      <a:pt x="257372" y="1030129"/>
                    </a:lnTo>
                    <a:lnTo>
                      <a:pt x="232607" y="1036796"/>
                    </a:lnTo>
                    <a:lnTo>
                      <a:pt x="218320" y="1055846"/>
                    </a:lnTo>
                    <a:lnTo>
                      <a:pt x="56395" y="1078706"/>
                    </a:lnTo>
                    <a:cubicBezTo>
                      <a:pt x="24010" y="1085374"/>
                      <a:pt x="3055" y="1112996"/>
                      <a:pt x="7817" y="1139666"/>
                    </a:cubicBezTo>
                    <a:cubicBezTo>
                      <a:pt x="13532" y="1166336"/>
                      <a:pt x="44012" y="1182529"/>
                      <a:pt x="76397" y="1175861"/>
                    </a:cubicBezTo>
                    <a:lnTo>
                      <a:pt x="233560" y="1132046"/>
                    </a:lnTo>
                    <a:lnTo>
                      <a:pt x="254515" y="1143476"/>
                    </a:lnTo>
                    <a:lnTo>
                      <a:pt x="277375" y="1139666"/>
                    </a:lnTo>
                    <a:lnTo>
                      <a:pt x="282137" y="1130141"/>
                    </a:lnTo>
                    <a:cubicBezTo>
                      <a:pt x="329762" y="1293019"/>
                      <a:pt x="437395" y="1429226"/>
                      <a:pt x="579317" y="1514951"/>
                    </a:cubicBezTo>
                    <a:lnTo>
                      <a:pt x="570745" y="1535906"/>
                    </a:lnTo>
                    <a:lnTo>
                      <a:pt x="577412" y="1558766"/>
                    </a:lnTo>
                    <a:lnTo>
                      <a:pt x="497402" y="1701641"/>
                    </a:lnTo>
                    <a:cubicBezTo>
                      <a:pt x="483115" y="1731169"/>
                      <a:pt x="491687" y="1765459"/>
                      <a:pt x="516452" y="1776889"/>
                    </a:cubicBezTo>
                    <a:cubicBezTo>
                      <a:pt x="541217" y="1788319"/>
                      <a:pt x="572650" y="1774031"/>
                      <a:pt x="586937" y="1744504"/>
                    </a:cubicBezTo>
                    <a:lnTo>
                      <a:pt x="646945" y="1593056"/>
                    </a:lnTo>
                    <a:lnTo>
                      <a:pt x="668852" y="1583531"/>
                    </a:lnTo>
                    <a:lnTo>
                      <a:pt x="679330" y="1564481"/>
                    </a:lnTo>
                    <a:cubicBezTo>
                      <a:pt x="754577" y="1594009"/>
                      <a:pt x="835540" y="1610201"/>
                      <a:pt x="921265" y="1610201"/>
                    </a:cubicBezTo>
                    <a:cubicBezTo>
                      <a:pt x="1007942" y="1610201"/>
                      <a:pt x="1090810" y="1593056"/>
                      <a:pt x="1166057" y="1563529"/>
                    </a:cubicBezTo>
                    <a:lnTo>
                      <a:pt x="1165105" y="1566386"/>
                    </a:lnTo>
                    <a:lnTo>
                      <a:pt x="1167010" y="1566386"/>
                    </a:lnTo>
                    <a:lnTo>
                      <a:pt x="1179392" y="1589246"/>
                    </a:lnTo>
                    <a:lnTo>
                      <a:pt x="1201300" y="1598771"/>
                    </a:lnTo>
                    <a:lnTo>
                      <a:pt x="1261307" y="1750219"/>
                    </a:lnTo>
                    <a:cubicBezTo>
                      <a:pt x="1275595" y="1779746"/>
                      <a:pt x="1307027" y="1794986"/>
                      <a:pt x="1331792" y="1782604"/>
                    </a:cubicBezTo>
                    <a:cubicBezTo>
                      <a:pt x="1356557" y="1771174"/>
                      <a:pt x="1365130" y="1736884"/>
                      <a:pt x="1350842" y="1707356"/>
                    </a:cubicBezTo>
                    <a:lnTo>
                      <a:pt x="1270832" y="1564481"/>
                    </a:lnTo>
                    <a:lnTo>
                      <a:pt x="1277500" y="1541621"/>
                    </a:lnTo>
                    <a:lnTo>
                      <a:pt x="1267975" y="1517809"/>
                    </a:lnTo>
                    <a:lnTo>
                      <a:pt x="1259402" y="1517809"/>
                    </a:lnTo>
                    <a:cubicBezTo>
                      <a:pt x="1400372" y="1434941"/>
                      <a:pt x="1508957" y="1300639"/>
                      <a:pt x="1557535" y="1141571"/>
                    </a:cubicBezTo>
                    <a:lnTo>
                      <a:pt x="1582300" y="1145381"/>
                    </a:lnTo>
                    <a:lnTo>
                      <a:pt x="1603255" y="1133951"/>
                    </a:lnTo>
                    <a:lnTo>
                      <a:pt x="1760417" y="1177766"/>
                    </a:lnTo>
                    <a:cubicBezTo>
                      <a:pt x="1792802" y="1184434"/>
                      <a:pt x="1823282" y="1168241"/>
                      <a:pt x="1828997" y="1141571"/>
                    </a:cubicBezTo>
                    <a:cubicBezTo>
                      <a:pt x="1833760" y="1112996"/>
                      <a:pt x="1812805" y="1086326"/>
                      <a:pt x="1780420" y="1078706"/>
                    </a:cubicBezTo>
                    <a:close/>
                    <a:moveTo>
                      <a:pt x="914597" y="1473994"/>
                    </a:moveTo>
                    <a:cubicBezTo>
                      <a:pt x="621227" y="1473994"/>
                      <a:pt x="383102" y="1235869"/>
                      <a:pt x="383102" y="942499"/>
                    </a:cubicBezTo>
                    <a:cubicBezTo>
                      <a:pt x="383102" y="649129"/>
                      <a:pt x="621227" y="411004"/>
                      <a:pt x="914597" y="411004"/>
                    </a:cubicBezTo>
                    <a:cubicBezTo>
                      <a:pt x="1207967" y="411004"/>
                      <a:pt x="1446092" y="649129"/>
                      <a:pt x="1446092" y="942499"/>
                    </a:cubicBezTo>
                    <a:cubicBezTo>
                      <a:pt x="1446092" y="1235869"/>
                      <a:pt x="1207967" y="1473994"/>
                      <a:pt x="914597" y="1473994"/>
                    </a:cubicBezTo>
                    <a:close/>
                  </a:path>
                </a:pathLst>
              </a:custGeom>
              <a:solidFill>
                <a:srgbClr val="FFFFFF"/>
              </a:solidFill>
              <a:ln w="9525" cap="flat">
                <a:noFill/>
                <a:prstDash val="solid"/>
                <a:miter/>
              </a:ln>
            </p:spPr>
            <p:txBody>
              <a:bodyPr rtlCol="0" anchor="ctr"/>
              <a:lstStyle/>
              <a:p>
                <a:pPr defTabSz="914367"/>
                <a:endParaRPr lang="en-IN">
                  <a:solidFill>
                    <a:srgbClr val="505050"/>
                  </a:solidFill>
                  <a:latin typeface="Segoe UI"/>
                </a:endParaRPr>
              </a:p>
            </p:txBody>
          </p:sp>
        </p:grpSp>
      </p:grpSp>
      <p:grpSp>
        <p:nvGrpSpPr>
          <p:cNvPr id="105" name="Group 104">
            <a:extLst>
              <a:ext uri="{FF2B5EF4-FFF2-40B4-BE49-F238E27FC236}">
                <a16:creationId xmlns:a16="http://schemas.microsoft.com/office/drawing/2014/main" id="{0E80D892-A503-895F-B97B-D76FBE425B32}"/>
              </a:ext>
            </a:extLst>
          </p:cNvPr>
          <p:cNvGrpSpPr/>
          <p:nvPr/>
        </p:nvGrpSpPr>
        <p:grpSpPr>
          <a:xfrm>
            <a:off x="8764715" y="1781240"/>
            <a:ext cx="2468530" cy="2669359"/>
            <a:chOff x="8765093" y="1781004"/>
            <a:chExt cx="2468880" cy="2669738"/>
          </a:xfrm>
        </p:grpSpPr>
        <p:sp>
          <p:nvSpPr>
            <p:cNvPr id="106" name="Rectangle: Rounded Corners 105">
              <a:extLst>
                <a:ext uri="{FF2B5EF4-FFF2-40B4-BE49-F238E27FC236}">
                  <a16:creationId xmlns:a16="http://schemas.microsoft.com/office/drawing/2014/main" id="{69C6A60C-CF42-BACF-6161-2C86FF2DEAA7}"/>
                </a:ext>
              </a:extLst>
            </p:cNvPr>
            <p:cNvSpPr/>
            <p:nvPr/>
          </p:nvSpPr>
          <p:spPr bwMode="auto">
            <a:xfrm>
              <a:off x="8765093" y="1981862"/>
              <a:ext cx="2468880" cy="2468880"/>
            </a:xfrm>
            <a:prstGeom prst="roundRect">
              <a:avLst>
                <a:gd name="adj" fmla="val 3125"/>
              </a:avLst>
            </a:prstGeom>
            <a:solidFill>
              <a:schemeClr val="bg1"/>
            </a:solidFill>
            <a:ln w="12700">
              <a:solidFill>
                <a:srgbClr val="0078D4"/>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algn="ctr" defTabSz="932293" fontAlgn="base">
                <a:lnSpc>
                  <a:spcPct val="90000"/>
                </a:lnSpc>
                <a:spcBef>
                  <a:spcPct val="0"/>
                </a:spcBef>
                <a:spcAft>
                  <a:spcPct val="0"/>
                </a:spcAft>
                <a:defRPr/>
              </a:pPr>
              <a:endParaRPr lang="en-US" sz="1200">
                <a:solidFill>
                  <a:srgbClr val="505050"/>
                </a:solidFill>
                <a:latin typeface="Segoe UI"/>
                <a:cs typeface="Segoe UI" pitchFamily="34" charset="0"/>
              </a:endParaRPr>
            </a:p>
          </p:txBody>
        </p:sp>
        <p:sp>
          <p:nvSpPr>
            <p:cNvPr id="107" name="Title 1">
              <a:extLst>
                <a:ext uri="{FF2B5EF4-FFF2-40B4-BE49-F238E27FC236}">
                  <a16:creationId xmlns:a16="http://schemas.microsoft.com/office/drawing/2014/main" id="{009FD207-FF7E-7B8A-3A58-971F39BDA177}"/>
                </a:ext>
              </a:extLst>
            </p:cNvPr>
            <p:cNvSpPr txBox="1">
              <a:spLocks/>
            </p:cNvSpPr>
            <p:nvPr/>
          </p:nvSpPr>
          <p:spPr>
            <a:xfrm>
              <a:off x="8765093" y="1781004"/>
              <a:ext cx="1989770" cy="153910"/>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defTabSz="914016">
                <a:lnSpc>
                  <a:spcPct val="100000"/>
                </a:lnSpc>
                <a:defRPr/>
              </a:pPr>
              <a:r>
                <a:rPr lang="en-US" sz="1000" spc="0">
                  <a:solidFill>
                    <a:srgbClr val="0070C0"/>
                  </a:solidFill>
                  <a:latin typeface="Segoe UI Semibold" panose="020B0702040204020203" pitchFamily="34" charset="0"/>
                  <a:cs typeface="Segoe UI Semibold" panose="020B0702040204020203" pitchFamily="34" charset="0"/>
                </a:rPr>
                <a:t>Azure managed control plane</a:t>
              </a:r>
            </a:p>
          </p:txBody>
        </p:sp>
        <p:grpSp>
          <p:nvGrpSpPr>
            <p:cNvPr id="110" name="Group 109">
              <a:extLst>
                <a:ext uri="{FF2B5EF4-FFF2-40B4-BE49-F238E27FC236}">
                  <a16:creationId xmlns:a16="http://schemas.microsoft.com/office/drawing/2014/main" id="{658CB047-7D73-B507-3EC8-CDCC4EF16687}"/>
                </a:ext>
              </a:extLst>
            </p:cNvPr>
            <p:cNvGrpSpPr/>
            <p:nvPr/>
          </p:nvGrpSpPr>
          <p:grpSpPr>
            <a:xfrm>
              <a:off x="10233763" y="2863770"/>
              <a:ext cx="840819" cy="650448"/>
              <a:chOff x="7211505" y="4977353"/>
              <a:chExt cx="1381302" cy="1068558"/>
            </a:xfrm>
          </p:grpSpPr>
          <p:sp>
            <p:nvSpPr>
              <p:cNvPr id="111" name="Oval 110">
                <a:extLst>
                  <a:ext uri="{FF2B5EF4-FFF2-40B4-BE49-F238E27FC236}">
                    <a16:creationId xmlns:a16="http://schemas.microsoft.com/office/drawing/2014/main" id="{0972047F-00AD-28B3-BF1D-2A3E52854CD0}"/>
                  </a:ext>
                </a:extLst>
              </p:cNvPr>
              <p:cNvSpPr/>
              <p:nvPr/>
            </p:nvSpPr>
            <p:spPr bwMode="auto">
              <a:xfrm>
                <a:off x="7211505" y="4977353"/>
                <a:ext cx="989814" cy="989814"/>
              </a:xfrm>
              <a:prstGeom prst="ellipse">
                <a:avLst/>
              </a:prstGeom>
              <a:solidFill>
                <a:srgbClr val="FCFDF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12" name="Processing_E9F5" title="Icon of two interlocked gears">
                <a:extLst>
                  <a:ext uri="{FF2B5EF4-FFF2-40B4-BE49-F238E27FC236}">
                    <a16:creationId xmlns:a16="http://schemas.microsoft.com/office/drawing/2014/main" id="{602C7758-FCF1-1570-C345-FEE4950FEC50}"/>
                  </a:ext>
                </a:extLst>
              </p:cNvPr>
              <p:cNvSpPr>
                <a:spLocks noChangeAspect="1" noEditPoints="1"/>
              </p:cNvSpPr>
              <p:nvPr/>
            </p:nvSpPr>
            <p:spPr bwMode="auto">
              <a:xfrm>
                <a:off x="7488993" y="5084558"/>
                <a:ext cx="1103814" cy="961353"/>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solidFill>
                <a:srgbClr val="FFFFFF"/>
              </a:solidFill>
              <a:ln w="28575" cap="flat">
                <a:solidFill>
                  <a:srgbClr val="0089D6"/>
                </a:solidFill>
                <a:prstDash val="solid"/>
                <a:miter lim="800000"/>
                <a:headEnd/>
                <a:tailEnd/>
              </a:ln>
            </p:spPr>
            <p:txBody>
              <a:bodyPr vert="horz" wrap="square" lIns="91427" tIns="45713" rIns="91427" bIns="45713" numCol="1" anchor="t" anchorCtr="0" compatLnSpc="1">
                <a:prstTxWarp prst="textNoShape">
                  <a:avLst/>
                </a:prstTxWarp>
              </a:bodyPr>
              <a:lstStyle/>
              <a:p>
                <a:pPr defTabSz="914225">
                  <a:defRPr/>
                </a:pPr>
                <a:endParaRPr lang="en-US">
                  <a:solidFill>
                    <a:srgbClr val="505050"/>
                  </a:solidFill>
                  <a:latin typeface="Segoe UI"/>
                </a:endParaRPr>
              </a:p>
            </p:txBody>
          </p:sp>
        </p:grpSp>
      </p:grpSp>
      <p:pic>
        <p:nvPicPr>
          <p:cNvPr id="3074" name="Picture 2" descr="undefined">
            <a:extLst>
              <a:ext uri="{FF2B5EF4-FFF2-40B4-BE49-F238E27FC236}">
                <a16:creationId xmlns:a16="http://schemas.microsoft.com/office/drawing/2014/main" id="{F9BD01A0-8759-4C95-7DFC-A6CE85BA2B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51642" y="2282674"/>
            <a:ext cx="1881724" cy="1881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183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wipe(left)">
                                      <p:cBhvr>
                                        <p:cTn id="15" dur="500"/>
                                        <p:tgtEl>
                                          <p:spTgt spid="53"/>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97"/>
                                        </p:tgtEl>
                                        <p:attrNameLst>
                                          <p:attrName>style.visibility</p:attrName>
                                        </p:attrNameLst>
                                      </p:cBhvr>
                                      <p:to>
                                        <p:strVal val="visible"/>
                                      </p:to>
                                    </p:set>
                                    <p:animEffect transition="in" filter="fade">
                                      <p:cBhvr>
                                        <p:cTn id="19" dur="500"/>
                                        <p:tgtEl>
                                          <p:spTgt spid="97"/>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wipe(left)">
                                      <p:cBhvr>
                                        <p:cTn id="23" dur="500"/>
                                        <p:tgtEl>
                                          <p:spTgt spid="5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105"/>
                                        </p:tgtEl>
                                        <p:attrNameLst>
                                          <p:attrName>style.visibility</p:attrName>
                                        </p:attrNameLst>
                                      </p:cBhvr>
                                      <p:to>
                                        <p:strVal val="visible"/>
                                      </p:to>
                                    </p:set>
                                    <p:animEffect transition="in" filter="fade">
                                      <p:cBhvr>
                                        <p:cTn id="32" dur="1000"/>
                                        <p:tgtEl>
                                          <p:spTgt spid="105"/>
                                        </p:tgtEl>
                                      </p:cBhvr>
                                    </p:animEffect>
                                    <p:anim calcmode="lin" valueType="num">
                                      <p:cBhvr>
                                        <p:cTn id="33" dur="1000" fill="hold"/>
                                        <p:tgtEl>
                                          <p:spTgt spid="105"/>
                                        </p:tgtEl>
                                        <p:attrNameLst>
                                          <p:attrName>ppt_x</p:attrName>
                                        </p:attrNameLst>
                                      </p:cBhvr>
                                      <p:tavLst>
                                        <p:tav tm="0">
                                          <p:val>
                                            <p:strVal val="#ppt_x"/>
                                          </p:val>
                                        </p:tav>
                                        <p:tav tm="100000">
                                          <p:val>
                                            <p:strVal val="#ppt_x"/>
                                          </p:val>
                                        </p:tav>
                                      </p:tavLst>
                                    </p:anim>
                                    <p:anim calcmode="lin" valueType="num">
                                      <p:cBhvr>
                                        <p:cTn id="34" dur="1000" fill="hold"/>
                                        <p:tgtEl>
                                          <p:spTgt spid="105"/>
                                        </p:tgtEl>
                                        <p:attrNameLst>
                                          <p:attrName>ppt_y</p:attrName>
                                        </p:attrNameLst>
                                      </p:cBhvr>
                                      <p:tavLst>
                                        <p:tav tm="0">
                                          <p:val>
                                            <p:strVal val="#ppt_y-.1"/>
                                          </p:val>
                                        </p:tav>
                                        <p:tav tm="100000">
                                          <p:val>
                                            <p:strVal val="#ppt_y"/>
                                          </p:val>
                                        </p:tav>
                                      </p:tavLst>
                                    </p:anim>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95"/>
                                        </p:tgtEl>
                                        <p:attrNameLst>
                                          <p:attrName>style.visibility</p:attrName>
                                        </p:attrNameLst>
                                      </p:cBhvr>
                                      <p:to>
                                        <p:strVal val="visible"/>
                                      </p:to>
                                    </p:set>
                                    <p:animEffect transition="in" filter="wipe(up)">
                                      <p:cBhvr>
                                        <p:cTn id="38" dur="500"/>
                                        <p:tgtEl>
                                          <p:spTgt spid="95"/>
                                        </p:tgtEl>
                                      </p:cBhvr>
                                    </p:animEffect>
                                  </p:childTnLst>
                                </p:cTn>
                              </p:par>
                              <p:par>
                                <p:cTn id="39" presetID="10" presetClass="entr" presetSubtype="0" fill="hold" grpId="0" nodeType="withEffect">
                                  <p:stCondLst>
                                    <p:cond delay="250"/>
                                  </p:stCondLst>
                                  <p:childTnLst>
                                    <p:set>
                                      <p:cBhvr>
                                        <p:cTn id="40" dur="1" fill="hold">
                                          <p:stCondLst>
                                            <p:cond delay="0"/>
                                          </p:stCondLst>
                                        </p:cTn>
                                        <p:tgtEl>
                                          <p:spTgt spid="96"/>
                                        </p:tgtEl>
                                        <p:attrNameLst>
                                          <p:attrName>style.visibility</p:attrName>
                                        </p:attrNameLst>
                                      </p:cBhvr>
                                      <p:to>
                                        <p:strVal val="visible"/>
                                      </p:to>
                                    </p:set>
                                    <p:animEffect transition="in" filter="fade">
                                      <p:cBhvr>
                                        <p:cTn id="41" dur="500"/>
                                        <p:tgtEl>
                                          <p:spTgt spid="96"/>
                                        </p:tgtEl>
                                      </p:cBhvr>
                                    </p:animEffect>
                                  </p:childTnLst>
                                </p:cTn>
                              </p:par>
                              <p:par>
                                <p:cTn id="42" presetID="10" presetClass="entr" presetSubtype="0" fill="hold" nodeType="withEffect">
                                  <p:stCondLst>
                                    <p:cond delay="50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childTnLst>
                          </p:cTn>
                        </p:par>
                        <p:par>
                          <p:cTn id="45" fill="hold">
                            <p:stCondLst>
                              <p:cond delay="2000"/>
                            </p:stCondLst>
                            <p:childTnLst>
                              <p:par>
                                <p:cTn id="46" presetID="10" presetClass="entr" presetSubtype="0"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par>
                          <p:cTn id="49" fill="hold">
                            <p:stCondLst>
                              <p:cond delay="2500"/>
                            </p:stCondLst>
                            <p:childTnLst>
                              <p:par>
                                <p:cTn id="50" presetID="10" presetClass="entr" presetSubtype="0" fill="hold" nodeType="afterEffect">
                                  <p:stCondLst>
                                    <p:cond delay="0"/>
                                  </p:stCondLst>
                                  <p:childTnLst>
                                    <p:set>
                                      <p:cBhvr>
                                        <p:cTn id="51" dur="1" fill="hold">
                                          <p:stCondLst>
                                            <p:cond delay="0"/>
                                          </p:stCondLst>
                                        </p:cTn>
                                        <p:tgtEl>
                                          <p:spTgt spid="63"/>
                                        </p:tgtEl>
                                        <p:attrNameLst>
                                          <p:attrName>style.visibility</p:attrName>
                                        </p:attrNameLst>
                                      </p:cBhvr>
                                      <p:to>
                                        <p:strVal val="visible"/>
                                      </p:to>
                                    </p:set>
                                    <p:animEffect transition="in" filter="fade">
                                      <p:cBhvr>
                                        <p:cTn id="52" dur="500"/>
                                        <p:tgtEl>
                                          <p:spTgt spid="63"/>
                                        </p:tgtEl>
                                      </p:cBhvr>
                                    </p:animEffect>
                                  </p:childTnLst>
                                </p:cTn>
                              </p:par>
                            </p:childTnLst>
                          </p:cTn>
                        </p:par>
                        <p:par>
                          <p:cTn id="53" fill="hold">
                            <p:stCondLst>
                              <p:cond delay="3000"/>
                            </p:stCondLst>
                            <p:childTnLst>
                              <p:par>
                                <p:cTn id="54" presetID="10" presetClass="entr" presetSubtype="0" fill="hold" nodeType="after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fade">
                                      <p:cBhvr>
                                        <p:cTn id="56" dur="500"/>
                                        <p:tgtEl>
                                          <p:spTgt spid="71"/>
                                        </p:tgtEl>
                                      </p:cBhvr>
                                    </p:animEffect>
                                  </p:childTnLst>
                                </p:cTn>
                              </p:par>
                            </p:childTnLst>
                          </p:cTn>
                        </p:par>
                        <p:par>
                          <p:cTn id="57" fill="hold">
                            <p:stCondLst>
                              <p:cond delay="3500"/>
                            </p:stCondLst>
                            <p:childTnLst>
                              <p:par>
                                <p:cTn id="58" presetID="10" presetClass="entr" presetSubtype="0" fill="hold" nodeType="after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fade">
                                      <p:cBhvr>
                                        <p:cTn id="60" dur="500"/>
                                        <p:tgtEl>
                                          <p:spTgt spid="79"/>
                                        </p:tgtEl>
                                      </p:cBhvr>
                                    </p:animEffect>
                                  </p:childTnLst>
                                </p:cTn>
                              </p:par>
                            </p:childTnLst>
                          </p:cTn>
                        </p:par>
                        <p:par>
                          <p:cTn id="61" fill="hold">
                            <p:stCondLst>
                              <p:cond delay="4000"/>
                            </p:stCondLst>
                            <p:childTnLst>
                              <p:par>
                                <p:cTn id="62" presetID="10" presetClass="entr" presetSubtype="0" fill="hold"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transition="in" filter="fade">
                                      <p:cBhvr>
                                        <p:cTn id="64"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pic>
        <p:nvPicPr>
          <p:cNvPr id="5" name="Graphic 4" descr="Azure Container Apps icon">
            <a:extLst>
              <a:ext uri="{FF2B5EF4-FFF2-40B4-BE49-F238E27FC236}">
                <a16:creationId xmlns:a16="http://schemas.microsoft.com/office/drawing/2014/main" id="{729A0BAC-189D-6F3F-9CC3-B400EB67A6F0}"/>
              </a:ext>
            </a:extLst>
          </p:cNvPr>
          <p:cNvPicPr>
            <a:picLocks noChangeAspect="1"/>
          </p:cNvPicPr>
          <p:nvPr/>
        </p:nvPicPr>
        <p:blipFill>
          <a:blip r:embed="rId4">
            <a:alphaModFix amt="32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48359" y="1649738"/>
            <a:ext cx="782999" cy="782999"/>
          </a:xfrm>
          <a:prstGeom prst="rect">
            <a:avLst/>
          </a:prstGeom>
        </p:spPr>
      </p:pic>
      <p:sp>
        <p:nvSpPr>
          <p:cNvPr id="8" name="TextBox 171">
            <a:extLst>
              <a:ext uri="{FF2B5EF4-FFF2-40B4-BE49-F238E27FC236}">
                <a16:creationId xmlns:a16="http://schemas.microsoft.com/office/drawing/2014/main" id="{B0541F33-632C-EC9E-3300-1B1BBAD0C12B}"/>
              </a:ext>
            </a:extLst>
          </p:cNvPr>
          <p:cNvSpPr txBox="1"/>
          <p:nvPr/>
        </p:nvSpPr>
        <p:spPr>
          <a:xfrm>
            <a:off x="7920991" y="2122124"/>
            <a:ext cx="356609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lt"/>
                <a:cs typeface="Segoe UI"/>
              </a:rPr>
              <a:t>Application focus, infrastructure abstraction</a:t>
            </a:r>
          </a:p>
        </p:txBody>
      </p:sp>
      <p:sp>
        <p:nvSpPr>
          <p:cNvPr id="9" name="TextBox 172">
            <a:extLst>
              <a:ext uri="{FF2B5EF4-FFF2-40B4-BE49-F238E27FC236}">
                <a16:creationId xmlns:a16="http://schemas.microsoft.com/office/drawing/2014/main" id="{BFE11475-898E-846E-C4C2-35F4A25344F6}"/>
              </a:ext>
            </a:extLst>
          </p:cNvPr>
          <p:cNvSpPr txBox="1"/>
          <p:nvPr/>
        </p:nvSpPr>
        <p:spPr>
          <a:xfrm>
            <a:off x="7327305" y="1828798"/>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bold"/>
                <a:ea typeface="+mn-lt"/>
                <a:cs typeface="Segoe UI"/>
              </a:rPr>
              <a:t>Azure Container Apps (ACA) </a:t>
            </a:r>
          </a:p>
        </p:txBody>
      </p:sp>
      <p:sp>
        <p:nvSpPr>
          <p:cNvPr id="10" name="Title 1">
            <a:extLst>
              <a:ext uri="{FF2B5EF4-FFF2-40B4-BE49-F238E27FC236}">
                <a16:creationId xmlns:a16="http://schemas.microsoft.com/office/drawing/2014/main" id="{7C23E48F-9872-1126-68DB-2CA53B8B4B32}"/>
              </a:ext>
            </a:extLst>
          </p:cNvPr>
          <p:cNvSpPr txBox="1">
            <a:spLocks/>
          </p:cNvSpPr>
          <p:nvPr/>
        </p:nvSpPr>
        <p:spPr>
          <a:xfrm>
            <a:off x="388914" y="701127"/>
            <a:ext cx="11156950" cy="692150"/>
          </a:xfrm>
          <a:prstGeom prst="rect">
            <a:avLst/>
          </a:prstGeom>
        </p:spPr>
        <p:txBody>
          <a:bodyPr vert="horz" lIns="91440" tIns="45720" rIns="91440" bIns="45720" rtlCol="0" anchor="t">
            <a:normAutofit/>
          </a:bodyPr>
          <a:lstStyle>
            <a:lvl1pPr algn="l" defTabSz="457153"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367">
              <a:defRPr/>
            </a:pPr>
            <a:r>
              <a:rPr lang="en-US" sz="3200" b="1" spc="-50" dirty="0">
                <a:ln w="3175">
                  <a:noFill/>
                </a:ln>
                <a:gradFill>
                  <a:gsLst>
                    <a:gs pos="0">
                      <a:srgbClr val="50E6FF"/>
                    </a:gs>
                    <a:gs pos="100000">
                      <a:srgbClr val="8661C5"/>
                    </a:gs>
                  </a:gsLst>
                  <a:lin ang="2700000" scaled="1"/>
                </a:gradFill>
                <a:latin typeface="Segoe UI Semibold"/>
              </a:rPr>
              <a:t>How does ACA compare to AKS?</a:t>
            </a:r>
          </a:p>
        </p:txBody>
      </p:sp>
      <p:pic>
        <p:nvPicPr>
          <p:cNvPr id="12" name="Picture 11" descr="See the source image">
            <a:extLst>
              <a:ext uri="{FF2B5EF4-FFF2-40B4-BE49-F238E27FC236}">
                <a16:creationId xmlns:a16="http://schemas.microsoft.com/office/drawing/2014/main" id="{08C65E34-2FF1-8B28-405F-0E810F71377B}"/>
              </a:ext>
            </a:extLst>
          </p:cNvPr>
          <p:cNvPicPr>
            <a:picLocks noChangeAspect="1" noChangeArrowheads="1"/>
          </p:cNvPicPr>
          <p:nvPr/>
        </p:nvPicPr>
        <p:blipFill>
          <a:blip r:embed="rId6">
            <a:alphaModFix amt="35000"/>
            <a:extLst>
              <a:ext uri="{28A0092B-C50C-407E-A947-70E740481C1C}">
                <a14:useLocalDpi xmlns:a14="http://schemas.microsoft.com/office/drawing/2010/main" val="0"/>
              </a:ext>
            </a:extLst>
          </a:blip>
          <a:srcRect/>
          <a:stretch>
            <a:fillRect/>
          </a:stretch>
        </p:blipFill>
        <p:spPr bwMode="auto">
          <a:xfrm>
            <a:off x="2675913" y="1672020"/>
            <a:ext cx="885619" cy="782999"/>
          </a:xfrm>
          <a:prstGeom prst="rect">
            <a:avLst/>
          </a:prstGeom>
          <a:noFill/>
        </p:spPr>
      </p:pic>
      <p:sp>
        <p:nvSpPr>
          <p:cNvPr id="13" name="TextBox 172">
            <a:extLst>
              <a:ext uri="{FF2B5EF4-FFF2-40B4-BE49-F238E27FC236}">
                <a16:creationId xmlns:a16="http://schemas.microsoft.com/office/drawing/2014/main" id="{63E5F638-57AC-3D2E-D2B4-EEEC5D866316}"/>
              </a:ext>
            </a:extLst>
          </p:cNvPr>
          <p:cNvSpPr txBox="1"/>
          <p:nvPr/>
        </p:nvSpPr>
        <p:spPr>
          <a:xfrm>
            <a:off x="3404648" y="2149891"/>
            <a:ext cx="2975335" cy="27883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lt"/>
                <a:cs typeface="Segoe UI"/>
              </a:rPr>
              <a:t>Infrastructure focus, higher flexibility</a:t>
            </a:r>
          </a:p>
        </p:txBody>
      </p:sp>
      <p:sp>
        <p:nvSpPr>
          <p:cNvPr id="14" name="TextBox 172">
            <a:extLst>
              <a:ext uri="{FF2B5EF4-FFF2-40B4-BE49-F238E27FC236}">
                <a16:creationId xmlns:a16="http://schemas.microsoft.com/office/drawing/2014/main" id="{886843B0-17C6-11D7-2E3B-6C605CF6EEB0}"/>
              </a:ext>
            </a:extLst>
          </p:cNvPr>
          <p:cNvSpPr txBox="1"/>
          <p:nvPr/>
        </p:nvSpPr>
        <p:spPr>
          <a:xfrm>
            <a:off x="2838911" y="1838222"/>
            <a:ext cx="4409448" cy="401947"/>
          </a:xfrm>
          <a:prstGeom prst="rect">
            <a:avLst/>
          </a:prstGeom>
          <a:noFill/>
        </p:spPr>
        <p:txBody>
          <a:bodyPr wrap="square" lIns="93260" tIns="46630" rIns="93260" bIns="4663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l" defTabSz="93259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0C0"/>
                </a:solidFill>
                <a:effectLst/>
                <a:uLnTx/>
                <a:uFillTx/>
                <a:latin typeface="Segoe UI Semibold"/>
                <a:ea typeface="+mn-lt"/>
                <a:cs typeface="Segoe UI"/>
              </a:rPr>
              <a:t>Azure Kubernetes Service (AKS)</a:t>
            </a:r>
          </a:p>
        </p:txBody>
      </p:sp>
      <p:cxnSp>
        <p:nvCxnSpPr>
          <p:cNvPr id="15" name="Straight Connector 14">
            <a:extLst>
              <a:ext uri="{FF2B5EF4-FFF2-40B4-BE49-F238E27FC236}">
                <a16:creationId xmlns:a16="http://schemas.microsoft.com/office/drawing/2014/main" id="{66443FE8-F404-0CFB-7879-5C50C068DC38}"/>
              </a:ext>
              <a:ext uri="{C183D7F6-B498-43B3-948B-1728B52AA6E4}">
                <adec:decorative xmlns:adec="http://schemas.microsoft.com/office/drawing/2017/decorative" val="1"/>
              </a:ext>
            </a:extLst>
          </p:cNvPr>
          <p:cNvCxnSpPr>
            <a:cxnSpLocks/>
          </p:cNvCxnSpPr>
          <p:nvPr/>
        </p:nvCxnSpPr>
        <p:spPr>
          <a:xfrm flipV="1">
            <a:off x="2514191" y="2620516"/>
            <a:ext cx="0" cy="3797905"/>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84781E1-7F59-53BD-E0B9-34D4A89C327B}"/>
              </a:ext>
              <a:ext uri="{C183D7F6-B498-43B3-948B-1728B52AA6E4}">
                <adec:decorative xmlns:adec="http://schemas.microsoft.com/office/drawing/2017/decorative" val="1"/>
              </a:ext>
            </a:extLst>
          </p:cNvPr>
          <p:cNvCxnSpPr>
            <a:cxnSpLocks/>
          </p:cNvCxnSpPr>
          <p:nvPr/>
        </p:nvCxnSpPr>
        <p:spPr>
          <a:xfrm flipH="1" flipV="1">
            <a:off x="579037" y="2603345"/>
            <a:ext cx="11157708" cy="4094"/>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7D180479-B480-387A-E159-1DA961E57AA7}"/>
              </a:ext>
              <a:ext uri="{C183D7F6-B498-43B3-948B-1728B52AA6E4}">
                <adec:decorative xmlns:adec="http://schemas.microsoft.com/office/drawing/2017/decorative" val="1"/>
              </a:ext>
            </a:extLst>
          </p:cNvPr>
          <p:cNvCxnSpPr>
            <a:cxnSpLocks/>
          </p:cNvCxnSpPr>
          <p:nvPr/>
        </p:nvCxnSpPr>
        <p:spPr>
          <a:xfrm>
            <a:off x="6934480" y="2620516"/>
            <a:ext cx="0" cy="3797628"/>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CBA20239-38E4-BB20-D1FC-1DAF3FAFB3DB}"/>
              </a:ext>
              <a:ext uri="{C183D7F6-B498-43B3-948B-1728B52AA6E4}">
                <adec:decorative xmlns:adec="http://schemas.microsoft.com/office/drawing/2017/decorative" val="1"/>
              </a:ext>
            </a:extLst>
          </p:cNvPr>
          <p:cNvCxnSpPr>
            <a:cxnSpLocks/>
          </p:cNvCxnSpPr>
          <p:nvPr/>
        </p:nvCxnSpPr>
        <p:spPr>
          <a:xfrm flipH="1">
            <a:off x="583116" y="3367337"/>
            <a:ext cx="11153634"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7F08100D-91DE-489B-7E9E-18801EBB6453}"/>
              </a:ext>
              <a:ext uri="{C183D7F6-B498-43B3-948B-1728B52AA6E4}">
                <adec:decorative xmlns:adec="http://schemas.microsoft.com/office/drawing/2017/decorative" val="1"/>
              </a:ext>
            </a:extLst>
          </p:cNvPr>
          <p:cNvCxnSpPr>
            <a:cxnSpLocks/>
          </p:cNvCxnSpPr>
          <p:nvPr/>
        </p:nvCxnSpPr>
        <p:spPr>
          <a:xfrm flipH="1">
            <a:off x="579037" y="4131055"/>
            <a:ext cx="11157713"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C381FD7-60C3-E299-5AFD-66127C753CF7}"/>
              </a:ext>
              <a:ext uri="{C183D7F6-B498-43B3-948B-1728B52AA6E4}">
                <adec:decorative xmlns:adec="http://schemas.microsoft.com/office/drawing/2017/decorative" val="1"/>
              </a:ext>
            </a:extLst>
          </p:cNvPr>
          <p:cNvCxnSpPr>
            <a:cxnSpLocks/>
          </p:cNvCxnSpPr>
          <p:nvPr/>
        </p:nvCxnSpPr>
        <p:spPr>
          <a:xfrm flipH="1">
            <a:off x="579037" y="5197842"/>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855507DC-7A5A-4F08-547B-B07C44C67E93}"/>
              </a:ext>
              <a:ext uri="{C183D7F6-B498-43B3-948B-1728B52AA6E4}">
                <adec:decorative xmlns:adec="http://schemas.microsoft.com/office/drawing/2017/decorative" val="1"/>
              </a:ext>
            </a:extLst>
          </p:cNvPr>
          <p:cNvCxnSpPr>
            <a:cxnSpLocks/>
          </p:cNvCxnSpPr>
          <p:nvPr/>
        </p:nvCxnSpPr>
        <p:spPr>
          <a:xfrm flipH="1">
            <a:off x="579037" y="6418144"/>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5" name="TextBox 114">
            <a:extLst>
              <a:ext uri="{FF2B5EF4-FFF2-40B4-BE49-F238E27FC236}">
                <a16:creationId xmlns:a16="http://schemas.microsoft.com/office/drawing/2014/main" id="{C2F5B69C-01A6-0F19-DA09-F94B37E1A21B}"/>
              </a:ext>
            </a:extLst>
          </p:cNvPr>
          <p:cNvSpPr txBox="1"/>
          <p:nvPr/>
        </p:nvSpPr>
        <p:spPr>
          <a:xfrm>
            <a:off x="783444" y="2894346"/>
            <a:ext cx="1530419"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Core value proposition</a:t>
            </a:r>
          </a:p>
        </p:txBody>
      </p:sp>
      <p:sp>
        <p:nvSpPr>
          <p:cNvPr id="116" name="TextBox 115">
            <a:extLst>
              <a:ext uri="{FF2B5EF4-FFF2-40B4-BE49-F238E27FC236}">
                <a16:creationId xmlns:a16="http://schemas.microsoft.com/office/drawing/2014/main" id="{41F44FFE-79BE-6E53-409A-D439E0EFB4A8}"/>
              </a:ext>
            </a:extLst>
          </p:cNvPr>
          <p:cNvSpPr txBox="1"/>
          <p:nvPr/>
        </p:nvSpPr>
        <p:spPr>
          <a:xfrm>
            <a:off x="2710984" y="2705720"/>
            <a:ext cx="3873973"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Managed Kubernetes cluster in Azure with full access to the Kubernetes API server and high level of control over cluster configuration with a node-based pricing model</a:t>
            </a:r>
          </a:p>
        </p:txBody>
      </p:sp>
      <p:sp>
        <p:nvSpPr>
          <p:cNvPr id="117" name="TextBox 116">
            <a:extLst>
              <a:ext uri="{FF2B5EF4-FFF2-40B4-BE49-F238E27FC236}">
                <a16:creationId xmlns:a16="http://schemas.microsoft.com/office/drawing/2014/main" id="{453B9265-C752-2E71-A639-4538DBE36867}"/>
              </a:ext>
            </a:extLst>
          </p:cNvPr>
          <p:cNvSpPr txBox="1"/>
          <p:nvPr/>
        </p:nvSpPr>
        <p:spPr>
          <a:xfrm>
            <a:off x="7133201" y="2713182"/>
            <a:ext cx="4603544"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Fully-managed serverless abstraction on top of Kubernetes infrastructure, purpose built for managing and scaling event-driven microservices with a consumption-based pricing model</a:t>
            </a:r>
          </a:p>
        </p:txBody>
      </p:sp>
      <p:sp>
        <p:nvSpPr>
          <p:cNvPr id="118" name="TextBox 117">
            <a:extLst>
              <a:ext uri="{FF2B5EF4-FFF2-40B4-BE49-F238E27FC236}">
                <a16:creationId xmlns:a16="http://schemas.microsoft.com/office/drawing/2014/main" id="{9C0BD1A2-91E6-FD2E-8D60-9C1F27937718}"/>
              </a:ext>
            </a:extLst>
          </p:cNvPr>
          <p:cNvSpPr txBox="1"/>
          <p:nvPr/>
        </p:nvSpPr>
        <p:spPr>
          <a:xfrm>
            <a:off x="776976" y="3624215"/>
            <a:ext cx="937757"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Optimized for</a:t>
            </a:r>
          </a:p>
        </p:txBody>
      </p:sp>
      <p:sp>
        <p:nvSpPr>
          <p:cNvPr id="119" name="TextBox 118">
            <a:extLst>
              <a:ext uri="{FF2B5EF4-FFF2-40B4-BE49-F238E27FC236}">
                <a16:creationId xmlns:a16="http://schemas.microsoft.com/office/drawing/2014/main" id="{96D911A7-A05B-CF62-8B82-400D7E3424BD}"/>
              </a:ext>
            </a:extLst>
          </p:cNvPr>
          <p:cNvSpPr txBox="1"/>
          <p:nvPr/>
        </p:nvSpPr>
        <p:spPr>
          <a:xfrm>
            <a:off x="2675912" y="3439549"/>
            <a:ext cx="4432809" cy="553998"/>
          </a:xfrm>
          <a:prstGeom prst="rect">
            <a:avLst/>
          </a:prstGeom>
          <a:noFill/>
        </p:spPr>
        <p:txBody>
          <a:bodyPr wrap="square" lIns="0" tIns="0" rIns="0" bIns="0" rtlCol="0">
            <a:spAutoFit/>
          </a:bodyPr>
          <a:lstStyle/>
          <a:p>
            <a:pPr marL="171450" indent="-171450">
              <a:buFont typeface="Arial" panose="020B0604020202020204" pitchFamily="34" charset="0"/>
              <a:buChar char="•"/>
              <a:defRPr/>
            </a:pPr>
            <a:r>
              <a:rPr kumimoji="0" lang="en-US" sz="1200" b="0" i="0" u="none" strike="noStrike" kern="1200" cap="none" spc="0" normalizeH="0" baseline="0" noProof="0" dirty="0">
                <a:ln>
                  <a:noFill/>
                </a:ln>
                <a:solidFill>
                  <a:srgbClr val="0070C0"/>
                </a:solidFill>
                <a:effectLst/>
                <a:uLnTx/>
                <a:uFillTx/>
                <a:latin typeface="Segoe UI"/>
                <a:ea typeface="+mn-ea"/>
                <a:cs typeface="+mn-cs"/>
              </a:rPr>
              <a:t>Upstream </a:t>
            </a:r>
            <a:r>
              <a:rPr lang="en-US" sz="1200" dirty="0">
                <a:solidFill>
                  <a:srgbClr val="0070C0"/>
                </a:solidFill>
                <a:latin typeface="Segoe UI"/>
              </a:rPr>
              <a:t>Operations flexibility with advanced customization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70C0"/>
                </a:solidFill>
                <a:effectLst/>
                <a:uLnTx/>
                <a:uFillTx/>
                <a:latin typeface="Segoe UI"/>
                <a:ea typeface="+mn-ea"/>
                <a:cs typeface="+mn-cs"/>
              </a:rPr>
              <a:t>m feature parity with a managed control plane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0070C0"/>
                </a:solidFill>
                <a:effectLst/>
                <a:uLnTx/>
                <a:uFillTx/>
                <a:latin typeface="Segoe UI"/>
                <a:ea typeface="+mn-ea"/>
                <a:cs typeface="+mn-cs"/>
              </a:rPr>
              <a:t>Experienced Kubernetes operators </a:t>
            </a:r>
          </a:p>
        </p:txBody>
      </p:sp>
      <p:sp>
        <p:nvSpPr>
          <p:cNvPr id="120" name="TextBox 119">
            <a:extLst>
              <a:ext uri="{FF2B5EF4-FFF2-40B4-BE49-F238E27FC236}">
                <a16:creationId xmlns:a16="http://schemas.microsoft.com/office/drawing/2014/main" id="{53A9D9B2-65EE-1769-7626-2FBC1E392BFE}"/>
              </a:ext>
            </a:extLst>
          </p:cNvPr>
          <p:cNvSpPr txBox="1"/>
          <p:nvPr/>
        </p:nvSpPr>
        <p:spPr>
          <a:xfrm>
            <a:off x="7108722" y="3460005"/>
            <a:ext cx="4628028" cy="553998"/>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Platform-as-a-Service experience with serverless scale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 productivity with low operations overhead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Linux-based, general-purpose stateless containers</a:t>
            </a:r>
          </a:p>
        </p:txBody>
      </p:sp>
      <p:sp>
        <p:nvSpPr>
          <p:cNvPr id="121" name="TextBox 120">
            <a:extLst>
              <a:ext uri="{FF2B5EF4-FFF2-40B4-BE49-F238E27FC236}">
                <a16:creationId xmlns:a16="http://schemas.microsoft.com/office/drawing/2014/main" id="{C111732C-D540-B281-4C01-6CFA7F484C2F}"/>
              </a:ext>
            </a:extLst>
          </p:cNvPr>
          <p:cNvSpPr txBox="1"/>
          <p:nvPr/>
        </p:nvSpPr>
        <p:spPr>
          <a:xfrm>
            <a:off x="776976" y="5545862"/>
            <a:ext cx="1069588"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OSS Integration</a:t>
            </a:r>
          </a:p>
        </p:txBody>
      </p:sp>
      <p:sp>
        <p:nvSpPr>
          <p:cNvPr id="122" name="TextBox 121">
            <a:extLst>
              <a:ext uri="{FF2B5EF4-FFF2-40B4-BE49-F238E27FC236}">
                <a16:creationId xmlns:a16="http://schemas.microsoft.com/office/drawing/2014/main" id="{0A0C017A-90B0-C5B5-0EE8-C6758BD69792}"/>
              </a:ext>
            </a:extLst>
          </p:cNvPr>
          <p:cNvSpPr txBox="1"/>
          <p:nvPr/>
        </p:nvSpPr>
        <p:spPr>
          <a:xfrm>
            <a:off x="2675905" y="5335188"/>
            <a:ext cx="4059854"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Provides a set of cluster extensions and add-ons for operators to enable OSS components in-cluster including Dapr, KEDA, Open Service Mesh, </a:t>
            </a:r>
            <a:r>
              <a:rPr kumimoji="0" lang="en-US" sz="1200" b="0" i="0" u="none" strike="noStrike" kern="1200" cap="none" spc="0" normalizeH="0" baseline="0" noProof="0" err="1">
                <a:ln>
                  <a:noFill/>
                </a:ln>
                <a:solidFill>
                  <a:srgbClr val="0070C0"/>
                </a:solidFill>
                <a:effectLst/>
                <a:uLnTx/>
                <a:uFillTx/>
                <a:latin typeface="Segoe UI"/>
                <a:ea typeface="+mn-ea"/>
                <a:cs typeface="+mn-cs"/>
              </a:rPr>
              <a:t>GitOps</a:t>
            </a:r>
            <a:r>
              <a:rPr kumimoji="0" lang="en-US" sz="1200" b="0" i="0" u="none" strike="noStrike" kern="1200" cap="none" spc="0" normalizeH="0" baseline="0" noProof="0">
                <a:ln>
                  <a:noFill/>
                </a:ln>
                <a:solidFill>
                  <a:srgbClr val="0070C0"/>
                </a:solidFill>
                <a:effectLst/>
                <a:uLnTx/>
                <a:uFillTx/>
                <a:latin typeface="Segoe UI"/>
                <a:ea typeface="+mn-ea"/>
                <a:cs typeface="+mn-cs"/>
              </a:rPr>
              <a:t> (Flux), Pod Identity,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Supports manual installation via Kubernetes manifests</a:t>
            </a:r>
          </a:p>
        </p:txBody>
      </p:sp>
      <p:sp>
        <p:nvSpPr>
          <p:cNvPr id="123" name="TextBox 122">
            <a:extLst>
              <a:ext uri="{FF2B5EF4-FFF2-40B4-BE49-F238E27FC236}">
                <a16:creationId xmlns:a16="http://schemas.microsoft.com/office/drawing/2014/main" id="{20797575-8DBE-7249-1B93-8ED7FB73F01D}"/>
              </a:ext>
            </a:extLst>
          </p:cNvPr>
          <p:cNvSpPr txBox="1"/>
          <p:nvPr/>
        </p:nvSpPr>
        <p:spPr>
          <a:xfrm>
            <a:off x="7096194" y="5282479"/>
            <a:ext cx="4109380" cy="129266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Includes opinionated platform capabilities powered by CNCF projects including Dapr, KEDA and Envoy which are fully platform-managed and supported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Envoy: managed ingress and traffic splitting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KEDA: managed, event-driven </a:t>
            </a:r>
            <a:r>
              <a:rPr kumimoji="0" lang="en-US" sz="1200" b="0" i="0" u="none" strike="noStrike" kern="1200" cap="none" spc="0" normalizeH="0" baseline="0" noProof="0" err="1">
                <a:ln>
                  <a:noFill/>
                </a:ln>
                <a:solidFill>
                  <a:srgbClr val="0070C0"/>
                </a:solidFill>
                <a:effectLst/>
                <a:uLnTx/>
                <a:uFillTx/>
                <a:latin typeface="Segoe UI"/>
                <a:ea typeface="+mn-ea"/>
                <a:cs typeface="+mn-cs"/>
              </a:rPr>
              <a:t>autoscale</a:t>
            </a:r>
            <a:r>
              <a:rPr kumimoji="0" lang="en-US" sz="1200" b="0" i="0" u="none" strike="noStrike" kern="1200" cap="none" spc="0" normalizeH="0" baseline="0" noProof="0">
                <a:ln>
                  <a:noFill/>
                </a:ln>
                <a:solidFill>
                  <a:srgbClr val="0070C0"/>
                </a:solidFill>
                <a:effectLst/>
                <a:uLnTx/>
                <a:uFillTx/>
                <a:latin typeface="Segoe UI"/>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Dapr: codified best practices for microservices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0232919C-65AC-3355-BE61-38F30A93E2F5}"/>
              </a:ext>
            </a:extLst>
          </p:cNvPr>
          <p:cNvSpPr txBox="1"/>
          <p:nvPr/>
        </p:nvSpPr>
        <p:spPr>
          <a:xfrm>
            <a:off x="778367" y="4504939"/>
            <a:ext cx="1201034" cy="184666"/>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Interaction model</a:t>
            </a:r>
          </a:p>
        </p:txBody>
      </p:sp>
      <p:sp>
        <p:nvSpPr>
          <p:cNvPr id="125" name="TextBox 124">
            <a:extLst>
              <a:ext uri="{FF2B5EF4-FFF2-40B4-BE49-F238E27FC236}">
                <a16:creationId xmlns:a16="http://schemas.microsoft.com/office/drawing/2014/main" id="{09B60FE5-B781-1B78-541A-4C068DD9746A}"/>
              </a:ext>
            </a:extLst>
          </p:cNvPr>
          <p:cNvSpPr txBox="1"/>
          <p:nvPr/>
        </p:nvSpPr>
        <p:spPr>
          <a:xfrm>
            <a:off x="2675905" y="4199301"/>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Operators deploy node-based AKS clusters using Azure Portal, CLI or Infrastructure-as-Code templates (</a:t>
            </a:r>
            <a:r>
              <a:rPr kumimoji="0" lang="en-US" sz="1200" b="0" i="0" u="none" strike="noStrike" kern="1200" cap="none" spc="0" normalizeH="0" baseline="0" noProof="0" err="1">
                <a:ln>
                  <a:noFill/>
                </a:ln>
                <a:solidFill>
                  <a:srgbClr val="0070C0"/>
                </a:solidFill>
                <a:effectLst/>
                <a:uLnTx/>
                <a:uFillTx/>
                <a:latin typeface="Segoe UI"/>
                <a:ea typeface="+mn-ea"/>
                <a:cs typeface="+mn-cs"/>
              </a:rPr>
              <a:t>IaC</a:t>
            </a:r>
            <a:r>
              <a:rPr kumimoji="0" lang="en-US" sz="1200" b="0" i="0" u="none" strike="noStrike" kern="1200" cap="none" spc="0" normalizeH="0" baseline="0" noProof="0">
                <a:ln>
                  <a:noFill/>
                </a:ln>
                <a:solidFill>
                  <a:srgbClr val="0070C0"/>
                </a:solidFill>
                <a:effectLst/>
                <a:uLnTx/>
                <a:uFillTx/>
                <a:latin typeface="Segoe UI"/>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Developers deploy containers via Kubernetes deployment manifests or HELM charts to logically-isolated namespaces within the cluster  </a:t>
            </a:r>
          </a:p>
        </p:txBody>
      </p:sp>
      <p:sp>
        <p:nvSpPr>
          <p:cNvPr id="126" name="TextBox 125">
            <a:extLst>
              <a:ext uri="{FF2B5EF4-FFF2-40B4-BE49-F238E27FC236}">
                <a16:creationId xmlns:a16="http://schemas.microsoft.com/office/drawing/2014/main" id="{625C6B2F-E249-499B-EBEA-9A6EAC8A88F1}"/>
              </a:ext>
            </a:extLst>
          </p:cNvPr>
          <p:cNvSpPr txBox="1"/>
          <p:nvPr/>
        </p:nvSpPr>
        <p:spPr>
          <a:xfrm>
            <a:off x="7096194" y="4206267"/>
            <a:ext cx="4139648" cy="923330"/>
          </a:xfrm>
          <a:prstGeom prst="rect">
            <a:avLst/>
          </a:prstGeom>
          <a:noFill/>
        </p:spPr>
        <p:txBody>
          <a:bodyPr wrap="square" lIns="0" tIns="0" rIns="0" bIns="0"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Developers deploy containers as individual Container Apps using Azure Portal, CLI or </a:t>
            </a:r>
            <a:r>
              <a:rPr kumimoji="0" lang="en-US" sz="1200" b="0" i="0" u="none" strike="noStrike" kern="1200" cap="none" spc="0" normalizeH="0" baseline="0" noProof="0" err="1">
                <a:ln>
                  <a:noFill/>
                </a:ln>
                <a:solidFill>
                  <a:srgbClr val="0070C0"/>
                </a:solidFill>
                <a:effectLst/>
                <a:uLnTx/>
                <a:uFillTx/>
                <a:latin typeface="Segoe UI"/>
                <a:ea typeface="+mn-ea"/>
                <a:cs typeface="+mn-cs"/>
              </a:rPr>
              <a:t>IaC</a:t>
            </a:r>
            <a:r>
              <a:rPr kumimoji="0" lang="en-US" sz="1200" b="0" i="0" u="none" strike="noStrike" kern="1200" cap="none" spc="0" normalizeH="0" baseline="0" noProof="0">
                <a:ln>
                  <a:noFill/>
                </a:ln>
                <a:solidFill>
                  <a:srgbClr val="0070C0"/>
                </a:solidFill>
                <a:effectLst/>
                <a:uLnTx/>
                <a:uFillTx/>
                <a:latin typeface="Segoe UI"/>
                <a:ea typeface="+mn-ea"/>
                <a:cs typeface="+mn-cs"/>
              </a:rPr>
              <a:t> templates without any Kubernetes manifests required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200" b="0" i="0" u="none" strike="noStrike" kern="1200" cap="none" spc="0" normalizeH="0" baseline="0" noProof="0">
                <a:ln>
                  <a:noFill/>
                </a:ln>
                <a:solidFill>
                  <a:srgbClr val="0070C0"/>
                </a:solidFill>
                <a:effectLst/>
                <a:uLnTx/>
                <a:uFillTx/>
                <a:latin typeface="Segoe UI"/>
                <a:ea typeface="+mn-ea"/>
                <a:cs typeface="+mn-cs"/>
              </a:rPr>
              <a:t>Related container apps are deployed to a shared Container Apps environment comparable to a Kubernetes namespace </a:t>
            </a:r>
          </a:p>
        </p:txBody>
      </p:sp>
    </p:spTree>
    <p:extLst>
      <p:ext uri="{BB962C8B-B14F-4D97-AF65-F5344CB8AC3E}">
        <p14:creationId xmlns:p14="http://schemas.microsoft.com/office/powerpoint/2010/main" val="30766439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90FDBF-5C41-C079-AA1F-75E40BF2DEB4}"/>
              </a:ext>
            </a:extLst>
          </p:cNvPr>
          <p:cNvSpPr>
            <a:spLocks noGrp="1"/>
          </p:cNvSpPr>
          <p:nvPr>
            <p:ph type="title"/>
          </p:nvPr>
        </p:nvSpPr>
        <p:spPr>
          <a:xfrm>
            <a:off x="0" y="7951"/>
            <a:ext cx="12192000" cy="1017767"/>
          </a:xfrm>
        </p:spPr>
        <p:txBody>
          <a:bodyPr>
            <a:normAutofit/>
          </a:bodyPr>
          <a:lstStyle/>
          <a:p>
            <a:pPr algn="ctr"/>
            <a:r>
              <a:rPr lang="en-US" sz="3200" b="1" spc="-50">
                <a:ln w="3175">
                  <a:noFill/>
                </a:ln>
                <a:gradFill>
                  <a:gsLst>
                    <a:gs pos="0">
                      <a:srgbClr val="50E6FF"/>
                    </a:gs>
                    <a:gs pos="100000">
                      <a:srgbClr val="8661C5"/>
                    </a:gs>
                  </a:gsLst>
                  <a:lin ang="2700000" scaled="1"/>
                </a:gradFill>
                <a:latin typeface="Segoe UI Semibold"/>
              </a:rPr>
              <a:t>ACA Portal deployment -demo</a:t>
            </a:r>
          </a:p>
        </p:txBody>
      </p:sp>
      <p:pic>
        <p:nvPicPr>
          <p:cNvPr id="5" name="ACA creation demo">
            <a:hlinkClick r:id="" action="ppaction://media"/>
            <a:extLst>
              <a:ext uri="{FF2B5EF4-FFF2-40B4-BE49-F238E27FC236}">
                <a16:creationId xmlns:a16="http://schemas.microsoft.com/office/drawing/2014/main" id="{846A090C-6B1C-334C-7C2E-A6D667259B1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57200" y="767014"/>
            <a:ext cx="10828421" cy="6090986"/>
          </a:xfrm>
          <a:prstGeom prst="rect">
            <a:avLst/>
          </a:prstGeom>
        </p:spPr>
      </p:pic>
    </p:spTree>
    <p:extLst>
      <p:ext uri="{BB962C8B-B14F-4D97-AF65-F5344CB8AC3E}">
        <p14:creationId xmlns:p14="http://schemas.microsoft.com/office/powerpoint/2010/main" val="3144802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658"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550835" y="2284261"/>
            <a:ext cx="4352486" cy="4488536"/>
          </a:xfrm>
          <a:prstGeom prst="rect">
            <a:avLst/>
          </a:prstGeom>
          <a:noFill/>
        </p:spPr>
        <p:txBody>
          <a:bodyPr wrap="square" rtlCol="0">
            <a:spAutoFit/>
          </a:bodyPr>
          <a:lstStyle/>
          <a:p>
            <a:pPr algn="ctr" defTabSz="348386"/>
            <a:r>
              <a:rPr lang="en-NZ" sz="5028" b="1" dirty="0">
                <a:solidFill>
                  <a:srgbClr val="0070C0"/>
                </a:solidFill>
                <a:latin typeface="Trebuchet MS" panose="020B0603020202020204"/>
              </a:rPr>
              <a:t>KEEP</a:t>
            </a:r>
          </a:p>
          <a:p>
            <a:pPr algn="ctr" defTabSz="348386"/>
            <a:r>
              <a:rPr lang="en-NZ" sz="5028" b="1" dirty="0">
                <a:solidFill>
                  <a:srgbClr val="0070C0"/>
                </a:solidFill>
                <a:latin typeface="Trebuchet MS" panose="020B0603020202020204"/>
              </a:rPr>
              <a:t>CONTAINERS CALM</a:t>
            </a:r>
          </a:p>
          <a:p>
            <a:pPr algn="ctr" defTabSz="348386"/>
            <a:r>
              <a:rPr lang="en-NZ" sz="3428" b="1" dirty="0">
                <a:solidFill>
                  <a:srgbClr val="0070C0"/>
                </a:solidFill>
                <a:latin typeface="Trebuchet MS" panose="020B0603020202020204"/>
              </a:rPr>
              <a:t>AND</a:t>
            </a:r>
            <a:endParaRPr lang="en-NZ" sz="5028" b="1" dirty="0">
              <a:solidFill>
                <a:srgbClr val="0070C0"/>
              </a:solidFill>
              <a:latin typeface="Trebuchet MS" panose="020B0603020202020204"/>
            </a:endParaRPr>
          </a:p>
          <a:p>
            <a:pPr algn="ctr" defTabSz="348386"/>
            <a:r>
              <a:rPr lang="en-NZ" sz="5028" b="1" dirty="0">
                <a:solidFill>
                  <a:srgbClr val="0070C0"/>
                </a:solidFill>
                <a:latin typeface="Trebuchet MS" panose="020B0603020202020204"/>
              </a:rPr>
              <a:t>PUT IT IN AZURE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5482786" y="1156233"/>
            <a:ext cx="5190134" cy="4561857"/>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6096000" y="2284261"/>
            <a:ext cx="4422628" cy="1358577"/>
          </a:xfrm>
          <a:prstGeom prst="rect">
            <a:avLst/>
          </a:prstGeom>
          <a:noFill/>
        </p:spPr>
        <p:txBody>
          <a:bodyPr wrap="square">
            <a:spAutoFit/>
          </a:bodyPr>
          <a:lstStyle/>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Building </a:t>
            </a:r>
          </a:p>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Container Apps</a:t>
            </a:r>
            <a:endParaRPr lang="en-US" sz="4114"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Azure Container Apps - Pricing | Microsoft Azure">
            <a:extLst>
              <a:ext uri="{FF2B5EF4-FFF2-40B4-BE49-F238E27FC236}">
                <a16:creationId xmlns:a16="http://schemas.microsoft.com/office/drawing/2014/main" id="{4AAD783E-5FDF-E2AC-59BA-29E637FBD54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835" y="21908"/>
            <a:ext cx="4321238" cy="22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4261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cxnSp>
        <p:nvCxnSpPr>
          <p:cNvPr id="114" name="Straight Connector 113">
            <a:extLst>
              <a:ext uri="{FF2B5EF4-FFF2-40B4-BE49-F238E27FC236}">
                <a16:creationId xmlns:a16="http://schemas.microsoft.com/office/drawing/2014/main" id="{855507DC-7A5A-4F08-547B-B07C44C67E93}"/>
              </a:ext>
              <a:ext uri="{C183D7F6-B498-43B3-948B-1728B52AA6E4}">
                <adec:decorative xmlns:adec="http://schemas.microsoft.com/office/drawing/2017/decorative" val="1"/>
              </a:ext>
            </a:extLst>
          </p:cNvPr>
          <p:cNvCxnSpPr>
            <a:cxnSpLocks/>
          </p:cNvCxnSpPr>
          <p:nvPr/>
        </p:nvCxnSpPr>
        <p:spPr>
          <a:xfrm flipH="1">
            <a:off x="579037" y="6418144"/>
            <a:ext cx="11157708" cy="0"/>
          </a:xfrm>
          <a:prstGeom prst="line">
            <a:avLst/>
          </a:prstGeom>
          <a:ln>
            <a:solidFill>
              <a:schemeClr val="accent1">
                <a:lumMod val="75000"/>
                <a:alpha val="7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F3F7B069-0DCD-ADB2-CA5F-7D92BADD120C}"/>
              </a:ext>
            </a:extLst>
          </p:cNvPr>
          <p:cNvSpPr txBox="1"/>
          <p:nvPr/>
        </p:nvSpPr>
        <p:spPr>
          <a:xfrm>
            <a:off x="266977" y="1468399"/>
            <a:ext cx="11157707" cy="2862322"/>
          </a:xfrm>
          <a:prstGeom prst="rect">
            <a:avLst/>
          </a:prstGeom>
          <a:noFill/>
        </p:spPr>
        <p:txBody>
          <a:bodyPr wrap="square">
            <a:spAutoFit/>
          </a:bodyPr>
          <a:lstStyle/>
          <a:p>
            <a:pPr marL="285750" indent="-285750">
              <a:buFont typeface="Arial" panose="020B0604020202020204" pitchFamily="34" charset="0"/>
              <a:buChar char="•"/>
            </a:pPr>
            <a:r>
              <a:rPr lang="en-US" dirty="0">
                <a:solidFill>
                  <a:srgbClr val="0070C0"/>
                </a:solidFill>
              </a:rPr>
              <a:t>Azure Portal Deployment</a:t>
            </a:r>
          </a:p>
          <a:p>
            <a:pPr marL="285750" indent="-285750">
              <a:buFont typeface="Arial" panose="020B0604020202020204" pitchFamily="34" charset="0"/>
              <a:buChar char="•"/>
            </a:pPr>
            <a:r>
              <a:rPr lang="en-US" dirty="0">
                <a:solidFill>
                  <a:srgbClr val="0070C0"/>
                </a:solidFill>
              </a:rPr>
              <a:t>Azure cli deployment</a:t>
            </a:r>
          </a:p>
          <a:p>
            <a:pPr marL="285750" indent="-285750">
              <a:buFont typeface="Arial" panose="020B0604020202020204" pitchFamily="34" charset="0"/>
              <a:buChar char="•"/>
            </a:pPr>
            <a:r>
              <a:rPr lang="en-US" dirty="0">
                <a:solidFill>
                  <a:srgbClr val="0070C0"/>
                </a:solidFill>
              </a:rPr>
              <a:t>ARM template deployment</a:t>
            </a:r>
          </a:p>
          <a:p>
            <a:pPr marL="285750" indent="-285750">
              <a:buFont typeface="Arial" panose="020B0604020202020204" pitchFamily="34" charset="0"/>
              <a:buChar char="•"/>
            </a:pPr>
            <a:r>
              <a:rPr lang="en-US" dirty="0">
                <a:solidFill>
                  <a:srgbClr val="0070C0"/>
                </a:solidFill>
              </a:rPr>
              <a:t>Bicep template deployment</a:t>
            </a:r>
          </a:p>
          <a:p>
            <a:pPr marL="285750" indent="-285750">
              <a:buFont typeface="Arial" panose="020B0604020202020204" pitchFamily="34" charset="0"/>
              <a:buChar char="•"/>
            </a:pPr>
            <a:r>
              <a:rPr lang="en-US" dirty="0">
                <a:solidFill>
                  <a:srgbClr val="0070C0"/>
                </a:solidFill>
              </a:rPr>
              <a:t>Terraform template deployment</a:t>
            </a:r>
          </a:p>
          <a:p>
            <a:pPr marL="285750" indent="-285750">
              <a:buFont typeface="Arial" panose="020B0604020202020204" pitchFamily="34" charset="0"/>
              <a:buChar char="•"/>
            </a:pPr>
            <a:r>
              <a:rPr lang="en-US" dirty="0" err="1">
                <a:solidFill>
                  <a:srgbClr val="0070C0"/>
                </a:solidFill>
              </a:rPr>
              <a:t>Pulumi</a:t>
            </a:r>
            <a:r>
              <a:rPr lang="en-US" dirty="0">
                <a:solidFill>
                  <a:srgbClr val="0070C0"/>
                </a:solidFill>
              </a:rPr>
              <a:t> or other API tools</a:t>
            </a:r>
          </a:p>
          <a:p>
            <a:pPr marL="0" indent="0">
              <a:buNone/>
            </a:pPr>
            <a:endParaRPr lang="en-US" dirty="0">
              <a:solidFill>
                <a:schemeClr val="bg1"/>
              </a:solidFill>
            </a:endParaRPr>
          </a:p>
          <a:p>
            <a:r>
              <a:rPr lang="en-US" sz="1800" dirty="0" err="1">
                <a:hlinkClick r:id="rId4"/>
              </a:rPr>
              <a:t>az</a:t>
            </a:r>
            <a:r>
              <a:rPr lang="en-US" sz="1800" dirty="0">
                <a:hlinkClick r:id="rId4"/>
              </a:rPr>
              <a:t> </a:t>
            </a:r>
            <a:r>
              <a:rPr lang="en-US" sz="1800" dirty="0" err="1">
                <a:hlinkClick r:id="rId4"/>
              </a:rPr>
              <a:t>containerapp</a:t>
            </a:r>
            <a:r>
              <a:rPr lang="en-US" sz="1800" dirty="0">
                <a:hlinkClick r:id="rId4"/>
              </a:rPr>
              <a:t> | Microsoft Learn</a:t>
            </a:r>
            <a:endParaRPr lang="en-US" sz="1800" dirty="0"/>
          </a:p>
          <a:p>
            <a:r>
              <a:rPr lang="en-US" sz="1800" dirty="0" err="1">
                <a:hlinkClick r:id="rId5"/>
              </a:rPr>
              <a:t>Quickstart</a:t>
            </a:r>
            <a:r>
              <a:rPr lang="en-US" sz="1800" dirty="0">
                <a:hlinkClick r:id="rId5"/>
              </a:rPr>
              <a:t> - create a container instance - Bicep - Azure Container Instances | Microsoft Learn</a:t>
            </a:r>
            <a:endParaRPr lang="en-US" sz="1800" dirty="0"/>
          </a:p>
          <a:p>
            <a:r>
              <a:rPr lang="en-US" sz="1800" dirty="0" err="1">
                <a:hlinkClick r:id="rId6"/>
              </a:rPr>
              <a:t>Microsoft.App</a:t>
            </a:r>
            <a:r>
              <a:rPr lang="en-US" sz="1800" dirty="0">
                <a:hlinkClick r:id="rId6"/>
              </a:rPr>
              <a:t>/</a:t>
            </a:r>
            <a:r>
              <a:rPr lang="en-US" sz="1800" dirty="0" err="1">
                <a:hlinkClick r:id="rId6"/>
              </a:rPr>
              <a:t>containerApps</a:t>
            </a:r>
            <a:r>
              <a:rPr lang="en-US" sz="1800" dirty="0">
                <a:hlinkClick r:id="rId6"/>
              </a:rPr>
              <a:t> - Bicep, ARM template &amp; Terraform </a:t>
            </a:r>
            <a:r>
              <a:rPr lang="en-US" sz="1800" dirty="0" err="1">
                <a:hlinkClick r:id="rId6"/>
              </a:rPr>
              <a:t>AzAPI</a:t>
            </a:r>
            <a:r>
              <a:rPr lang="en-US" sz="1800" dirty="0">
                <a:hlinkClick r:id="rId6"/>
              </a:rPr>
              <a:t> reference | Microsoft Learn</a:t>
            </a:r>
            <a:endParaRPr lang="en-US" sz="1800" dirty="0"/>
          </a:p>
        </p:txBody>
      </p:sp>
      <p:sp>
        <p:nvSpPr>
          <p:cNvPr id="6" name="Title 1">
            <a:extLst>
              <a:ext uri="{FF2B5EF4-FFF2-40B4-BE49-F238E27FC236}">
                <a16:creationId xmlns:a16="http://schemas.microsoft.com/office/drawing/2014/main" id="{16EDC8B6-8043-9868-B5FA-3B3B5D346946}"/>
              </a:ext>
            </a:extLst>
          </p:cNvPr>
          <p:cNvSpPr txBox="1">
            <a:spLocks/>
          </p:cNvSpPr>
          <p:nvPr/>
        </p:nvSpPr>
        <p:spPr>
          <a:xfrm>
            <a:off x="53396" y="657394"/>
            <a:ext cx="7290194" cy="516799"/>
          </a:xfrm>
          <a:prstGeom prst="rect">
            <a:avLst/>
          </a:prstGeom>
        </p:spPr>
        <p:txBody>
          <a:bodyPr vert="horz" lIns="91440" tIns="45720" rIns="91440" bIns="45720" rtlCol="0" anchor="b">
            <a:normAutofit fontScale="925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spc="-50" dirty="0">
                <a:ln w="3175">
                  <a:noFill/>
                </a:ln>
                <a:gradFill>
                  <a:gsLst>
                    <a:gs pos="0">
                      <a:srgbClr val="50E6FF"/>
                    </a:gs>
                    <a:gs pos="100000">
                      <a:srgbClr val="8661C5"/>
                    </a:gs>
                  </a:gsLst>
                  <a:lin ang="2700000" scaled="1"/>
                </a:gradFill>
                <a:latin typeface="Segoe UI Semibold"/>
              </a:rPr>
              <a:t>Azure container apps deployment options</a:t>
            </a:r>
          </a:p>
        </p:txBody>
      </p:sp>
    </p:spTree>
    <p:extLst>
      <p:ext uri="{BB962C8B-B14F-4D97-AF65-F5344CB8AC3E}">
        <p14:creationId xmlns:p14="http://schemas.microsoft.com/office/powerpoint/2010/main" val="6922011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77597DF8-ED3F-11D8-90EF-66A6A3A3752C}"/>
              </a:ext>
            </a:extLst>
          </p:cNvPr>
          <p:cNvSpPr txBox="1">
            <a:spLocks/>
          </p:cNvSpPr>
          <p:nvPr/>
        </p:nvSpPr>
        <p:spPr>
          <a:xfrm>
            <a:off x="-510379" y="588412"/>
            <a:ext cx="8733304" cy="1305195"/>
          </a:xfrm>
          <a:prstGeom prst="rect">
            <a:avLst/>
          </a:prstGeom>
        </p:spPr>
        <p:txBody>
          <a:bodyPr vert="horz" lIns="91440" tIns="45720" rIns="91440" bIns="45720" rtlCol="0" anchor="b">
            <a:normAutofit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spc="-50" dirty="0">
                <a:ln w="3175">
                  <a:noFill/>
                </a:ln>
                <a:gradFill>
                  <a:gsLst>
                    <a:gs pos="0">
                      <a:srgbClr val="50E6FF"/>
                    </a:gs>
                    <a:gs pos="100000">
                      <a:srgbClr val="8661C5"/>
                    </a:gs>
                  </a:gsLst>
                  <a:lin ang="2700000" scaled="1"/>
                </a:gradFill>
                <a:latin typeface="Segoe UI Semibold"/>
              </a:rPr>
              <a:t>Building Azure container apps environment</a:t>
            </a:r>
            <a:r>
              <a:rPr lang="en-US" sz="4000" dirty="0">
                <a:solidFill>
                  <a:schemeClr val="bg1"/>
                </a:solidFill>
                <a:latin typeface="Calibri" panose="020F0502020204030204" pitchFamily="34" charset="0"/>
                <a:ea typeface="Calibri" panose="020F0502020204030204" pitchFamily="34" charset="0"/>
              </a:rPr>
              <a:t>.</a:t>
            </a:r>
            <a:br>
              <a:rPr lang="en-US" sz="4000" dirty="0">
                <a:solidFill>
                  <a:schemeClr val="bg1"/>
                </a:solidFill>
                <a:latin typeface="Calibri" panose="020F0502020204030204" pitchFamily="34" charset="0"/>
                <a:ea typeface="Calibri" panose="020F0502020204030204" pitchFamily="34" charset="0"/>
              </a:rPr>
            </a:br>
            <a:endParaRPr lang="en-US" sz="4000" dirty="0">
              <a:solidFill>
                <a:schemeClr val="bg1"/>
              </a:solidFill>
            </a:endParaRPr>
          </a:p>
        </p:txBody>
      </p:sp>
      <p:pic>
        <p:nvPicPr>
          <p:cNvPr id="5" name="Picture 4">
            <a:extLst>
              <a:ext uri="{FF2B5EF4-FFF2-40B4-BE49-F238E27FC236}">
                <a16:creationId xmlns:a16="http://schemas.microsoft.com/office/drawing/2014/main" id="{818413CE-5548-A255-6057-F971AA65CBBF}"/>
              </a:ext>
            </a:extLst>
          </p:cNvPr>
          <p:cNvPicPr>
            <a:picLocks noChangeAspect="1"/>
          </p:cNvPicPr>
          <p:nvPr/>
        </p:nvPicPr>
        <p:blipFill>
          <a:blip r:embed="rId4"/>
          <a:stretch>
            <a:fillRect/>
          </a:stretch>
        </p:blipFill>
        <p:spPr>
          <a:xfrm>
            <a:off x="5170716" y="1608797"/>
            <a:ext cx="6792127" cy="4702892"/>
          </a:xfrm>
          <a:prstGeom prst="rect">
            <a:avLst/>
          </a:prstGeom>
        </p:spPr>
      </p:pic>
      <p:sp>
        <p:nvSpPr>
          <p:cNvPr id="8" name="TextBox 7">
            <a:extLst>
              <a:ext uri="{FF2B5EF4-FFF2-40B4-BE49-F238E27FC236}">
                <a16:creationId xmlns:a16="http://schemas.microsoft.com/office/drawing/2014/main" id="{F4AC1D85-F0C7-D8C4-51D2-F3296D6ADCA0}"/>
              </a:ext>
            </a:extLst>
          </p:cNvPr>
          <p:cNvSpPr txBox="1"/>
          <p:nvPr/>
        </p:nvSpPr>
        <p:spPr>
          <a:xfrm>
            <a:off x="229157" y="2109882"/>
            <a:ext cx="5099831" cy="3139321"/>
          </a:xfrm>
          <a:prstGeom prst="rect">
            <a:avLst/>
          </a:prstGeom>
          <a:noFill/>
        </p:spPr>
        <p:txBody>
          <a:bodyPr wrap="square">
            <a:spAutoFit/>
          </a:bodyPr>
          <a:lstStyle/>
          <a:p>
            <a:pPr algn="l"/>
            <a:r>
              <a:rPr lang="en-US" b="0" i="0" dirty="0">
                <a:solidFill>
                  <a:srgbClr val="0070C0"/>
                </a:solidFill>
                <a:effectLst/>
                <a:latin typeface="Segoe UI" panose="020B0502040204020203" pitchFamily="34" charset="0"/>
              </a:rPr>
              <a:t>A Container Apps environment is a secure boundary around groups of container apps that share the same virtual network and write logs to the same logging destination.</a:t>
            </a:r>
          </a:p>
          <a:p>
            <a:pPr algn="l"/>
            <a:endParaRPr lang="en-US" dirty="0">
              <a:solidFill>
                <a:schemeClr val="bg1"/>
              </a:solidFill>
              <a:latin typeface="Segoe UI" panose="020B0502040204020203" pitchFamily="34" charset="0"/>
            </a:endParaRPr>
          </a:p>
          <a:p>
            <a:pPr algn="l"/>
            <a:endParaRPr lang="en-US" b="0" i="0" dirty="0">
              <a:solidFill>
                <a:schemeClr val="bg1"/>
              </a:solidFill>
              <a:effectLst/>
              <a:latin typeface="Segoe UI" panose="020B0502040204020203" pitchFamily="34" charset="0"/>
            </a:endParaRPr>
          </a:p>
          <a:p>
            <a:pPr algn="l"/>
            <a:endParaRPr lang="en-US" b="0" i="0" dirty="0">
              <a:solidFill>
                <a:schemeClr val="bg1"/>
              </a:solidFill>
              <a:effectLst/>
              <a:latin typeface="Segoe UI" panose="020B0502040204020203" pitchFamily="34" charset="0"/>
            </a:endParaRPr>
          </a:p>
          <a:p>
            <a:pPr algn="l"/>
            <a:r>
              <a:rPr lang="en-US" b="0" i="0" dirty="0">
                <a:solidFill>
                  <a:srgbClr val="0070C0"/>
                </a:solidFill>
                <a:effectLst/>
                <a:latin typeface="Segoe UI" panose="020B0502040204020203" pitchFamily="34" charset="0"/>
              </a:rPr>
              <a:t>Container Apps environments are fully managed where Azure handles OS upgrades, scale operations, failover procedures, and resource balancing.</a:t>
            </a:r>
          </a:p>
        </p:txBody>
      </p:sp>
    </p:spTree>
    <p:extLst>
      <p:ext uri="{BB962C8B-B14F-4D97-AF65-F5344CB8AC3E}">
        <p14:creationId xmlns:p14="http://schemas.microsoft.com/office/powerpoint/2010/main" val="8273673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9" name="Title 1">
            <a:extLst>
              <a:ext uri="{FF2B5EF4-FFF2-40B4-BE49-F238E27FC236}">
                <a16:creationId xmlns:a16="http://schemas.microsoft.com/office/drawing/2014/main" id="{9F16EE12-8EDB-7F3E-3A08-49C8D1225C6D}"/>
              </a:ext>
            </a:extLst>
          </p:cNvPr>
          <p:cNvSpPr txBox="1">
            <a:spLocks/>
          </p:cNvSpPr>
          <p:nvPr/>
        </p:nvSpPr>
        <p:spPr>
          <a:xfrm>
            <a:off x="206906" y="664638"/>
            <a:ext cx="5172775" cy="717115"/>
          </a:xfrm>
          <a:prstGeom prst="rect">
            <a:avLst/>
          </a:prstGeom>
          <a:solidFill>
            <a:schemeClr val="bg1"/>
          </a:solidFill>
        </p:spPr>
        <p:txBody>
          <a:bodyPr vert="horz" lIns="91440" tIns="45720" rIns="91440" bIns="45720" rtlCol="0" anchor="b">
            <a:norm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spc="-50" dirty="0">
                <a:ln w="3175">
                  <a:noFill/>
                </a:ln>
                <a:gradFill>
                  <a:gsLst>
                    <a:gs pos="0">
                      <a:srgbClr val="50E6FF"/>
                    </a:gs>
                    <a:gs pos="100000">
                      <a:srgbClr val="8661C5"/>
                    </a:gs>
                  </a:gsLst>
                  <a:lin ang="2700000" scaled="1"/>
                </a:gradFill>
                <a:latin typeface="Segoe UI Semibold"/>
              </a:rPr>
              <a:t>Container app environment </a:t>
            </a:r>
          </a:p>
        </p:txBody>
      </p:sp>
      <p:sp>
        <p:nvSpPr>
          <p:cNvPr id="10" name="Content Placeholder 2">
            <a:extLst>
              <a:ext uri="{FF2B5EF4-FFF2-40B4-BE49-F238E27FC236}">
                <a16:creationId xmlns:a16="http://schemas.microsoft.com/office/drawing/2014/main" id="{F4C8DD9A-3596-0ADC-5B48-311B85021EFF}"/>
              </a:ext>
            </a:extLst>
          </p:cNvPr>
          <p:cNvSpPr txBox="1">
            <a:spLocks/>
          </p:cNvSpPr>
          <p:nvPr/>
        </p:nvSpPr>
        <p:spPr>
          <a:xfrm>
            <a:off x="331297" y="1510965"/>
            <a:ext cx="11535880" cy="4877579"/>
          </a:xfrm>
          <a:prstGeom prst="rect">
            <a:avLst/>
          </a:prstGeom>
          <a:solidFill>
            <a:schemeClr val="bg1"/>
          </a:solidFill>
        </p:spPr>
        <p:txBody>
          <a:bodyPr vert="horz" lIns="91440" tIns="45720" rIns="91440" bIns="45720" rtlCol="0" anchor="t">
            <a:normAutofit lnSpcReduction="10000"/>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2200" b="1" dirty="0">
                <a:latin typeface="Segoe UI" panose="020B0502040204020203" pitchFamily="34" charset="0"/>
              </a:rPr>
              <a:t>Reasons to deploy container apps to the same environment :</a:t>
            </a:r>
          </a:p>
          <a:p>
            <a:pPr algn="l">
              <a:buFont typeface="Arial" panose="020B0604020202020204" pitchFamily="34" charset="0"/>
              <a:buChar char="•"/>
            </a:pPr>
            <a:r>
              <a:rPr lang="en-US" sz="2200" dirty="0">
                <a:solidFill>
                  <a:srgbClr val="0070C0"/>
                </a:solidFill>
                <a:latin typeface="Segoe UI" panose="020B0502040204020203" pitchFamily="34" charset="0"/>
              </a:rPr>
              <a:t> Manage related services</a:t>
            </a:r>
          </a:p>
          <a:p>
            <a:pPr algn="l">
              <a:buFont typeface="Arial" panose="020B0604020202020204" pitchFamily="34" charset="0"/>
              <a:buChar char="•"/>
            </a:pPr>
            <a:r>
              <a:rPr lang="en-US" sz="2200" dirty="0">
                <a:solidFill>
                  <a:srgbClr val="0070C0"/>
                </a:solidFill>
                <a:latin typeface="Segoe UI" panose="020B0502040204020203" pitchFamily="34" charset="0"/>
              </a:rPr>
              <a:t> Deploy different applications to the same virtual network</a:t>
            </a:r>
          </a:p>
          <a:p>
            <a:pPr algn="l">
              <a:buFont typeface="Arial" panose="020B0604020202020204" pitchFamily="34" charset="0"/>
              <a:buChar char="•"/>
            </a:pPr>
            <a:r>
              <a:rPr lang="en-US" sz="2200" dirty="0">
                <a:solidFill>
                  <a:srgbClr val="0070C0"/>
                </a:solidFill>
                <a:latin typeface="Segoe UI" panose="020B0502040204020203" pitchFamily="34" charset="0"/>
              </a:rPr>
              <a:t> Instrument </a:t>
            </a:r>
            <a:r>
              <a:rPr lang="en-US" sz="2200" dirty="0" err="1">
                <a:solidFill>
                  <a:srgbClr val="0070C0"/>
                </a:solidFill>
                <a:latin typeface="Segoe UI" panose="020B0502040204020203" pitchFamily="34" charset="0"/>
              </a:rPr>
              <a:t>Dapr</a:t>
            </a:r>
            <a:r>
              <a:rPr lang="en-US" sz="2200" dirty="0">
                <a:solidFill>
                  <a:srgbClr val="0070C0"/>
                </a:solidFill>
                <a:latin typeface="Segoe UI" panose="020B0502040204020203" pitchFamily="34" charset="0"/>
              </a:rPr>
              <a:t> applications that communicate via the </a:t>
            </a:r>
            <a:r>
              <a:rPr lang="en-US" sz="2200" dirty="0" err="1">
                <a:solidFill>
                  <a:srgbClr val="0070C0"/>
                </a:solidFill>
                <a:latin typeface="Segoe UI" panose="020B0502040204020203" pitchFamily="34" charset="0"/>
              </a:rPr>
              <a:t>Dapr</a:t>
            </a:r>
            <a:r>
              <a:rPr lang="en-US" sz="2200" dirty="0">
                <a:solidFill>
                  <a:srgbClr val="0070C0"/>
                </a:solidFill>
                <a:latin typeface="Segoe UI" panose="020B0502040204020203" pitchFamily="34" charset="0"/>
              </a:rPr>
              <a:t> service invocation API</a:t>
            </a:r>
          </a:p>
          <a:p>
            <a:pPr algn="l">
              <a:buFont typeface="Arial" panose="020B0604020202020204" pitchFamily="34" charset="0"/>
              <a:buChar char="•"/>
            </a:pPr>
            <a:r>
              <a:rPr lang="en-US" sz="2200" dirty="0">
                <a:solidFill>
                  <a:srgbClr val="0070C0"/>
                </a:solidFill>
                <a:latin typeface="Segoe UI" panose="020B0502040204020203" pitchFamily="34" charset="0"/>
              </a:rPr>
              <a:t> Have applications to share the same </a:t>
            </a:r>
            <a:r>
              <a:rPr lang="en-US" sz="2200" dirty="0" err="1">
                <a:solidFill>
                  <a:srgbClr val="0070C0"/>
                </a:solidFill>
                <a:latin typeface="Segoe UI" panose="020B0502040204020203" pitchFamily="34" charset="0"/>
              </a:rPr>
              <a:t>Dapr</a:t>
            </a:r>
            <a:r>
              <a:rPr lang="en-US" sz="2200" dirty="0">
                <a:solidFill>
                  <a:srgbClr val="0070C0"/>
                </a:solidFill>
                <a:latin typeface="Segoe UI" panose="020B0502040204020203" pitchFamily="34" charset="0"/>
              </a:rPr>
              <a:t> configuration</a:t>
            </a:r>
          </a:p>
          <a:p>
            <a:pPr algn="l">
              <a:buFont typeface="Arial" panose="020B0604020202020204" pitchFamily="34" charset="0"/>
              <a:buChar char="•"/>
            </a:pPr>
            <a:r>
              <a:rPr lang="en-US" sz="2200" dirty="0">
                <a:solidFill>
                  <a:srgbClr val="0070C0"/>
                </a:solidFill>
                <a:latin typeface="Segoe UI" panose="020B0502040204020203" pitchFamily="34" charset="0"/>
              </a:rPr>
              <a:t> Have applications share the same log analytics workspace</a:t>
            </a:r>
          </a:p>
          <a:p>
            <a:pPr algn="l"/>
            <a:r>
              <a:rPr lang="en-US" sz="2200" dirty="0">
                <a:solidFill>
                  <a:srgbClr val="0070C0"/>
                </a:solidFill>
                <a:latin typeface="Segoe UI" panose="020B0502040204020203" pitchFamily="34" charset="0"/>
              </a:rPr>
              <a:t>Also, you may provide an </a:t>
            </a:r>
            <a:r>
              <a:rPr lang="en-US" sz="2200" dirty="0">
                <a:solidFill>
                  <a:srgbClr val="0070C0"/>
                </a:solidFill>
                <a:latin typeface="Segoe UI" panose="020B0502040204020203" pitchFamily="34" charset="0"/>
                <a:hlinkClick r:id="rId4">
                  <a:extLst>
                    <a:ext uri="{A12FA001-AC4F-418D-AE19-62706E023703}">
                      <ahyp:hlinkClr xmlns:ahyp="http://schemas.microsoft.com/office/drawing/2018/hyperlinkcolor" val="tx"/>
                    </a:ext>
                  </a:extLst>
                </a:hlinkClick>
              </a:rPr>
              <a:t>existing virtual network</a:t>
            </a:r>
            <a:r>
              <a:rPr lang="en-US" sz="2200" dirty="0">
                <a:solidFill>
                  <a:srgbClr val="0070C0"/>
                </a:solidFill>
                <a:latin typeface="Segoe UI" panose="020B0502040204020203" pitchFamily="34" charset="0"/>
              </a:rPr>
              <a:t> when you create an environment.</a:t>
            </a:r>
          </a:p>
          <a:p>
            <a:pPr algn="l"/>
            <a:endParaRPr lang="en-US" sz="2200" dirty="0">
              <a:solidFill>
                <a:srgbClr val="0070C0"/>
              </a:solidFill>
              <a:latin typeface="Segoe UI" panose="020B0502040204020203" pitchFamily="34" charset="0"/>
            </a:endParaRPr>
          </a:p>
          <a:p>
            <a:pPr algn="l"/>
            <a:r>
              <a:rPr lang="en-US" sz="2200" b="1" dirty="0">
                <a:latin typeface="Segoe UI" panose="020B0502040204020203" pitchFamily="34" charset="0"/>
              </a:rPr>
              <a:t>Reasons to deploy container apps to different environments :</a:t>
            </a:r>
          </a:p>
          <a:p>
            <a:pPr algn="l">
              <a:buFont typeface="Arial" panose="020B0604020202020204" pitchFamily="34" charset="0"/>
              <a:buChar char="•"/>
            </a:pPr>
            <a:r>
              <a:rPr lang="en-US" sz="2200" dirty="0">
                <a:solidFill>
                  <a:srgbClr val="0070C0"/>
                </a:solidFill>
                <a:latin typeface="Segoe UI" panose="020B0502040204020203" pitchFamily="34" charset="0"/>
              </a:rPr>
              <a:t>Two applications never share the same compute resources</a:t>
            </a:r>
          </a:p>
          <a:p>
            <a:pPr algn="l">
              <a:buFont typeface="Arial" panose="020B0604020202020204" pitchFamily="34" charset="0"/>
              <a:buChar char="•"/>
            </a:pPr>
            <a:r>
              <a:rPr lang="en-US" sz="2200" dirty="0">
                <a:solidFill>
                  <a:srgbClr val="0070C0"/>
                </a:solidFill>
                <a:latin typeface="Segoe UI" panose="020B0502040204020203" pitchFamily="34" charset="0"/>
              </a:rPr>
              <a:t>Two </a:t>
            </a:r>
            <a:r>
              <a:rPr lang="en-US" sz="2200" dirty="0" err="1">
                <a:solidFill>
                  <a:srgbClr val="0070C0"/>
                </a:solidFill>
                <a:latin typeface="Segoe UI" panose="020B0502040204020203" pitchFamily="34" charset="0"/>
              </a:rPr>
              <a:t>Dapr</a:t>
            </a:r>
            <a:r>
              <a:rPr lang="en-US" sz="2200" dirty="0">
                <a:solidFill>
                  <a:srgbClr val="0070C0"/>
                </a:solidFill>
                <a:latin typeface="Segoe UI" panose="020B0502040204020203" pitchFamily="34" charset="0"/>
              </a:rPr>
              <a:t> applications can't communicate via the </a:t>
            </a:r>
            <a:r>
              <a:rPr lang="en-US" sz="2200" dirty="0" err="1">
                <a:solidFill>
                  <a:srgbClr val="0070C0"/>
                </a:solidFill>
                <a:latin typeface="Segoe UI" panose="020B0502040204020203" pitchFamily="34" charset="0"/>
              </a:rPr>
              <a:t>Dapr</a:t>
            </a:r>
            <a:r>
              <a:rPr lang="en-US" sz="2200" dirty="0">
                <a:solidFill>
                  <a:srgbClr val="0070C0"/>
                </a:solidFill>
                <a:latin typeface="Segoe UI" panose="020B0502040204020203" pitchFamily="34" charset="0"/>
              </a:rPr>
              <a:t> service invocation API</a:t>
            </a:r>
          </a:p>
          <a:p>
            <a:endParaRPr lang="en-US" dirty="0"/>
          </a:p>
        </p:txBody>
      </p:sp>
    </p:spTree>
    <p:extLst>
      <p:ext uri="{BB962C8B-B14F-4D97-AF65-F5344CB8AC3E}">
        <p14:creationId xmlns:p14="http://schemas.microsoft.com/office/powerpoint/2010/main" val="218658397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23B5626E-6CEC-228B-E2DB-EDADAD129F04}"/>
              </a:ext>
            </a:extLst>
          </p:cNvPr>
          <p:cNvSpPr txBox="1">
            <a:spLocks/>
          </p:cNvSpPr>
          <p:nvPr/>
        </p:nvSpPr>
        <p:spPr>
          <a:xfrm>
            <a:off x="-721466" y="70060"/>
            <a:ext cx="6817466" cy="1036703"/>
          </a:xfrm>
          <a:prstGeom prst="rect">
            <a:avLst/>
          </a:prstGeom>
        </p:spPr>
        <p:txBody>
          <a:bodyPr vert="horz" lIns="91440" tIns="45720" rIns="91440" bIns="45720" rtlCol="0" anchor="b">
            <a:norm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200" b="1" spc="-50" dirty="0">
                <a:ln w="3175">
                  <a:noFill/>
                </a:ln>
                <a:gradFill>
                  <a:gsLst>
                    <a:gs pos="0">
                      <a:srgbClr val="50E6FF"/>
                    </a:gs>
                    <a:gs pos="100000">
                      <a:srgbClr val="8661C5"/>
                    </a:gs>
                  </a:gsLst>
                  <a:lin ang="2700000" scaled="1"/>
                </a:gradFill>
                <a:latin typeface="Segoe UI Semibold"/>
              </a:rPr>
              <a:t>Billing for Azure Container Apps</a:t>
            </a:r>
          </a:p>
        </p:txBody>
      </p:sp>
      <p:sp>
        <p:nvSpPr>
          <p:cNvPr id="4" name="Content Placeholder 2">
            <a:extLst>
              <a:ext uri="{FF2B5EF4-FFF2-40B4-BE49-F238E27FC236}">
                <a16:creationId xmlns:a16="http://schemas.microsoft.com/office/drawing/2014/main" id="{D2F6FED1-E991-EB47-6BED-A62DCEFFE21D}"/>
              </a:ext>
            </a:extLst>
          </p:cNvPr>
          <p:cNvSpPr txBox="1">
            <a:spLocks/>
          </p:cNvSpPr>
          <p:nvPr/>
        </p:nvSpPr>
        <p:spPr>
          <a:xfrm>
            <a:off x="224537" y="1334890"/>
            <a:ext cx="11474880" cy="4391789"/>
          </a:xfrm>
          <a:prstGeom prst="rect">
            <a:avLst/>
          </a:prstGeom>
          <a:solidFill>
            <a:schemeClr val="bg1"/>
          </a:solidFill>
        </p:spPr>
        <p:txBody>
          <a:bodyPr vert="horz" lIns="91440" tIns="45720" rIns="91440" bIns="45720" rtlCol="0" anchor="t">
            <a:normAutofit fontScale="92500" lnSpcReduction="20000"/>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endParaRPr lang="en-US" b="1" dirty="0">
              <a:solidFill>
                <a:schemeClr val="bg1"/>
              </a:solidFill>
              <a:latin typeface="Segoe UI" panose="020B0502040204020203" pitchFamily="34" charset="0"/>
            </a:endParaRPr>
          </a:p>
          <a:p>
            <a:pPr algn="l"/>
            <a:r>
              <a:rPr lang="en-US" b="1" dirty="0">
                <a:solidFill>
                  <a:srgbClr val="0F0F0F"/>
                </a:solidFill>
                <a:latin typeface="Segoe UI" panose="020B0502040204020203" pitchFamily="34" charset="0"/>
              </a:rPr>
              <a:t>Consumption only </a:t>
            </a:r>
          </a:p>
          <a:p>
            <a:pPr algn="l"/>
            <a:endParaRPr lang="en-US" b="1" dirty="0">
              <a:solidFill>
                <a:schemeClr val="bg1"/>
              </a:solidFill>
              <a:latin typeface="Segoe UI" panose="020B0502040204020203" pitchFamily="34" charset="0"/>
            </a:endParaRPr>
          </a:p>
          <a:p>
            <a:pPr algn="l"/>
            <a:r>
              <a:rPr lang="en-US" b="1" dirty="0">
                <a:solidFill>
                  <a:srgbClr val="0F0F0F"/>
                </a:solidFill>
                <a:latin typeface="Segoe UI" panose="020B0502040204020203" pitchFamily="34" charset="0"/>
              </a:rPr>
              <a:t>Dedicated  plan</a:t>
            </a:r>
          </a:p>
          <a:p>
            <a:pPr algn="l"/>
            <a:endParaRPr lang="en-US" dirty="0">
              <a:solidFill>
                <a:schemeClr val="bg1"/>
              </a:solidFill>
              <a:latin typeface="Segoe UI" panose="020B0502040204020203" pitchFamily="34" charset="0"/>
            </a:endParaRPr>
          </a:p>
          <a:p>
            <a:pPr algn="l">
              <a:buFont typeface="Arial" panose="020B0604020202020204" pitchFamily="34" charset="0"/>
              <a:buChar char="•"/>
            </a:pPr>
            <a:r>
              <a:rPr lang="en-US" sz="2200" dirty="0">
                <a:solidFill>
                  <a:srgbClr val="0070C0"/>
                </a:solidFill>
                <a:latin typeface="Segoe UI" panose="020B0502040204020203" pitchFamily="34" charset="0"/>
              </a:rPr>
              <a:t> If you're using the Consumption only plan, or only the Consumption workload profile in the Consumption + Dedicated plan structure then billing is relevant only to individual container apps and their resource usage. There's no cost associated with the Container Apps environment.</a:t>
            </a:r>
          </a:p>
          <a:p>
            <a:pPr algn="l"/>
            <a:endParaRPr lang="en-US" sz="2200" dirty="0">
              <a:solidFill>
                <a:srgbClr val="0070C0"/>
              </a:solidFill>
              <a:latin typeface="Segoe UI" panose="020B0502040204020203" pitchFamily="34" charset="0"/>
            </a:endParaRPr>
          </a:p>
          <a:p>
            <a:pPr algn="l"/>
            <a:endParaRPr lang="en-US" sz="2200" dirty="0">
              <a:solidFill>
                <a:srgbClr val="0070C0"/>
              </a:solidFill>
              <a:latin typeface="Segoe UI" panose="020B0502040204020203" pitchFamily="34" charset="0"/>
            </a:endParaRPr>
          </a:p>
          <a:p>
            <a:pPr algn="l">
              <a:buFont typeface="Arial" panose="020B0604020202020204" pitchFamily="34" charset="0"/>
              <a:buChar char="•"/>
            </a:pPr>
            <a:r>
              <a:rPr lang="en-US" sz="2200" dirty="0">
                <a:solidFill>
                  <a:srgbClr val="0070C0"/>
                </a:solidFill>
                <a:latin typeface="Segoe UI" panose="020B0502040204020203" pitchFamily="34" charset="0"/>
              </a:rPr>
              <a:t> If you're using any Dedicated workload profiles in the Consumption + Dedicated plan structure, there's a fixed cost for the Dedicated plan management. This cost is for the entire environment regardless of how many Dedicated workload profiles you're using.</a:t>
            </a:r>
          </a:p>
          <a:p>
            <a:endParaRPr lang="en-US" dirty="0"/>
          </a:p>
        </p:txBody>
      </p:sp>
    </p:spTree>
    <p:extLst>
      <p:ext uri="{BB962C8B-B14F-4D97-AF65-F5344CB8AC3E}">
        <p14:creationId xmlns:p14="http://schemas.microsoft.com/office/powerpoint/2010/main" val="11227238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5" name="Title 1">
            <a:extLst>
              <a:ext uri="{FF2B5EF4-FFF2-40B4-BE49-F238E27FC236}">
                <a16:creationId xmlns:a16="http://schemas.microsoft.com/office/drawing/2014/main" id="{4EBF6AFF-DC3E-C0E0-336A-0B79B65D0822}"/>
              </a:ext>
            </a:extLst>
          </p:cNvPr>
          <p:cNvSpPr txBox="1">
            <a:spLocks/>
          </p:cNvSpPr>
          <p:nvPr/>
        </p:nvSpPr>
        <p:spPr>
          <a:xfrm>
            <a:off x="148914" y="588412"/>
            <a:ext cx="3833510" cy="1200329"/>
          </a:xfrm>
          <a:prstGeom prst="rect">
            <a:avLst/>
          </a:prstGeom>
        </p:spPr>
        <p:txBody>
          <a:bodyPr vert="horz" lIns="91440" tIns="45720" rIns="91440" bIns="45720" rtlCol="0" anchor="b">
            <a:normAutofit fontScale="925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spc="-50" dirty="0">
                <a:ln w="3175">
                  <a:noFill/>
                </a:ln>
                <a:gradFill>
                  <a:gsLst>
                    <a:gs pos="0">
                      <a:srgbClr val="50E6FF"/>
                    </a:gs>
                    <a:gs pos="100000">
                      <a:srgbClr val="8661C5"/>
                    </a:gs>
                  </a:gsLst>
                  <a:lin ang="2700000" scaled="1"/>
                </a:gradFill>
                <a:latin typeface="Segoe UI Semibold"/>
              </a:rPr>
              <a:t>Multiple containers</a:t>
            </a:r>
            <a:br>
              <a:rPr lang="en-US" sz="4400" dirty="0">
                <a:solidFill>
                  <a:schemeClr val="bg1"/>
                </a:solidFill>
                <a:latin typeface="Calibri" panose="020F0502020204030204" pitchFamily="34" charset="0"/>
                <a:ea typeface="Calibri" panose="020F0502020204030204" pitchFamily="34" charset="0"/>
              </a:rPr>
            </a:br>
            <a:endParaRPr lang="en-US" dirty="0">
              <a:solidFill>
                <a:schemeClr val="bg1"/>
              </a:solidFill>
            </a:endParaRPr>
          </a:p>
        </p:txBody>
      </p:sp>
      <p:pic>
        <p:nvPicPr>
          <p:cNvPr id="6" name="Picture 5">
            <a:extLst>
              <a:ext uri="{FF2B5EF4-FFF2-40B4-BE49-F238E27FC236}">
                <a16:creationId xmlns:a16="http://schemas.microsoft.com/office/drawing/2014/main" id="{271C5D5D-A8E8-1C5A-B6DF-D5D3B0B9E2F0}"/>
              </a:ext>
            </a:extLst>
          </p:cNvPr>
          <p:cNvPicPr>
            <a:picLocks noChangeAspect="1"/>
          </p:cNvPicPr>
          <p:nvPr/>
        </p:nvPicPr>
        <p:blipFill>
          <a:blip r:embed="rId4"/>
          <a:stretch>
            <a:fillRect/>
          </a:stretch>
        </p:blipFill>
        <p:spPr>
          <a:xfrm>
            <a:off x="3978730" y="704945"/>
            <a:ext cx="7941843" cy="5636986"/>
          </a:xfrm>
          <a:prstGeom prst="rect">
            <a:avLst/>
          </a:prstGeom>
        </p:spPr>
      </p:pic>
      <p:sp>
        <p:nvSpPr>
          <p:cNvPr id="8" name="TextBox 7">
            <a:extLst>
              <a:ext uri="{FF2B5EF4-FFF2-40B4-BE49-F238E27FC236}">
                <a16:creationId xmlns:a16="http://schemas.microsoft.com/office/drawing/2014/main" id="{1DA8E3DA-EB06-36BB-2BE8-EF9CDEE65C50}"/>
              </a:ext>
            </a:extLst>
          </p:cNvPr>
          <p:cNvSpPr txBox="1"/>
          <p:nvPr/>
        </p:nvSpPr>
        <p:spPr>
          <a:xfrm>
            <a:off x="815510" y="2737465"/>
            <a:ext cx="2496624" cy="1477328"/>
          </a:xfrm>
          <a:prstGeom prst="rect">
            <a:avLst/>
          </a:prstGeom>
          <a:noFill/>
        </p:spPr>
        <p:txBody>
          <a:bodyPr wrap="square" rtlCol="0">
            <a:spAutoFit/>
          </a:bodyPr>
          <a:lstStyle/>
          <a:p>
            <a:r>
              <a:rPr lang="en-US" sz="2400" dirty="0">
                <a:solidFill>
                  <a:schemeClr val="accent1"/>
                </a:solidFill>
              </a:rPr>
              <a:t>App container</a:t>
            </a:r>
          </a:p>
          <a:p>
            <a:endParaRPr lang="en-US" sz="2400" dirty="0">
              <a:solidFill>
                <a:schemeClr val="bg1"/>
              </a:solidFill>
            </a:endParaRPr>
          </a:p>
          <a:p>
            <a:r>
              <a:rPr lang="en-US" sz="2400" dirty="0">
                <a:solidFill>
                  <a:schemeClr val="accent1"/>
                </a:solidFill>
              </a:rPr>
              <a:t>Init Container</a:t>
            </a:r>
          </a:p>
          <a:p>
            <a:endParaRPr lang="en-US" dirty="0"/>
          </a:p>
        </p:txBody>
      </p:sp>
    </p:spTree>
    <p:extLst>
      <p:ext uri="{BB962C8B-B14F-4D97-AF65-F5344CB8AC3E}">
        <p14:creationId xmlns:p14="http://schemas.microsoft.com/office/powerpoint/2010/main" val="32339909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92773" y="0"/>
            <a:ext cx="11172165" cy="7031779"/>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dirty="0"/>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1797431" y="1881032"/>
            <a:ext cx="8663654" cy="1968488"/>
          </a:xfrm>
          <a:prstGeom prst="rect">
            <a:avLst/>
          </a:prstGeom>
          <a:noFill/>
        </p:spPr>
        <p:txBody>
          <a:bodyPr wrap="square">
            <a:spAutoFit/>
          </a:bodyPr>
          <a:lstStyle/>
          <a:p>
            <a:pPr algn="ctr"/>
            <a:r>
              <a:rPr lang="en-US" sz="3048" dirty="0">
                <a:solidFill>
                  <a:schemeClr val="bg1"/>
                </a:solidFill>
                <a:latin typeface="Tahoma" panose="020B0604030504040204" pitchFamily="34" charset="0"/>
                <a:ea typeface="Tahoma" panose="020B0604030504040204" pitchFamily="34" charset="0"/>
                <a:cs typeface="Tahoma" panose="020B0604030504040204" pitchFamily="34" charset="0"/>
              </a:rPr>
              <a:t>“Azure Container Apps is a fully managed Kubernetes-based application platform that helps you deploy apps from code or containers without orchestrating complex infrastructure.”</a:t>
            </a:r>
          </a:p>
        </p:txBody>
      </p:sp>
    </p:spTree>
    <p:extLst>
      <p:ext uri="{BB962C8B-B14F-4D97-AF65-F5344CB8AC3E}">
        <p14:creationId xmlns:p14="http://schemas.microsoft.com/office/powerpoint/2010/main" val="21458167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DDEB7D04-3515-1AD2-6B38-403A1F0AEDBA}"/>
              </a:ext>
            </a:extLst>
          </p:cNvPr>
          <p:cNvSpPr txBox="1">
            <a:spLocks/>
          </p:cNvSpPr>
          <p:nvPr/>
        </p:nvSpPr>
        <p:spPr>
          <a:xfrm>
            <a:off x="-420491" y="683860"/>
            <a:ext cx="4775421" cy="1320800"/>
          </a:xfrm>
          <a:prstGeom prst="rect">
            <a:avLst/>
          </a:prstGeom>
        </p:spPr>
        <p:txBody>
          <a:bodyPr vert="horz" lIns="91440" tIns="45720" rIns="91440" bIns="45720" rtlCol="0" anchor="b">
            <a:no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spc="-50" dirty="0">
                <a:ln w="3175">
                  <a:noFill/>
                </a:ln>
                <a:gradFill>
                  <a:gsLst>
                    <a:gs pos="0">
                      <a:srgbClr val="50E6FF"/>
                    </a:gs>
                    <a:gs pos="100000">
                      <a:srgbClr val="8661C5"/>
                    </a:gs>
                  </a:gsLst>
                  <a:lin ang="2700000" scaled="1"/>
                </a:gradFill>
                <a:latin typeface="Segoe UI Semibold"/>
              </a:rPr>
              <a:t>Container registries</a:t>
            </a:r>
            <a:br>
              <a:rPr lang="en-US" sz="4400" dirty="0">
                <a:solidFill>
                  <a:schemeClr val="bg1"/>
                </a:solidFill>
                <a:latin typeface="Calibri" panose="020F0502020204030204" pitchFamily="34" charset="0"/>
                <a:ea typeface="Calibri" panose="020F0502020204030204" pitchFamily="34" charset="0"/>
              </a:rPr>
            </a:br>
            <a:endParaRPr lang="en-US" dirty="0">
              <a:solidFill>
                <a:schemeClr val="bg1"/>
              </a:solidFill>
            </a:endParaRPr>
          </a:p>
        </p:txBody>
      </p:sp>
      <p:sp>
        <p:nvSpPr>
          <p:cNvPr id="4" name="Content Placeholder 2">
            <a:extLst>
              <a:ext uri="{FF2B5EF4-FFF2-40B4-BE49-F238E27FC236}">
                <a16:creationId xmlns:a16="http://schemas.microsoft.com/office/drawing/2014/main" id="{CE18BB97-2010-32DA-19CC-82F4D21837B7}"/>
              </a:ext>
            </a:extLst>
          </p:cNvPr>
          <p:cNvSpPr txBox="1">
            <a:spLocks/>
          </p:cNvSpPr>
          <p:nvPr/>
        </p:nvSpPr>
        <p:spPr>
          <a:xfrm>
            <a:off x="377737" y="1344260"/>
            <a:ext cx="3930472" cy="4792583"/>
          </a:xfrm>
          <a:prstGeom prst="rect">
            <a:avLst/>
          </a:prstGeom>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endParaRPr lang="en-US" dirty="0"/>
          </a:p>
          <a:p>
            <a:pPr marL="342900" indent="-342900" algn="l">
              <a:buFont typeface="Arial" panose="020B0604020202020204" pitchFamily="34" charset="0"/>
              <a:buChar char="•"/>
            </a:pPr>
            <a:r>
              <a:rPr lang="en-US" sz="2000" dirty="0">
                <a:solidFill>
                  <a:srgbClr val="0070C0"/>
                </a:solidFill>
                <a:latin typeface="Segoe UI" panose="020B0502040204020203" pitchFamily="34" charset="0"/>
              </a:rPr>
              <a:t>Azure container registry</a:t>
            </a:r>
          </a:p>
          <a:p>
            <a:pPr marL="342900" indent="-342900" algn="l">
              <a:buFont typeface="Arial" panose="020B0604020202020204" pitchFamily="34" charset="0"/>
              <a:buChar char="•"/>
            </a:pPr>
            <a:r>
              <a:rPr lang="en-US" sz="2000" dirty="0">
                <a:solidFill>
                  <a:srgbClr val="0070C0"/>
                </a:solidFill>
                <a:latin typeface="Segoe UI" panose="020B0502040204020203" pitchFamily="34" charset="0"/>
              </a:rPr>
              <a:t>Docker Hub and other registries.</a:t>
            </a:r>
          </a:p>
          <a:p>
            <a:pPr marL="342900" indent="-342900" algn="l">
              <a:buFont typeface="Arial" panose="020B0604020202020204" pitchFamily="34" charset="0"/>
              <a:buChar char="•"/>
            </a:pPr>
            <a:r>
              <a:rPr lang="en-US" sz="2000" dirty="0">
                <a:solidFill>
                  <a:srgbClr val="0070C0"/>
                </a:solidFill>
                <a:latin typeface="Segoe UI" panose="020B0502040204020203" pitchFamily="34" charset="0"/>
              </a:rPr>
              <a:t>Public and Private</a:t>
            </a:r>
          </a:p>
        </p:txBody>
      </p:sp>
      <p:pic>
        <p:nvPicPr>
          <p:cNvPr id="9" name="Picture 8">
            <a:extLst>
              <a:ext uri="{FF2B5EF4-FFF2-40B4-BE49-F238E27FC236}">
                <a16:creationId xmlns:a16="http://schemas.microsoft.com/office/drawing/2014/main" id="{2851FBB6-8F50-8DBD-63D9-2A5E8FD01E5F}"/>
              </a:ext>
            </a:extLst>
          </p:cNvPr>
          <p:cNvPicPr>
            <a:picLocks noChangeAspect="1"/>
          </p:cNvPicPr>
          <p:nvPr/>
        </p:nvPicPr>
        <p:blipFill>
          <a:blip r:embed="rId4"/>
          <a:stretch>
            <a:fillRect/>
          </a:stretch>
        </p:blipFill>
        <p:spPr>
          <a:xfrm>
            <a:off x="7508759" y="695462"/>
            <a:ext cx="3688293" cy="5655951"/>
          </a:xfrm>
          <a:prstGeom prst="rect">
            <a:avLst/>
          </a:prstGeom>
        </p:spPr>
      </p:pic>
    </p:spTree>
    <p:extLst>
      <p:ext uri="{BB962C8B-B14F-4D97-AF65-F5344CB8AC3E}">
        <p14:creationId xmlns:p14="http://schemas.microsoft.com/office/powerpoint/2010/main" val="38308642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5C1C9-AD0C-8F0A-C332-282EE11E968B}"/>
              </a:ext>
            </a:extLst>
          </p:cNvPr>
          <p:cNvSpPr>
            <a:spLocks noGrp="1"/>
          </p:cNvSpPr>
          <p:nvPr>
            <p:ph type="title"/>
          </p:nvPr>
        </p:nvSpPr>
        <p:spPr>
          <a:xfrm>
            <a:off x="0" y="0"/>
            <a:ext cx="12329160" cy="1009817"/>
          </a:xfrm>
        </p:spPr>
        <p:txBody>
          <a:bodyPr>
            <a:noAutofit/>
          </a:bodyPr>
          <a:lstStyle/>
          <a:p>
            <a:r>
              <a:rPr lang="en-US" sz="3600" b="1" spc="-50">
                <a:ln w="3175">
                  <a:noFill/>
                </a:ln>
                <a:gradFill>
                  <a:gsLst>
                    <a:gs pos="0">
                      <a:srgbClr val="50E6FF"/>
                    </a:gs>
                    <a:gs pos="100000">
                      <a:srgbClr val="8661C5"/>
                    </a:gs>
                  </a:gsLst>
                  <a:lin ang="2700000" scaled="1"/>
                </a:gradFill>
                <a:latin typeface="Segoe UI Semibold"/>
              </a:rPr>
              <a:t>Walk through Azure container registry in Portal - Demo</a:t>
            </a:r>
          </a:p>
        </p:txBody>
      </p:sp>
      <p:sp>
        <p:nvSpPr>
          <p:cNvPr id="4" name="TextBox 3">
            <a:extLst>
              <a:ext uri="{FF2B5EF4-FFF2-40B4-BE49-F238E27FC236}">
                <a16:creationId xmlns:a16="http://schemas.microsoft.com/office/drawing/2014/main" id="{6ED64DF6-A8F7-A9AF-E713-8E5768C32F91}"/>
              </a:ext>
            </a:extLst>
          </p:cNvPr>
          <p:cNvSpPr txBox="1"/>
          <p:nvPr/>
        </p:nvSpPr>
        <p:spPr>
          <a:xfrm>
            <a:off x="944663" y="2782669"/>
            <a:ext cx="9813303"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schemeClr val="accent1"/>
                </a:solidFill>
                <a:effectLst/>
                <a:uLnTx/>
                <a:uFillTx/>
                <a:latin typeface="Calibri" panose="020F0502020204030204"/>
                <a:ea typeface="+mn-ea"/>
                <a:cs typeface="+mn-cs"/>
              </a:rPr>
              <a:t>https://portal.azure.com/</a:t>
            </a:r>
          </a:p>
        </p:txBody>
      </p:sp>
    </p:spTree>
    <p:extLst>
      <p:ext uri="{BB962C8B-B14F-4D97-AF65-F5344CB8AC3E}">
        <p14:creationId xmlns:p14="http://schemas.microsoft.com/office/powerpoint/2010/main" val="271720175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5" name="TextBox 4">
            <a:extLst>
              <a:ext uri="{FF2B5EF4-FFF2-40B4-BE49-F238E27FC236}">
                <a16:creationId xmlns:a16="http://schemas.microsoft.com/office/drawing/2014/main" id="{6B9F90CA-7185-2B4A-8EE0-36A03F3A3270}"/>
              </a:ext>
            </a:extLst>
          </p:cNvPr>
          <p:cNvSpPr txBox="1"/>
          <p:nvPr/>
        </p:nvSpPr>
        <p:spPr>
          <a:xfrm>
            <a:off x="203635" y="1198452"/>
            <a:ext cx="11683565" cy="707886"/>
          </a:xfrm>
          <a:prstGeom prst="rect">
            <a:avLst/>
          </a:prstGeom>
          <a:noFill/>
        </p:spPr>
        <p:txBody>
          <a:bodyPr wrap="square">
            <a:spAutoFit/>
          </a:bodyPr>
          <a:lstStyle/>
          <a:p>
            <a:r>
              <a:rPr lang="en-US" sz="2000" dirty="0">
                <a:solidFill>
                  <a:srgbClr val="0070C0"/>
                </a:solidFill>
                <a:latin typeface="Segoe UI" panose="020B0502040204020203" pitchFamily="34" charset="0"/>
              </a:rPr>
              <a:t>Azure Container Apps implements container app versioning by creating revisions. A revision is an immutable snapshot of a container app version.</a:t>
            </a:r>
          </a:p>
        </p:txBody>
      </p:sp>
      <p:sp>
        <p:nvSpPr>
          <p:cNvPr id="6" name="TextBox 5">
            <a:extLst>
              <a:ext uri="{FF2B5EF4-FFF2-40B4-BE49-F238E27FC236}">
                <a16:creationId xmlns:a16="http://schemas.microsoft.com/office/drawing/2014/main" id="{B7F0299B-3692-C773-D709-3595FCD61A10}"/>
              </a:ext>
            </a:extLst>
          </p:cNvPr>
          <p:cNvSpPr txBox="1"/>
          <p:nvPr/>
        </p:nvSpPr>
        <p:spPr>
          <a:xfrm>
            <a:off x="230530" y="2111499"/>
            <a:ext cx="6852389" cy="4093428"/>
          </a:xfrm>
          <a:prstGeom prst="rect">
            <a:avLst/>
          </a:prstGeom>
          <a:noFill/>
        </p:spPr>
        <p:txBody>
          <a:bodyPr wrap="square">
            <a:spAutoFit/>
          </a:bodyPr>
          <a:lstStyle/>
          <a:p>
            <a:pPr algn="l">
              <a:buFont typeface="Arial" panose="020B0604020202020204" pitchFamily="34" charset="0"/>
              <a:buChar char="•"/>
            </a:pPr>
            <a:r>
              <a:rPr lang="en-US" sz="2000" dirty="0">
                <a:solidFill>
                  <a:srgbClr val="0070C0"/>
                </a:solidFill>
                <a:latin typeface="Segoe UI" panose="020B0502040204020203" pitchFamily="34" charset="0"/>
              </a:rPr>
              <a:t>The first revision is automatically provisioned when you deploy your container app.</a:t>
            </a:r>
          </a:p>
          <a:p>
            <a:pPr algn="l">
              <a:buFont typeface="Arial" panose="020B0604020202020204" pitchFamily="34" charset="0"/>
              <a:buChar char="•"/>
            </a:pPr>
            <a:r>
              <a:rPr lang="en-US" sz="2000" dirty="0">
                <a:solidFill>
                  <a:srgbClr val="0070C0"/>
                </a:solidFill>
                <a:latin typeface="Segoe UI" panose="020B0502040204020203" pitchFamily="34" charset="0"/>
              </a:rPr>
              <a:t>New revisions are automatically provisioned when you make a </a:t>
            </a:r>
            <a:r>
              <a:rPr lang="en-US" sz="2000" dirty="0">
                <a:solidFill>
                  <a:srgbClr val="0070C0"/>
                </a:solidFill>
                <a:latin typeface="Segoe UI" panose="020B0502040204020203" pitchFamily="34" charset="0"/>
                <a:hlinkClick r:id="rId4">
                  <a:extLst>
                    <a:ext uri="{A12FA001-AC4F-418D-AE19-62706E023703}">
                      <ahyp:hlinkClr xmlns:ahyp="http://schemas.microsoft.com/office/drawing/2018/hyperlinkcolor" val="tx"/>
                    </a:ext>
                  </a:extLst>
                </a:hlinkClick>
              </a:rPr>
              <a:t>revision-scope</a:t>
            </a:r>
            <a:r>
              <a:rPr lang="en-US" sz="2000" dirty="0">
                <a:solidFill>
                  <a:srgbClr val="0070C0"/>
                </a:solidFill>
                <a:latin typeface="Segoe UI" panose="020B0502040204020203" pitchFamily="34" charset="0"/>
              </a:rPr>
              <a:t> change to your container app.</a:t>
            </a:r>
          </a:p>
          <a:p>
            <a:pPr algn="l">
              <a:buFont typeface="Arial" panose="020B0604020202020204" pitchFamily="34" charset="0"/>
              <a:buChar char="•"/>
            </a:pPr>
            <a:r>
              <a:rPr lang="en-US" sz="2000" dirty="0">
                <a:solidFill>
                  <a:srgbClr val="0070C0"/>
                </a:solidFill>
                <a:latin typeface="Segoe UI" panose="020B0502040204020203" pitchFamily="34" charset="0"/>
              </a:rPr>
              <a:t>While revisions are immutable, they're affected by </a:t>
            </a:r>
            <a:r>
              <a:rPr lang="en-US" sz="2000" dirty="0">
                <a:solidFill>
                  <a:srgbClr val="0070C0"/>
                </a:solidFill>
                <a:latin typeface="Segoe UI" panose="020B0502040204020203" pitchFamily="34" charset="0"/>
                <a:hlinkClick r:id="rId5">
                  <a:extLst>
                    <a:ext uri="{A12FA001-AC4F-418D-AE19-62706E023703}">
                      <ahyp:hlinkClr xmlns:ahyp="http://schemas.microsoft.com/office/drawing/2018/hyperlinkcolor" val="tx"/>
                    </a:ext>
                  </a:extLst>
                </a:hlinkClick>
              </a:rPr>
              <a:t>application-scope</a:t>
            </a:r>
            <a:r>
              <a:rPr lang="en-US" sz="2000" dirty="0">
                <a:solidFill>
                  <a:srgbClr val="0070C0"/>
                </a:solidFill>
                <a:latin typeface="Segoe UI" panose="020B0502040204020203" pitchFamily="34" charset="0"/>
              </a:rPr>
              <a:t> changes, which apply to all revisions.</a:t>
            </a:r>
          </a:p>
          <a:p>
            <a:pPr algn="l">
              <a:buFont typeface="Arial" panose="020B0604020202020204" pitchFamily="34" charset="0"/>
              <a:buChar char="•"/>
            </a:pPr>
            <a:r>
              <a:rPr lang="en-US" sz="2000" dirty="0">
                <a:solidFill>
                  <a:srgbClr val="0070C0"/>
                </a:solidFill>
                <a:latin typeface="Segoe UI" panose="020B0502040204020203" pitchFamily="34" charset="0"/>
              </a:rPr>
              <a:t>You can create new revisions by updating a previous revision.</a:t>
            </a:r>
          </a:p>
          <a:p>
            <a:pPr algn="l">
              <a:buFont typeface="Arial" panose="020B0604020202020204" pitchFamily="34" charset="0"/>
              <a:buChar char="•"/>
            </a:pPr>
            <a:r>
              <a:rPr lang="en-US" sz="2000" dirty="0">
                <a:solidFill>
                  <a:srgbClr val="0070C0"/>
                </a:solidFill>
                <a:latin typeface="Segoe UI" panose="020B0502040204020203" pitchFamily="34" charset="0"/>
              </a:rPr>
              <a:t>You can retain up to 100 revisions, giving you a historical record of your container app updates.</a:t>
            </a:r>
          </a:p>
          <a:p>
            <a:pPr algn="l">
              <a:buFont typeface="Arial" panose="020B0604020202020204" pitchFamily="34" charset="0"/>
              <a:buChar char="•"/>
            </a:pPr>
            <a:r>
              <a:rPr lang="en-US" sz="2000" dirty="0">
                <a:solidFill>
                  <a:srgbClr val="0070C0"/>
                </a:solidFill>
                <a:latin typeface="Segoe UI" panose="020B0502040204020203" pitchFamily="34" charset="0"/>
              </a:rPr>
              <a:t>You can run multiple revisions concurrently.</a:t>
            </a:r>
          </a:p>
          <a:p>
            <a:pPr algn="l">
              <a:buFont typeface="Arial" panose="020B0604020202020204" pitchFamily="34" charset="0"/>
              <a:buChar char="•"/>
            </a:pPr>
            <a:r>
              <a:rPr lang="en-US" sz="2000" dirty="0">
                <a:solidFill>
                  <a:srgbClr val="0070C0"/>
                </a:solidFill>
                <a:latin typeface="Segoe UI" panose="020B0502040204020203" pitchFamily="34" charset="0"/>
              </a:rPr>
              <a:t>You can split external HTTP traffic between active revisions.</a:t>
            </a:r>
          </a:p>
        </p:txBody>
      </p:sp>
      <p:pic>
        <p:nvPicPr>
          <p:cNvPr id="8" name="Picture 7">
            <a:extLst>
              <a:ext uri="{FF2B5EF4-FFF2-40B4-BE49-F238E27FC236}">
                <a16:creationId xmlns:a16="http://schemas.microsoft.com/office/drawing/2014/main" id="{AB4F11AB-EA2C-E708-6D50-AB4CC3698F30}"/>
              </a:ext>
            </a:extLst>
          </p:cNvPr>
          <p:cNvPicPr>
            <a:picLocks noChangeAspect="1"/>
          </p:cNvPicPr>
          <p:nvPr/>
        </p:nvPicPr>
        <p:blipFill>
          <a:blip r:embed="rId6"/>
          <a:stretch>
            <a:fillRect/>
          </a:stretch>
        </p:blipFill>
        <p:spPr>
          <a:xfrm>
            <a:off x="6669861" y="2496224"/>
            <a:ext cx="5291609" cy="3631756"/>
          </a:xfrm>
          <a:prstGeom prst="rect">
            <a:avLst/>
          </a:prstGeom>
        </p:spPr>
      </p:pic>
      <p:sp>
        <p:nvSpPr>
          <p:cNvPr id="10" name="Title 1">
            <a:extLst>
              <a:ext uri="{FF2B5EF4-FFF2-40B4-BE49-F238E27FC236}">
                <a16:creationId xmlns:a16="http://schemas.microsoft.com/office/drawing/2014/main" id="{68526AE5-E3C8-EB04-FF01-AD523CE9DF52}"/>
              </a:ext>
            </a:extLst>
          </p:cNvPr>
          <p:cNvSpPr txBox="1">
            <a:spLocks/>
          </p:cNvSpPr>
          <p:nvPr/>
        </p:nvSpPr>
        <p:spPr>
          <a:xfrm>
            <a:off x="-400300" y="111728"/>
            <a:ext cx="7088269" cy="1117872"/>
          </a:xfrm>
          <a:prstGeom prst="rect">
            <a:avLst/>
          </a:prstGeom>
        </p:spPr>
        <p:txBody>
          <a:bodyPr vert="horz" lIns="91440" tIns="45720" rIns="91440" bIns="45720" rtlCol="0" anchor="b">
            <a:no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spc="-50">
                <a:ln w="3175">
                  <a:noFill/>
                </a:ln>
                <a:gradFill>
                  <a:gsLst>
                    <a:gs pos="0">
                      <a:srgbClr val="50E6FF"/>
                    </a:gs>
                    <a:gs pos="100000">
                      <a:srgbClr val="8661C5"/>
                    </a:gs>
                  </a:gsLst>
                  <a:lin ang="2700000" scaled="1"/>
                </a:gradFill>
                <a:latin typeface="Segoe UI Semibold"/>
              </a:rPr>
              <a:t>Understanding revisions in ACA</a:t>
            </a:r>
            <a:endParaRPr lang="en-US" sz="3600" b="1" spc="-50" dirty="0">
              <a:ln w="3175">
                <a:noFill/>
              </a:ln>
              <a:gradFill>
                <a:gsLst>
                  <a:gs pos="0">
                    <a:srgbClr val="50E6FF"/>
                  </a:gs>
                  <a:gs pos="100000">
                    <a:srgbClr val="8661C5"/>
                  </a:gs>
                </a:gsLst>
                <a:lin ang="2700000" scaled="1"/>
              </a:gradFill>
              <a:latin typeface="Segoe UI Semibold"/>
            </a:endParaRPr>
          </a:p>
        </p:txBody>
      </p:sp>
    </p:spTree>
    <p:extLst>
      <p:ext uri="{BB962C8B-B14F-4D97-AF65-F5344CB8AC3E}">
        <p14:creationId xmlns:p14="http://schemas.microsoft.com/office/powerpoint/2010/main" val="36947198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Rectangle 2">
            <a:extLst>
              <a:ext uri="{FF2B5EF4-FFF2-40B4-BE49-F238E27FC236}">
                <a16:creationId xmlns:a16="http://schemas.microsoft.com/office/drawing/2014/main" id="{B743C9CF-3BD0-44F0-86EB-D1CA1A576FF9}"/>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 name="Title 3">
            <a:extLst>
              <a:ext uri="{FF2B5EF4-FFF2-40B4-BE49-F238E27FC236}">
                <a16:creationId xmlns:a16="http://schemas.microsoft.com/office/drawing/2014/main" id="{3AE54514-19F2-51B3-A394-992C032500AB}"/>
              </a:ext>
            </a:extLst>
          </p:cNvPr>
          <p:cNvSpPr txBox="1">
            <a:spLocks/>
          </p:cNvSpPr>
          <p:nvPr/>
        </p:nvSpPr>
        <p:spPr>
          <a:xfrm>
            <a:off x="596900" y="2030413"/>
            <a:ext cx="4216400"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367">
              <a:lnSpc>
                <a:spcPts val="3137"/>
              </a:lnSpc>
              <a:defRPr/>
            </a:pPr>
            <a:r>
              <a:rPr lang="en-NZ" sz="3600" b="1">
                <a:gradFill>
                  <a:gsLst>
                    <a:gs pos="0">
                      <a:srgbClr val="50E6FF"/>
                    </a:gs>
                    <a:gs pos="100000">
                      <a:srgbClr val="8661C5"/>
                    </a:gs>
                  </a:gsLst>
                  <a:lin ang="2700000" scaled="1"/>
                </a:gradFill>
                <a:latin typeface="Segoe UI Semibold"/>
                <a:ea typeface="+mj-ea"/>
                <a:cs typeface="+mj-cs"/>
              </a:rPr>
              <a:t>Revisions</a:t>
            </a:r>
          </a:p>
        </p:txBody>
      </p:sp>
      <p:sp>
        <p:nvSpPr>
          <p:cNvPr id="9" name="Content Placeholder 3">
            <a:extLst>
              <a:ext uri="{FF2B5EF4-FFF2-40B4-BE49-F238E27FC236}">
                <a16:creationId xmlns:a16="http://schemas.microsoft.com/office/drawing/2014/main" id="{73A9AA68-2E7F-6E2D-D3A5-133347427F28}"/>
              </a:ext>
            </a:extLst>
          </p:cNvPr>
          <p:cNvSpPr txBox="1">
            <a:spLocks/>
          </p:cNvSpPr>
          <p:nvPr/>
        </p:nvSpPr>
        <p:spPr>
          <a:xfrm>
            <a:off x="596901" y="2573338"/>
            <a:ext cx="3222541"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chemeClr val="accent2"/>
                </a:solidFill>
                <a:effectLst/>
                <a:uLnTx/>
                <a:uFillTx/>
                <a:latin typeface="Segoe UI"/>
                <a:ea typeface="+mn-ea"/>
                <a:cs typeface="Segoe UI" panose="020B0502040204020203" pitchFamily="34" charset="0"/>
              </a:rPr>
              <a:t>Revisions are immutable version snapshots of a container app</a:t>
            </a:r>
          </a:p>
        </p:txBody>
      </p:sp>
      <p:sp>
        <p:nvSpPr>
          <p:cNvPr id="11" name="Title 3">
            <a:extLst>
              <a:ext uri="{FF2B5EF4-FFF2-40B4-BE49-F238E27FC236}">
                <a16:creationId xmlns:a16="http://schemas.microsoft.com/office/drawing/2014/main" id="{A267F83D-FC53-6F71-14CB-48DA71989626}"/>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Container app 1</a:t>
            </a:r>
          </a:p>
        </p:txBody>
      </p:sp>
      <p:sp>
        <p:nvSpPr>
          <p:cNvPr id="12" name="Rectangle 11">
            <a:extLst>
              <a:ext uri="{FF2B5EF4-FFF2-40B4-BE49-F238E27FC236}">
                <a16:creationId xmlns:a16="http://schemas.microsoft.com/office/drawing/2014/main" id="{E30F5DEC-F5DC-326D-F899-56B924B37FF2}"/>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E06C37F7-3017-348A-8ED4-A781AA54AAC9}"/>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1</a:t>
            </a:r>
          </a:p>
        </p:txBody>
      </p:sp>
      <p:sp>
        <p:nvSpPr>
          <p:cNvPr id="14" name="Title 3">
            <a:extLst>
              <a:ext uri="{FF2B5EF4-FFF2-40B4-BE49-F238E27FC236}">
                <a16:creationId xmlns:a16="http://schemas.microsoft.com/office/drawing/2014/main" id="{3E6DAC7F-C932-D72B-0F91-1102448E658B}"/>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a:t>
            </a:r>
            <a:r>
              <a:rPr kumimoji="0" lang="en-US" sz="1600" b="0" i="0" u="none" strike="noStrike" kern="1200" cap="none" spc="-49" normalizeH="0" baseline="0" noProof="0">
                <a:ln w="3175">
                  <a:noFill/>
                </a:ln>
                <a:solidFill>
                  <a:srgbClr val="FFFFFF"/>
                </a:solidFill>
                <a:effectLst/>
                <a:uLnTx/>
                <a:uFillTx/>
                <a:latin typeface="Segoe UI"/>
                <a:ea typeface="+mn-ea"/>
                <a:cs typeface="Segoe UI" pitchFamily="34" charset="0"/>
              </a:rPr>
              <a:t> 2</a:t>
            </a:r>
          </a:p>
        </p:txBody>
      </p:sp>
      <p:sp>
        <p:nvSpPr>
          <p:cNvPr id="15" name="Title 3">
            <a:extLst>
              <a:ext uri="{FF2B5EF4-FFF2-40B4-BE49-F238E27FC236}">
                <a16:creationId xmlns:a16="http://schemas.microsoft.com/office/drawing/2014/main" id="{E611D1FC-720B-B8D5-8A1A-41815DBFEF76}"/>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Container app 2</a:t>
            </a:r>
          </a:p>
        </p:txBody>
      </p:sp>
      <p:sp>
        <p:nvSpPr>
          <p:cNvPr id="16" name="Rectangle 15">
            <a:extLst>
              <a:ext uri="{FF2B5EF4-FFF2-40B4-BE49-F238E27FC236}">
                <a16:creationId xmlns:a16="http://schemas.microsoft.com/office/drawing/2014/main" id="{1D7E5288-2A2A-127A-4A5F-539F8643D0BC}"/>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Rectangle 16">
            <a:extLst>
              <a:ext uri="{FF2B5EF4-FFF2-40B4-BE49-F238E27FC236}">
                <a16:creationId xmlns:a16="http://schemas.microsoft.com/office/drawing/2014/main" id="{0091135D-0D24-0FAB-B9FB-22F20D9692EF}"/>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8" name="Title 3">
            <a:extLst>
              <a:ext uri="{FF2B5EF4-FFF2-40B4-BE49-F238E27FC236}">
                <a16:creationId xmlns:a16="http://schemas.microsoft.com/office/drawing/2014/main" id="{62A688F7-826F-DB6B-A6FF-3E274805E704}"/>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1</a:t>
            </a:r>
          </a:p>
        </p:txBody>
      </p:sp>
      <p:sp>
        <p:nvSpPr>
          <p:cNvPr id="19" name="Rectangle 18">
            <a:extLst>
              <a:ext uri="{FF2B5EF4-FFF2-40B4-BE49-F238E27FC236}">
                <a16:creationId xmlns:a16="http://schemas.microsoft.com/office/drawing/2014/main" id="{16456BF4-950D-33FB-1F68-B2A5F22E3DE7}"/>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Title 3">
            <a:extLst>
              <a:ext uri="{FF2B5EF4-FFF2-40B4-BE49-F238E27FC236}">
                <a16:creationId xmlns:a16="http://schemas.microsoft.com/office/drawing/2014/main" id="{00D9DCA8-F4D9-C669-7F86-14169F05B541}"/>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chemeClr val="accent2"/>
                </a:solidFill>
                <a:effectLst/>
                <a:uLnTx/>
                <a:uFillTx/>
                <a:latin typeface="Segoe UI"/>
                <a:ea typeface="+mn-ea"/>
                <a:cs typeface="Segoe UI" pitchFamily="34" charset="0"/>
              </a:rPr>
              <a:t>Revision 2</a:t>
            </a:r>
          </a:p>
        </p:txBody>
      </p:sp>
      <p:sp>
        <p:nvSpPr>
          <p:cNvPr id="21" name="Rectangle 20">
            <a:extLst>
              <a:ext uri="{FF2B5EF4-FFF2-40B4-BE49-F238E27FC236}">
                <a16:creationId xmlns:a16="http://schemas.microsoft.com/office/drawing/2014/main" id="{D161C55D-8E5A-0589-E23B-02FD2A7246AE}"/>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2" name="Title 3">
            <a:extLst>
              <a:ext uri="{FF2B5EF4-FFF2-40B4-BE49-F238E27FC236}">
                <a16:creationId xmlns:a16="http://schemas.microsoft.com/office/drawing/2014/main" id="{24538A68-8479-5A07-F3F2-1863CEB6FAB3}"/>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23" name="Rectangle 22">
            <a:extLst>
              <a:ext uri="{FF2B5EF4-FFF2-40B4-BE49-F238E27FC236}">
                <a16:creationId xmlns:a16="http://schemas.microsoft.com/office/drawing/2014/main" id="{2D2B823E-804B-F415-86E7-730822B7A2B7}"/>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4" name="Title 3">
            <a:extLst>
              <a:ext uri="{FF2B5EF4-FFF2-40B4-BE49-F238E27FC236}">
                <a16:creationId xmlns:a16="http://schemas.microsoft.com/office/drawing/2014/main" id="{18496184-65B6-2E67-A8DF-EB2D758D12E3}"/>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25" name="Rectangle: Rounded Corners 24">
            <a:extLst>
              <a:ext uri="{FF2B5EF4-FFF2-40B4-BE49-F238E27FC236}">
                <a16:creationId xmlns:a16="http://schemas.microsoft.com/office/drawing/2014/main" id="{A7D93BE4-8966-7E4D-EC56-F7E6FF0119EB}"/>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6" name="Rectangle: Rounded Corners 25">
            <a:extLst>
              <a:ext uri="{FF2B5EF4-FFF2-40B4-BE49-F238E27FC236}">
                <a16:creationId xmlns:a16="http://schemas.microsoft.com/office/drawing/2014/main" id="{A6338735-BC28-B781-8D6C-FA3DAECD58A7}"/>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7" name="Rectangle: Rounded Corners 26">
            <a:extLst>
              <a:ext uri="{FF2B5EF4-FFF2-40B4-BE49-F238E27FC236}">
                <a16:creationId xmlns:a16="http://schemas.microsoft.com/office/drawing/2014/main" id="{6A1A9487-F0C1-4037-A653-92E76B0257F1}"/>
              </a:ext>
            </a:extLst>
          </p:cNvPr>
          <p:cNvSpPr/>
          <p:nvPr/>
        </p:nvSpPr>
        <p:spPr bwMode="auto">
          <a:xfrm>
            <a:off x="5558828" y="526197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sp>
        <p:nvSpPr>
          <p:cNvPr id="28" name="Rectangle: Rounded Corners 27">
            <a:extLst>
              <a:ext uri="{FF2B5EF4-FFF2-40B4-BE49-F238E27FC236}">
                <a16:creationId xmlns:a16="http://schemas.microsoft.com/office/drawing/2014/main" id="{1641C218-FA11-E364-A875-04EBE8335E3A}"/>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9" name="Rectangle: Rounded Corners 28">
            <a:extLst>
              <a:ext uri="{FF2B5EF4-FFF2-40B4-BE49-F238E27FC236}">
                <a16:creationId xmlns:a16="http://schemas.microsoft.com/office/drawing/2014/main" id="{C84E7A3D-D75F-0768-2D7C-027B617947B0}"/>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0" name="Rectangle: Rounded Corners 29">
            <a:extLst>
              <a:ext uri="{FF2B5EF4-FFF2-40B4-BE49-F238E27FC236}">
                <a16:creationId xmlns:a16="http://schemas.microsoft.com/office/drawing/2014/main" id="{FAB09059-1086-8ED6-593C-2445515574C4}"/>
              </a:ext>
            </a:extLst>
          </p:cNvPr>
          <p:cNvSpPr/>
          <p:nvPr/>
        </p:nvSpPr>
        <p:spPr bwMode="auto">
          <a:xfrm>
            <a:off x="9076728" y="526197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sp>
        <p:nvSpPr>
          <p:cNvPr id="31" name="Title 3">
            <a:extLst>
              <a:ext uri="{FF2B5EF4-FFF2-40B4-BE49-F238E27FC236}">
                <a16:creationId xmlns:a16="http://schemas.microsoft.com/office/drawing/2014/main" id="{685B2212-94D6-58F9-10E9-DCA0ABCF00C1}"/>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chemeClr val="accent2"/>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chemeClr val="accent2"/>
                </a:solidFill>
                <a:effectLst/>
                <a:uLnTx/>
                <a:uFillTx/>
                <a:latin typeface="Segoe UI"/>
                <a:ea typeface="+mn-ea"/>
                <a:cs typeface="Segoe UI" pitchFamily="34" charset="0"/>
              </a:rPr>
              <a:t>(virtual network boundary)</a:t>
            </a:r>
          </a:p>
        </p:txBody>
      </p:sp>
      <p:sp>
        <p:nvSpPr>
          <p:cNvPr id="32" name="Rectangle 31">
            <a:extLst>
              <a:ext uri="{FF2B5EF4-FFF2-40B4-BE49-F238E27FC236}">
                <a16:creationId xmlns:a16="http://schemas.microsoft.com/office/drawing/2014/main" id="{D7714149-667A-0CE1-EC41-3B5C63B8F714}"/>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17CCACAF-AB38-3D53-F244-FBF7968B0658}"/>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Title 3">
            <a:extLst>
              <a:ext uri="{FF2B5EF4-FFF2-40B4-BE49-F238E27FC236}">
                <a16:creationId xmlns:a16="http://schemas.microsoft.com/office/drawing/2014/main" id="{56421950-5451-CF9B-8661-902B29CF0258}"/>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35" name="Title 3">
            <a:extLst>
              <a:ext uri="{FF2B5EF4-FFF2-40B4-BE49-F238E27FC236}">
                <a16:creationId xmlns:a16="http://schemas.microsoft.com/office/drawing/2014/main" id="{6379B680-D21F-A50A-96CF-BA45CFB22608}"/>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grpSp>
        <p:nvGrpSpPr>
          <p:cNvPr id="36" name="Group 35">
            <a:extLst>
              <a:ext uri="{FF2B5EF4-FFF2-40B4-BE49-F238E27FC236}">
                <a16:creationId xmlns:a16="http://schemas.microsoft.com/office/drawing/2014/main" id="{D47D6995-791B-F608-9ECA-FDDB0BA9AAB8}"/>
              </a:ext>
            </a:extLst>
          </p:cNvPr>
          <p:cNvGrpSpPr/>
          <p:nvPr/>
        </p:nvGrpSpPr>
        <p:grpSpPr>
          <a:xfrm>
            <a:off x="4931738" y="2953419"/>
            <a:ext cx="1073970" cy="327195"/>
            <a:chOff x="5488755" y="2895015"/>
            <a:chExt cx="1457381" cy="444005"/>
          </a:xfrm>
        </p:grpSpPr>
        <p:sp>
          <p:nvSpPr>
            <p:cNvPr id="37" name="Rectangle: Rounded Corners 36">
              <a:extLst>
                <a:ext uri="{FF2B5EF4-FFF2-40B4-BE49-F238E27FC236}">
                  <a16:creationId xmlns:a16="http://schemas.microsoft.com/office/drawing/2014/main" id="{5A7D8F43-DEDE-5F75-7D51-AE6524E6EEC3}"/>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3E19562B-3A75-3464-04EC-3DD0199EA9A7}"/>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9" name="Rectangle: Rounded Corners 38">
              <a:extLst>
                <a:ext uri="{FF2B5EF4-FFF2-40B4-BE49-F238E27FC236}">
                  <a16:creationId xmlns:a16="http://schemas.microsoft.com/office/drawing/2014/main" id="{CEB67982-0CA2-2E3F-D208-D5AB8EF72F33}"/>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40" name="Rectangle 39">
            <a:extLst>
              <a:ext uri="{FF2B5EF4-FFF2-40B4-BE49-F238E27FC236}">
                <a16:creationId xmlns:a16="http://schemas.microsoft.com/office/drawing/2014/main" id="{C689400C-D0F2-889C-88E3-90B0FFA0218A}"/>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F4A5AD68-DB5E-62D8-C5C1-5CFC36C8A9F4}"/>
              </a:ext>
            </a:extLst>
          </p:cNvPr>
          <p:cNvGrpSpPr/>
          <p:nvPr/>
        </p:nvGrpSpPr>
        <p:grpSpPr>
          <a:xfrm>
            <a:off x="6439929" y="2953419"/>
            <a:ext cx="1073970" cy="327195"/>
            <a:chOff x="5488755" y="2895015"/>
            <a:chExt cx="1457381" cy="444005"/>
          </a:xfrm>
        </p:grpSpPr>
        <p:sp>
          <p:nvSpPr>
            <p:cNvPr id="42" name="Rectangle: Rounded Corners 41">
              <a:extLst>
                <a:ext uri="{FF2B5EF4-FFF2-40B4-BE49-F238E27FC236}">
                  <a16:creationId xmlns:a16="http://schemas.microsoft.com/office/drawing/2014/main" id="{F8B379C4-50D9-A072-A4EB-D9BA4D8E021A}"/>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0BFF70B7-64AF-45BB-CE0F-CB98863E17AC}"/>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863FFB1F-0342-A459-E493-76CA3E9AFB6C}"/>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45" name="Rectangle 44">
            <a:extLst>
              <a:ext uri="{FF2B5EF4-FFF2-40B4-BE49-F238E27FC236}">
                <a16:creationId xmlns:a16="http://schemas.microsoft.com/office/drawing/2014/main" id="{128D4C15-622B-19FE-02B7-0B671B2C581C}"/>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33C56329-0AB5-624B-45A1-8B919EAC905C}"/>
              </a:ext>
            </a:extLst>
          </p:cNvPr>
          <p:cNvGrpSpPr/>
          <p:nvPr/>
        </p:nvGrpSpPr>
        <p:grpSpPr>
          <a:xfrm>
            <a:off x="8456172" y="2953419"/>
            <a:ext cx="1073970" cy="327195"/>
            <a:chOff x="5488755" y="2895015"/>
            <a:chExt cx="1457381" cy="444005"/>
          </a:xfrm>
        </p:grpSpPr>
        <p:sp>
          <p:nvSpPr>
            <p:cNvPr id="47" name="Rectangle: Rounded Corners 46">
              <a:extLst>
                <a:ext uri="{FF2B5EF4-FFF2-40B4-BE49-F238E27FC236}">
                  <a16:creationId xmlns:a16="http://schemas.microsoft.com/office/drawing/2014/main" id="{41EA7FBD-649C-04F9-9B5A-E5D5F41A2E39}"/>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6A18D2A4-969E-0717-DE9F-B57E6D2A01E2}"/>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1CCEC27D-5777-5D8A-B5C5-01C5E32E4C98}"/>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50" name="Rectangle 49">
            <a:extLst>
              <a:ext uri="{FF2B5EF4-FFF2-40B4-BE49-F238E27FC236}">
                <a16:creationId xmlns:a16="http://schemas.microsoft.com/office/drawing/2014/main" id="{B987978B-245E-A952-5776-28425D76405A}"/>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7C83B9D8-B110-D6D6-E7A3-80F4D019EE27}"/>
              </a:ext>
            </a:extLst>
          </p:cNvPr>
          <p:cNvGrpSpPr/>
          <p:nvPr/>
        </p:nvGrpSpPr>
        <p:grpSpPr>
          <a:xfrm>
            <a:off x="9964363" y="2953419"/>
            <a:ext cx="1073970" cy="327195"/>
            <a:chOff x="5488755" y="2895015"/>
            <a:chExt cx="1457381" cy="444005"/>
          </a:xfrm>
        </p:grpSpPr>
        <p:sp>
          <p:nvSpPr>
            <p:cNvPr id="52" name="Rectangle: Rounded Corners 51">
              <a:extLst>
                <a:ext uri="{FF2B5EF4-FFF2-40B4-BE49-F238E27FC236}">
                  <a16:creationId xmlns:a16="http://schemas.microsoft.com/office/drawing/2014/main" id="{8E68428A-5D0D-A593-E32F-A809903DDC3F}"/>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A1E1C4A1-2B3E-8A1C-5E6A-49C4A3CC054C}"/>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15FE8372-8D3F-4AE1-FAC1-280E83156066}"/>
                </a:ext>
              </a:extLst>
            </p:cNvPr>
            <p:cNvSpPr/>
            <p:nvPr/>
          </p:nvSpPr>
          <p:spPr bwMode="auto">
            <a:xfrm>
              <a:off x="5558828" y="2895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chemeClr val="accent2"/>
                  </a:solidFill>
                  <a:effectLst/>
                  <a:uLnTx/>
                  <a:uFillTx/>
                  <a:latin typeface="Segoe UI Semibold"/>
                  <a:ea typeface="Segoe UI" pitchFamily="34" charset="0"/>
                  <a:cs typeface="Segoe UI" pitchFamily="34" charset="0"/>
                </a:rPr>
                <a:t>Container(s)</a:t>
              </a:r>
            </a:p>
          </p:txBody>
        </p:sp>
      </p:grpSp>
      <p:sp>
        <p:nvSpPr>
          <p:cNvPr id="55" name="Rectangle 54">
            <a:extLst>
              <a:ext uri="{FF2B5EF4-FFF2-40B4-BE49-F238E27FC236}">
                <a16:creationId xmlns:a16="http://schemas.microsoft.com/office/drawing/2014/main" id="{71154967-E76C-2BDB-3C6C-F606C7F77458}"/>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6" name="Title 3">
            <a:extLst>
              <a:ext uri="{FF2B5EF4-FFF2-40B4-BE49-F238E27FC236}">
                <a16:creationId xmlns:a16="http://schemas.microsoft.com/office/drawing/2014/main" id="{A48B92A3-2F22-89A5-B3AE-AAB3996FB12D}"/>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
        <p:nvSpPr>
          <p:cNvPr id="57" name="Title 3">
            <a:extLst>
              <a:ext uri="{FF2B5EF4-FFF2-40B4-BE49-F238E27FC236}">
                <a16:creationId xmlns:a16="http://schemas.microsoft.com/office/drawing/2014/main" id="{10E6FB9F-CCF9-35A9-A961-99640FB27A9C}"/>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chemeClr val="accent2"/>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3084393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5" name="Title 1">
            <a:extLst>
              <a:ext uri="{FF2B5EF4-FFF2-40B4-BE49-F238E27FC236}">
                <a16:creationId xmlns:a16="http://schemas.microsoft.com/office/drawing/2014/main" id="{D39D88C1-7C46-A8AB-027F-5B6ECBF22D21}"/>
              </a:ext>
            </a:extLst>
          </p:cNvPr>
          <p:cNvSpPr txBox="1">
            <a:spLocks/>
          </p:cNvSpPr>
          <p:nvPr/>
        </p:nvSpPr>
        <p:spPr>
          <a:xfrm>
            <a:off x="139687" y="593284"/>
            <a:ext cx="5956313" cy="525686"/>
          </a:xfrm>
          <a:prstGeom prst="rect">
            <a:avLst/>
          </a:prstGeom>
        </p:spPr>
        <p:txBody>
          <a:bodyPr vert="horz" lIns="91440" tIns="45720" rIns="91440" bIns="45720" rtlCol="0" anchor="b">
            <a:no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3600" b="1" spc="-50" dirty="0">
                <a:ln w="3175">
                  <a:noFill/>
                </a:ln>
                <a:gradFill>
                  <a:gsLst>
                    <a:gs pos="0">
                      <a:srgbClr val="50E6FF"/>
                    </a:gs>
                    <a:gs pos="100000">
                      <a:srgbClr val="8661C5"/>
                    </a:gs>
                  </a:gsLst>
                  <a:lin ang="2700000" scaled="1"/>
                </a:gradFill>
                <a:latin typeface="Segoe UI Semibold"/>
              </a:rPr>
              <a:t>Multiple revisions - Scenario</a:t>
            </a:r>
          </a:p>
        </p:txBody>
      </p:sp>
      <p:pic>
        <p:nvPicPr>
          <p:cNvPr id="6" name="Picture 5">
            <a:extLst>
              <a:ext uri="{FF2B5EF4-FFF2-40B4-BE49-F238E27FC236}">
                <a16:creationId xmlns:a16="http://schemas.microsoft.com/office/drawing/2014/main" id="{BD66DC72-8B5A-82E8-CF9C-6D017520D52D}"/>
              </a:ext>
            </a:extLst>
          </p:cNvPr>
          <p:cNvPicPr>
            <a:picLocks noChangeAspect="1"/>
          </p:cNvPicPr>
          <p:nvPr/>
        </p:nvPicPr>
        <p:blipFill>
          <a:blip r:embed="rId4"/>
          <a:stretch>
            <a:fillRect/>
          </a:stretch>
        </p:blipFill>
        <p:spPr>
          <a:xfrm>
            <a:off x="4522304" y="1837058"/>
            <a:ext cx="7367897" cy="3888360"/>
          </a:xfrm>
          <a:prstGeom prst="rect">
            <a:avLst/>
          </a:prstGeom>
          <a:effectLst>
            <a:glow rad="127000">
              <a:schemeClr val="tx1"/>
            </a:glow>
          </a:effectLst>
        </p:spPr>
      </p:pic>
      <p:sp>
        <p:nvSpPr>
          <p:cNvPr id="8" name="TextBox 7">
            <a:extLst>
              <a:ext uri="{FF2B5EF4-FFF2-40B4-BE49-F238E27FC236}">
                <a16:creationId xmlns:a16="http://schemas.microsoft.com/office/drawing/2014/main" id="{6679E04C-6536-15E0-FA0C-66658914728D}"/>
              </a:ext>
            </a:extLst>
          </p:cNvPr>
          <p:cNvSpPr txBox="1"/>
          <p:nvPr/>
        </p:nvSpPr>
        <p:spPr>
          <a:xfrm>
            <a:off x="262346" y="1118970"/>
            <a:ext cx="4185501" cy="5324535"/>
          </a:xfrm>
          <a:prstGeom prst="rect">
            <a:avLst/>
          </a:prstGeom>
          <a:noFill/>
        </p:spPr>
        <p:txBody>
          <a:bodyPr wrap="square">
            <a:spAutoFit/>
          </a:bodyPr>
          <a:lstStyle/>
          <a:p>
            <a:r>
              <a:rPr lang="en-US" sz="2000" dirty="0">
                <a:solidFill>
                  <a:srgbClr val="0070C0"/>
                </a:solidFill>
                <a:latin typeface="Segoe UI" panose="020B0502040204020203" pitchFamily="34" charset="0"/>
              </a:rPr>
              <a:t>This scenario presumes the container app is in the following state:</a:t>
            </a:r>
          </a:p>
          <a:p>
            <a:endParaRPr lang="en-US" sz="2000" dirty="0">
              <a:solidFill>
                <a:srgbClr val="0070C0"/>
              </a:solidFill>
              <a:latin typeface="Segoe UI" panose="020B0502040204020203" pitchFamily="34" charset="0"/>
            </a:endParaRPr>
          </a:p>
          <a:p>
            <a:r>
              <a:rPr lang="en-US" sz="2000" dirty="0">
                <a:solidFill>
                  <a:srgbClr val="0070C0"/>
                </a:solidFill>
                <a:latin typeface="Segoe UI" panose="020B0502040204020203" pitchFamily="34" charset="0"/>
              </a:rPr>
              <a:t>Ingress is enabled, making the container app available via HTTP or TCP.</a:t>
            </a:r>
          </a:p>
          <a:p>
            <a:r>
              <a:rPr lang="en-US" sz="2000" dirty="0">
                <a:solidFill>
                  <a:srgbClr val="0070C0"/>
                </a:solidFill>
                <a:latin typeface="Segoe UI" panose="020B0502040204020203" pitchFamily="34" charset="0"/>
              </a:rPr>
              <a:t>The first revision was deployed as Revision 1.</a:t>
            </a:r>
          </a:p>
          <a:p>
            <a:r>
              <a:rPr lang="en-US" sz="2000" dirty="0">
                <a:solidFill>
                  <a:srgbClr val="0070C0"/>
                </a:solidFill>
                <a:latin typeface="Segoe UI" panose="020B0502040204020203" pitchFamily="34" charset="0"/>
              </a:rPr>
              <a:t>After the container was updated, a new revision was activated as Revision 2.</a:t>
            </a:r>
          </a:p>
          <a:p>
            <a:endParaRPr lang="en-US" sz="2000" dirty="0">
              <a:solidFill>
                <a:srgbClr val="0070C0"/>
              </a:solidFill>
              <a:latin typeface="Segoe UI" panose="020B0502040204020203" pitchFamily="34" charset="0"/>
            </a:endParaRPr>
          </a:p>
          <a:p>
            <a:r>
              <a:rPr lang="en-US" sz="2000" dirty="0">
                <a:solidFill>
                  <a:srgbClr val="0070C0"/>
                </a:solidFill>
                <a:latin typeface="Segoe UI" panose="020B0502040204020203" pitchFamily="34" charset="0"/>
              </a:rPr>
              <a:t>Traffic splitting rules are configured so that Revision 1 receives 80% of the requests, and Revision 2 receives the remaining 20%.</a:t>
            </a:r>
          </a:p>
        </p:txBody>
      </p:sp>
    </p:spTree>
    <p:extLst>
      <p:ext uri="{BB962C8B-B14F-4D97-AF65-F5344CB8AC3E}">
        <p14:creationId xmlns:p14="http://schemas.microsoft.com/office/powerpoint/2010/main" val="28516155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Rectangle 2">
            <a:extLst>
              <a:ext uri="{FF2B5EF4-FFF2-40B4-BE49-F238E27FC236}">
                <a16:creationId xmlns:a16="http://schemas.microsoft.com/office/drawing/2014/main" id="{EDFFD1AA-D5A9-9954-FFBB-7434285776B1}"/>
              </a:ext>
              <a:ext uri="{C183D7F6-B498-43B3-948B-1728B52AA6E4}">
                <adec:decorative xmlns:adec="http://schemas.microsoft.com/office/drawing/2017/decorative" val="1"/>
              </a:ext>
            </a:extLst>
          </p:cNvPr>
          <p:cNvSpPr/>
          <p:nvPr/>
        </p:nvSpPr>
        <p:spPr bwMode="auto">
          <a:xfrm>
            <a:off x="4356101" y="1436688"/>
            <a:ext cx="7253288" cy="4832350"/>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4" name="Title 3">
            <a:extLst>
              <a:ext uri="{FF2B5EF4-FFF2-40B4-BE49-F238E27FC236}">
                <a16:creationId xmlns:a16="http://schemas.microsoft.com/office/drawing/2014/main" id="{EAF09AF8-1DBB-DF09-8A08-1651ADE5EAAA}"/>
              </a:ext>
            </a:extLst>
          </p:cNvPr>
          <p:cNvSpPr txBox="1">
            <a:spLocks/>
          </p:cNvSpPr>
          <p:nvPr/>
        </p:nvSpPr>
        <p:spPr>
          <a:xfrm>
            <a:off x="596900" y="2030413"/>
            <a:ext cx="4216400"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367">
              <a:lnSpc>
                <a:spcPts val="3137"/>
              </a:lnSpc>
              <a:defRPr/>
            </a:pPr>
            <a:r>
              <a:rPr lang="en-NZ" sz="3600" b="1">
                <a:gradFill>
                  <a:gsLst>
                    <a:gs pos="0">
                      <a:srgbClr val="50E6FF"/>
                    </a:gs>
                    <a:gs pos="100000">
                      <a:srgbClr val="8661C5"/>
                    </a:gs>
                  </a:gsLst>
                  <a:lin ang="2700000" scaled="1"/>
                </a:gradFill>
                <a:latin typeface="Segoe UI Semibold"/>
                <a:ea typeface="+mj-ea"/>
                <a:cs typeface="+mj-cs"/>
              </a:rPr>
              <a:t>Containers</a:t>
            </a:r>
          </a:p>
        </p:txBody>
      </p:sp>
      <p:sp>
        <p:nvSpPr>
          <p:cNvPr id="9" name="Content Placeholder 3">
            <a:extLst>
              <a:ext uri="{FF2B5EF4-FFF2-40B4-BE49-F238E27FC236}">
                <a16:creationId xmlns:a16="http://schemas.microsoft.com/office/drawing/2014/main" id="{B0D17A08-CDD8-CFAD-581D-856C05186869}"/>
              </a:ext>
            </a:extLst>
          </p:cNvPr>
          <p:cNvSpPr txBox="1">
            <a:spLocks/>
          </p:cNvSpPr>
          <p:nvPr/>
        </p:nvSpPr>
        <p:spPr>
          <a:xfrm>
            <a:off x="596901" y="2573338"/>
            <a:ext cx="3468688" cy="1477328"/>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Containers in Azure Container Apps can use any and development stack of your choice</a:t>
            </a:r>
          </a:p>
        </p:txBody>
      </p:sp>
      <p:sp>
        <p:nvSpPr>
          <p:cNvPr id="10" name="Title 3">
            <a:extLst>
              <a:ext uri="{FF2B5EF4-FFF2-40B4-BE49-F238E27FC236}">
                <a16:creationId xmlns:a16="http://schemas.microsoft.com/office/drawing/2014/main" id="{5809489F-D449-7997-30C6-F58B0A017699}"/>
              </a:ext>
            </a:extLst>
          </p:cNvPr>
          <p:cNvSpPr txBox="1">
            <a:spLocks/>
          </p:cNvSpPr>
          <p:nvPr/>
        </p:nvSpPr>
        <p:spPr>
          <a:xfrm>
            <a:off x="4513006" y="1579563"/>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Container app 1</a:t>
            </a:r>
          </a:p>
        </p:txBody>
      </p:sp>
      <p:sp>
        <p:nvSpPr>
          <p:cNvPr id="11" name="Rectangle 10">
            <a:extLst>
              <a:ext uri="{FF2B5EF4-FFF2-40B4-BE49-F238E27FC236}">
                <a16:creationId xmlns:a16="http://schemas.microsoft.com/office/drawing/2014/main" id="{8C7B178C-4BE7-9B8E-CF0D-F08CF7E1BFA7}"/>
              </a:ext>
              <a:ext uri="{C183D7F6-B498-43B3-948B-1728B52AA6E4}">
                <adec:decorative xmlns:adec="http://schemas.microsoft.com/office/drawing/2017/decorative" val="1"/>
              </a:ext>
            </a:extLst>
          </p:cNvPr>
          <p:cNvSpPr/>
          <p:nvPr/>
        </p:nvSpPr>
        <p:spPr bwMode="auto">
          <a:xfrm>
            <a:off x="4513005" y="1947193"/>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2" name="Rectangle 11">
            <a:extLst>
              <a:ext uri="{FF2B5EF4-FFF2-40B4-BE49-F238E27FC236}">
                <a16:creationId xmlns:a16="http://schemas.microsoft.com/office/drawing/2014/main" id="{53170D70-8D2C-7D33-69E7-56BB0D6D4651}"/>
              </a:ext>
              <a:ext uri="{C183D7F6-B498-43B3-948B-1728B52AA6E4}">
                <adec:decorative xmlns:adec="http://schemas.microsoft.com/office/drawing/2017/decorative" val="1"/>
              </a:ext>
            </a:extLst>
          </p:cNvPr>
          <p:cNvSpPr/>
          <p:nvPr/>
        </p:nvSpPr>
        <p:spPr bwMode="auto">
          <a:xfrm>
            <a:off x="4610100" y="2350096"/>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3" name="Title 3">
            <a:extLst>
              <a:ext uri="{FF2B5EF4-FFF2-40B4-BE49-F238E27FC236}">
                <a16:creationId xmlns:a16="http://schemas.microsoft.com/office/drawing/2014/main" id="{98C82DB9-034C-1AD4-5C44-FFDB4258A29D}"/>
              </a:ext>
            </a:extLst>
          </p:cNvPr>
          <p:cNvSpPr txBox="1">
            <a:spLocks/>
          </p:cNvSpPr>
          <p:nvPr/>
        </p:nvSpPr>
        <p:spPr>
          <a:xfrm>
            <a:off x="46101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1</a:t>
            </a:r>
          </a:p>
        </p:txBody>
      </p:sp>
      <p:sp>
        <p:nvSpPr>
          <p:cNvPr id="14" name="Rectangle 13">
            <a:extLst>
              <a:ext uri="{FF2B5EF4-FFF2-40B4-BE49-F238E27FC236}">
                <a16:creationId xmlns:a16="http://schemas.microsoft.com/office/drawing/2014/main" id="{7D0D1F58-B2D6-DBDD-41BD-657F429EC6B5}"/>
              </a:ext>
              <a:ext uri="{C183D7F6-B498-43B3-948B-1728B52AA6E4}">
                <adec:decorative xmlns:adec="http://schemas.microsoft.com/office/drawing/2017/decorative" val="1"/>
              </a:ext>
            </a:extLst>
          </p:cNvPr>
          <p:cNvSpPr/>
          <p:nvPr/>
        </p:nvSpPr>
        <p:spPr bwMode="auto">
          <a:xfrm>
            <a:off x="8128000" y="2350096"/>
            <a:ext cx="3214690" cy="1313898"/>
          </a:xfrm>
          <a:prstGeom prst="rect">
            <a:avLst/>
          </a:prstGeom>
          <a:noFill/>
          <a:ln>
            <a:solidFill>
              <a:schemeClr val="accent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5" name="Title 3">
            <a:extLst>
              <a:ext uri="{FF2B5EF4-FFF2-40B4-BE49-F238E27FC236}">
                <a16:creationId xmlns:a16="http://schemas.microsoft.com/office/drawing/2014/main" id="{69465496-85F8-E2F4-A703-829ED968FF46}"/>
              </a:ext>
            </a:extLst>
          </p:cNvPr>
          <p:cNvSpPr txBox="1">
            <a:spLocks/>
          </p:cNvSpPr>
          <p:nvPr/>
        </p:nvSpPr>
        <p:spPr>
          <a:xfrm>
            <a:off x="8128000" y="2012454"/>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2</a:t>
            </a:r>
          </a:p>
        </p:txBody>
      </p:sp>
      <p:sp>
        <p:nvSpPr>
          <p:cNvPr id="16" name="Rectangle 15">
            <a:extLst>
              <a:ext uri="{FF2B5EF4-FFF2-40B4-BE49-F238E27FC236}">
                <a16:creationId xmlns:a16="http://schemas.microsoft.com/office/drawing/2014/main" id="{36DFCA05-1FD4-7F73-1D38-EBD5278C47BB}"/>
              </a:ext>
              <a:ext uri="{C183D7F6-B498-43B3-948B-1728B52AA6E4}">
                <adec:decorative xmlns:adec="http://schemas.microsoft.com/office/drawing/2017/decorative" val="1"/>
              </a:ext>
            </a:extLst>
          </p:cNvPr>
          <p:cNvSpPr/>
          <p:nvPr/>
        </p:nvSpPr>
        <p:spPr bwMode="auto">
          <a:xfrm>
            <a:off x="4733133"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17" name="Title 3">
            <a:extLst>
              <a:ext uri="{FF2B5EF4-FFF2-40B4-BE49-F238E27FC236}">
                <a16:creationId xmlns:a16="http://schemas.microsoft.com/office/drawing/2014/main" id="{770798DC-6AF3-F529-7BC0-98637D1EEB8C}"/>
              </a:ext>
            </a:extLst>
          </p:cNvPr>
          <p:cNvSpPr txBox="1">
            <a:spLocks/>
          </p:cNvSpPr>
          <p:nvPr/>
        </p:nvSpPr>
        <p:spPr>
          <a:xfrm>
            <a:off x="47331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18" name="Title 3">
            <a:extLst>
              <a:ext uri="{FF2B5EF4-FFF2-40B4-BE49-F238E27FC236}">
                <a16:creationId xmlns:a16="http://schemas.microsoft.com/office/drawing/2014/main" id="{6ECC2F8C-DD13-2FA2-1ABE-A7777264753D}"/>
              </a:ext>
            </a:extLst>
          </p:cNvPr>
          <p:cNvSpPr txBox="1">
            <a:spLocks/>
          </p:cNvSpPr>
          <p:nvPr/>
        </p:nvSpPr>
        <p:spPr>
          <a:xfrm>
            <a:off x="8251033" y="2400225"/>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grpSp>
        <p:nvGrpSpPr>
          <p:cNvPr id="19" name="Group 18">
            <a:extLst>
              <a:ext uri="{FF2B5EF4-FFF2-40B4-BE49-F238E27FC236}">
                <a16:creationId xmlns:a16="http://schemas.microsoft.com/office/drawing/2014/main" id="{1170DDC7-9E9E-2F56-FB4D-4BAAC410DDCA}"/>
              </a:ext>
            </a:extLst>
          </p:cNvPr>
          <p:cNvGrpSpPr/>
          <p:nvPr/>
        </p:nvGrpSpPr>
        <p:grpSpPr>
          <a:xfrm>
            <a:off x="4931738" y="2953419"/>
            <a:ext cx="1073970" cy="327195"/>
            <a:chOff x="5488755" y="2895015"/>
            <a:chExt cx="1457381" cy="444005"/>
          </a:xfrm>
        </p:grpSpPr>
        <p:sp>
          <p:nvSpPr>
            <p:cNvPr id="20" name="Rectangle: Rounded Corners 19">
              <a:extLst>
                <a:ext uri="{FF2B5EF4-FFF2-40B4-BE49-F238E27FC236}">
                  <a16:creationId xmlns:a16="http://schemas.microsoft.com/office/drawing/2014/main" id="{4454DD7D-75F1-A894-5795-FFA7CF865CD2}"/>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1" name="Rectangle: Rounded Corners 20">
              <a:extLst>
                <a:ext uri="{FF2B5EF4-FFF2-40B4-BE49-F238E27FC236}">
                  <a16:creationId xmlns:a16="http://schemas.microsoft.com/office/drawing/2014/main" id="{8EFF8DA0-EB29-9846-D81D-1351B26043F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22" name="Rectangle: Rounded Corners 21">
              <a:extLst>
                <a:ext uri="{FF2B5EF4-FFF2-40B4-BE49-F238E27FC236}">
                  <a16:creationId xmlns:a16="http://schemas.microsoft.com/office/drawing/2014/main" id="{B1D5EAF9-E220-21AA-79F3-F4DCAA7BE71A}"/>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23" name="Title 3">
            <a:extLst>
              <a:ext uri="{FF2B5EF4-FFF2-40B4-BE49-F238E27FC236}">
                <a16:creationId xmlns:a16="http://schemas.microsoft.com/office/drawing/2014/main" id="{8FF5ADA9-2521-FA0A-42DE-9DC5A1869223}"/>
              </a:ext>
            </a:extLst>
          </p:cNvPr>
          <p:cNvSpPr txBox="1">
            <a:spLocks/>
          </p:cNvSpPr>
          <p:nvPr/>
        </p:nvSpPr>
        <p:spPr>
          <a:xfrm>
            <a:off x="4513006" y="3946526"/>
            <a:ext cx="7096382" cy="27699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Container app 2</a:t>
            </a:r>
          </a:p>
        </p:txBody>
      </p:sp>
      <p:sp>
        <p:nvSpPr>
          <p:cNvPr id="24" name="Rectangle 23">
            <a:extLst>
              <a:ext uri="{FF2B5EF4-FFF2-40B4-BE49-F238E27FC236}">
                <a16:creationId xmlns:a16="http://schemas.microsoft.com/office/drawing/2014/main" id="{759EE0A2-9CAC-035A-F5EF-6834D9AC15FC}"/>
              </a:ext>
              <a:ext uri="{C183D7F6-B498-43B3-948B-1728B52AA6E4}">
                <adec:decorative xmlns:adec="http://schemas.microsoft.com/office/drawing/2017/decorative" val="1"/>
              </a:ext>
            </a:extLst>
          </p:cNvPr>
          <p:cNvSpPr/>
          <p:nvPr/>
        </p:nvSpPr>
        <p:spPr bwMode="auto">
          <a:xfrm>
            <a:off x="4513005" y="4314156"/>
            <a:ext cx="6967795" cy="1808832"/>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5" name="Rectangle 24">
            <a:extLst>
              <a:ext uri="{FF2B5EF4-FFF2-40B4-BE49-F238E27FC236}">
                <a16:creationId xmlns:a16="http://schemas.microsoft.com/office/drawing/2014/main" id="{A7291DBF-3251-6192-1995-429D3CBA2D8F}"/>
              </a:ext>
              <a:ext uri="{C183D7F6-B498-43B3-948B-1728B52AA6E4}">
                <adec:decorative xmlns:adec="http://schemas.microsoft.com/office/drawing/2017/decorative" val="1"/>
              </a:ext>
            </a:extLst>
          </p:cNvPr>
          <p:cNvSpPr/>
          <p:nvPr/>
        </p:nvSpPr>
        <p:spPr bwMode="auto">
          <a:xfrm>
            <a:off x="4610100" y="4717059"/>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6" name="Title 3">
            <a:extLst>
              <a:ext uri="{FF2B5EF4-FFF2-40B4-BE49-F238E27FC236}">
                <a16:creationId xmlns:a16="http://schemas.microsoft.com/office/drawing/2014/main" id="{CD06C67D-606B-2205-8D7A-25F0A6F820BC}"/>
              </a:ext>
            </a:extLst>
          </p:cNvPr>
          <p:cNvSpPr txBox="1">
            <a:spLocks/>
          </p:cNvSpPr>
          <p:nvPr/>
        </p:nvSpPr>
        <p:spPr>
          <a:xfrm>
            <a:off x="46101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1</a:t>
            </a:r>
          </a:p>
        </p:txBody>
      </p:sp>
      <p:sp>
        <p:nvSpPr>
          <p:cNvPr id="27" name="Rectangle 26">
            <a:extLst>
              <a:ext uri="{FF2B5EF4-FFF2-40B4-BE49-F238E27FC236}">
                <a16:creationId xmlns:a16="http://schemas.microsoft.com/office/drawing/2014/main" id="{7A56451D-236E-75F5-2F45-94A375EDB48D}"/>
              </a:ext>
              <a:ext uri="{C183D7F6-B498-43B3-948B-1728B52AA6E4}">
                <adec:decorative xmlns:adec="http://schemas.microsoft.com/office/drawing/2017/decorative" val="1"/>
              </a:ext>
            </a:extLst>
          </p:cNvPr>
          <p:cNvSpPr/>
          <p:nvPr/>
        </p:nvSpPr>
        <p:spPr bwMode="auto">
          <a:xfrm>
            <a:off x="8128000" y="4717059"/>
            <a:ext cx="3214690" cy="1313898"/>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28" name="Title 3">
            <a:extLst>
              <a:ext uri="{FF2B5EF4-FFF2-40B4-BE49-F238E27FC236}">
                <a16:creationId xmlns:a16="http://schemas.microsoft.com/office/drawing/2014/main" id="{5726B594-DD40-068A-22FF-EEF8C492DF64}"/>
              </a:ext>
            </a:extLst>
          </p:cNvPr>
          <p:cNvSpPr txBox="1">
            <a:spLocks/>
          </p:cNvSpPr>
          <p:nvPr/>
        </p:nvSpPr>
        <p:spPr>
          <a:xfrm>
            <a:off x="8128000" y="4379417"/>
            <a:ext cx="3214690" cy="246221"/>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49" normalizeH="0" baseline="0" noProof="0">
                <a:ln w="3175">
                  <a:noFill/>
                </a:ln>
                <a:solidFill>
                  <a:srgbClr val="0070C0"/>
                </a:solidFill>
                <a:effectLst/>
                <a:uLnTx/>
                <a:uFillTx/>
                <a:latin typeface="Segoe UI"/>
                <a:ea typeface="+mn-ea"/>
                <a:cs typeface="Segoe UI" pitchFamily="34" charset="0"/>
              </a:rPr>
              <a:t>Revision 2</a:t>
            </a:r>
          </a:p>
        </p:txBody>
      </p:sp>
      <p:sp>
        <p:nvSpPr>
          <p:cNvPr id="29" name="Rectangle 28">
            <a:extLst>
              <a:ext uri="{FF2B5EF4-FFF2-40B4-BE49-F238E27FC236}">
                <a16:creationId xmlns:a16="http://schemas.microsoft.com/office/drawing/2014/main" id="{2A61FAC0-0C9E-A2C2-6574-2F7F2F42AFB5}"/>
              </a:ext>
              <a:ext uri="{C183D7F6-B498-43B3-948B-1728B52AA6E4}">
                <adec:decorative xmlns:adec="http://schemas.microsoft.com/office/drawing/2017/decorative" val="1"/>
              </a:ext>
            </a:extLst>
          </p:cNvPr>
          <p:cNvSpPr/>
          <p:nvPr/>
        </p:nvSpPr>
        <p:spPr bwMode="auto">
          <a:xfrm>
            <a:off x="4733133" y="5024438"/>
            <a:ext cx="2968625"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0" name="Title 3">
            <a:extLst>
              <a:ext uri="{FF2B5EF4-FFF2-40B4-BE49-F238E27FC236}">
                <a16:creationId xmlns:a16="http://schemas.microsoft.com/office/drawing/2014/main" id="{35774FD6-02D9-EF3F-47E2-72EC9401C005}"/>
              </a:ext>
            </a:extLst>
          </p:cNvPr>
          <p:cNvSpPr txBox="1">
            <a:spLocks/>
          </p:cNvSpPr>
          <p:nvPr/>
        </p:nvSpPr>
        <p:spPr>
          <a:xfrm>
            <a:off x="47331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31" name="Rectangle 30">
            <a:extLst>
              <a:ext uri="{FF2B5EF4-FFF2-40B4-BE49-F238E27FC236}">
                <a16:creationId xmlns:a16="http://schemas.microsoft.com/office/drawing/2014/main" id="{1EEB119F-1BB3-9B15-3BFC-D922AA60A0A2}"/>
              </a:ext>
              <a:ext uri="{C183D7F6-B498-43B3-948B-1728B52AA6E4}">
                <adec:decorative xmlns:adec="http://schemas.microsoft.com/office/drawing/2017/decorative" val="1"/>
              </a:ext>
            </a:extLst>
          </p:cNvPr>
          <p:cNvSpPr/>
          <p:nvPr/>
        </p:nvSpPr>
        <p:spPr bwMode="auto">
          <a:xfrm>
            <a:off x="8251033" y="5024438"/>
            <a:ext cx="2968625"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2" name="Title 3">
            <a:extLst>
              <a:ext uri="{FF2B5EF4-FFF2-40B4-BE49-F238E27FC236}">
                <a16:creationId xmlns:a16="http://schemas.microsoft.com/office/drawing/2014/main" id="{FDEFB1B8-3989-AB44-A606-25AF62411542}"/>
              </a:ext>
            </a:extLst>
          </p:cNvPr>
          <p:cNvSpPr txBox="1">
            <a:spLocks/>
          </p:cNvSpPr>
          <p:nvPr/>
        </p:nvSpPr>
        <p:spPr>
          <a:xfrm>
            <a:off x="8251033" y="4767188"/>
            <a:ext cx="2968625"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33" name="Rectangle: Rounded Corners 32">
            <a:extLst>
              <a:ext uri="{FF2B5EF4-FFF2-40B4-BE49-F238E27FC236}">
                <a16:creationId xmlns:a16="http://schemas.microsoft.com/office/drawing/2014/main" id="{DF528C48-2968-54B8-E313-000DD045F2D8}"/>
              </a:ext>
              <a:ext uri="{C183D7F6-B498-43B3-948B-1728B52AA6E4}">
                <adec:decorative xmlns:adec="http://schemas.microsoft.com/office/drawing/2017/decorative" val="1"/>
              </a:ext>
            </a:extLst>
          </p:cNvPr>
          <p:cNvSpPr/>
          <p:nvPr/>
        </p:nvSpPr>
        <p:spPr bwMode="auto">
          <a:xfrm>
            <a:off x="54887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766384B7-19B0-288F-2965-7E6913D1DD08}"/>
              </a:ext>
              <a:ext uri="{C183D7F6-B498-43B3-948B-1728B52AA6E4}">
                <adec:decorative xmlns:adec="http://schemas.microsoft.com/office/drawing/2017/decorative" val="1"/>
              </a:ext>
            </a:extLst>
          </p:cNvPr>
          <p:cNvSpPr/>
          <p:nvPr/>
        </p:nvSpPr>
        <p:spPr bwMode="auto">
          <a:xfrm>
            <a:off x="55237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5D9B9A2E-57BA-B378-8346-B52810AF972D}"/>
              </a:ext>
            </a:extLst>
          </p:cNvPr>
          <p:cNvSpPr/>
          <p:nvPr/>
        </p:nvSpPr>
        <p:spPr bwMode="auto">
          <a:xfrm>
            <a:off x="55588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6" name="Rectangle: Rounded Corners 35">
            <a:extLst>
              <a:ext uri="{FF2B5EF4-FFF2-40B4-BE49-F238E27FC236}">
                <a16:creationId xmlns:a16="http://schemas.microsoft.com/office/drawing/2014/main" id="{566E61E3-F5F5-57E5-1CCB-AE6692CE9761}"/>
              </a:ext>
              <a:ext uri="{C183D7F6-B498-43B3-948B-1728B52AA6E4}">
                <adec:decorative xmlns:adec="http://schemas.microsoft.com/office/drawing/2017/decorative" val="1"/>
              </a:ext>
            </a:extLst>
          </p:cNvPr>
          <p:cNvSpPr/>
          <p:nvPr/>
        </p:nvSpPr>
        <p:spPr bwMode="auto">
          <a:xfrm>
            <a:off x="9006655" y="5332051"/>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7" name="Rectangle: Rounded Corners 36">
            <a:extLst>
              <a:ext uri="{FF2B5EF4-FFF2-40B4-BE49-F238E27FC236}">
                <a16:creationId xmlns:a16="http://schemas.microsoft.com/office/drawing/2014/main" id="{222FE104-3184-B0E8-98F1-F799832EB3F2}"/>
              </a:ext>
              <a:ext uri="{C183D7F6-B498-43B3-948B-1728B52AA6E4}">
                <adec:decorative xmlns:adec="http://schemas.microsoft.com/office/drawing/2017/decorative" val="1"/>
              </a:ext>
            </a:extLst>
          </p:cNvPr>
          <p:cNvSpPr/>
          <p:nvPr/>
        </p:nvSpPr>
        <p:spPr bwMode="auto">
          <a:xfrm>
            <a:off x="9041692" y="5297015"/>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38" name="Rectangle: Rounded Corners 37">
            <a:extLst>
              <a:ext uri="{FF2B5EF4-FFF2-40B4-BE49-F238E27FC236}">
                <a16:creationId xmlns:a16="http://schemas.microsoft.com/office/drawing/2014/main" id="{36AF998F-81AE-E75B-8802-A9D029DFD4AE}"/>
              </a:ext>
            </a:extLst>
          </p:cNvPr>
          <p:cNvSpPr/>
          <p:nvPr/>
        </p:nvSpPr>
        <p:spPr bwMode="auto">
          <a:xfrm>
            <a:off x="9076728" y="5261978"/>
            <a:ext cx="1387308" cy="373932"/>
          </a:xfrm>
          <a:prstGeom prst="round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sp>
        <p:nvSpPr>
          <p:cNvPr id="39" name="Title 3">
            <a:extLst>
              <a:ext uri="{FF2B5EF4-FFF2-40B4-BE49-F238E27FC236}">
                <a16:creationId xmlns:a16="http://schemas.microsoft.com/office/drawing/2014/main" id="{087267CB-7C7B-0524-E296-BAB5554F43D9}"/>
              </a:ext>
            </a:extLst>
          </p:cNvPr>
          <p:cNvSpPr txBox="1">
            <a:spLocks/>
          </p:cNvSpPr>
          <p:nvPr/>
        </p:nvSpPr>
        <p:spPr>
          <a:xfrm>
            <a:off x="4356101" y="1021432"/>
            <a:ext cx="7096382" cy="30777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49" normalizeH="0" baseline="0" noProof="0">
                <a:ln w="3175">
                  <a:noFill/>
                </a:ln>
                <a:solidFill>
                  <a:srgbClr val="0070C0"/>
                </a:solidFill>
                <a:effectLst/>
                <a:uLnTx/>
                <a:uFillTx/>
                <a:latin typeface="Segoe UI"/>
                <a:ea typeface="+mn-ea"/>
                <a:cs typeface="Segoe UI" pitchFamily="34" charset="0"/>
              </a:rPr>
              <a:t>Environment </a:t>
            </a:r>
            <a:r>
              <a:rPr kumimoji="0" lang="en-US" sz="1800" b="0" i="0" u="none" strike="noStrike" kern="1200" cap="none" spc="-49" normalizeH="0" baseline="0" noProof="0">
                <a:ln w="3175">
                  <a:noFill/>
                </a:ln>
                <a:solidFill>
                  <a:srgbClr val="0070C0"/>
                </a:solidFill>
                <a:effectLst/>
                <a:uLnTx/>
                <a:uFillTx/>
                <a:latin typeface="Segoe UI"/>
                <a:ea typeface="+mn-ea"/>
                <a:cs typeface="Segoe UI" pitchFamily="34" charset="0"/>
              </a:rPr>
              <a:t>(virtual network boundary)</a:t>
            </a:r>
          </a:p>
        </p:txBody>
      </p:sp>
      <p:sp>
        <p:nvSpPr>
          <p:cNvPr id="40" name="Rectangle 39">
            <a:extLst>
              <a:ext uri="{FF2B5EF4-FFF2-40B4-BE49-F238E27FC236}">
                <a16:creationId xmlns:a16="http://schemas.microsoft.com/office/drawing/2014/main" id="{BD31352A-915D-11D4-7D31-3443F73FCD02}"/>
              </a:ext>
              <a:ext uri="{C183D7F6-B498-43B3-948B-1728B52AA6E4}">
                <adec:decorative xmlns:adec="http://schemas.microsoft.com/office/drawing/2017/decorative" val="1"/>
              </a:ext>
            </a:extLst>
          </p:cNvPr>
          <p:cNvSpPr/>
          <p:nvPr/>
        </p:nvSpPr>
        <p:spPr bwMode="auto">
          <a:xfrm>
            <a:off x="6287915"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234D14B9-2139-E279-7940-EEC00B24774C}"/>
              </a:ext>
            </a:extLst>
          </p:cNvPr>
          <p:cNvGrpSpPr/>
          <p:nvPr/>
        </p:nvGrpSpPr>
        <p:grpSpPr>
          <a:xfrm>
            <a:off x="6439929" y="2953419"/>
            <a:ext cx="1073970" cy="327195"/>
            <a:chOff x="5488755" y="2895015"/>
            <a:chExt cx="1457381" cy="444005"/>
          </a:xfrm>
        </p:grpSpPr>
        <p:sp>
          <p:nvSpPr>
            <p:cNvPr id="42" name="Rectangle: Rounded Corners 41">
              <a:extLst>
                <a:ext uri="{FF2B5EF4-FFF2-40B4-BE49-F238E27FC236}">
                  <a16:creationId xmlns:a16="http://schemas.microsoft.com/office/drawing/2014/main" id="{AABE5CEE-57E2-3A51-A154-0B923670F3A9}"/>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3" name="Rectangle: Rounded Corners 42">
              <a:extLst>
                <a:ext uri="{FF2B5EF4-FFF2-40B4-BE49-F238E27FC236}">
                  <a16:creationId xmlns:a16="http://schemas.microsoft.com/office/drawing/2014/main" id="{27752F99-C12D-A5EC-7CEE-45EADA9D197B}"/>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4" name="Rectangle: Rounded Corners 43">
              <a:extLst>
                <a:ext uri="{FF2B5EF4-FFF2-40B4-BE49-F238E27FC236}">
                  <a16:creationId xmlns:a16="http://schemas.microsoft.com/office/drawing/2014/main" id="{4FDDFA7D-6634-0168-8798-BD25536A003B}"/>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45" name="Rectangle 44">
            <a:extLst>
              <a:ext uri="{FF2B5EF4-FFF2-40B4-BE49-F238E27FC236}">
                <a16:creationId xmlns:a16="http://schemas.microsoft.com/office/drawing/2014/main" id="{B1CEFF3B-B1CD-C402-09B2-BA6D2B214779}"/>
              </a:ext>
              <a:ext uri="{C183D7F6-B498-43B3-948B-1728B52AA6E4}">
                <adec:decorative xmlns:adec="http://schemas.microsoft.com/office/drawing/2017/decorative" val="1"/>
              </a:ext>
            </a:extLst>
          </p:cNvPr>
          <p:cNvSpPr/>
          <p:nvPr/>
        </p:nvSpPr>
        <p:spPr bwMode="auto">
          <a:xfrm>
            <a:off x="8257567" y="2657475"/>
            <a:ext cx="143174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46" name="Group 45">
            <a:extLst>
              <a:ext uri="{FF2B5EF4-FFF2-40B4-BE49-F238E27FC236}">
                <a16:creationId xmlns:a16="http://schemas.microsoft.com/office/drawing/2014/main" id="{564F9E78-28C0-4E85-C47E-0882BF36458A}"/>
              </a:ext>
            </a:extLst>
          </p:cNvPr>
          <p:cNvGrpSpPr/>
          <p:nvPr/>
        </p:nvGrpSpPr>
        <p:grpSpPr>
          <a:xfrm>
            <a:off x="8456172" y="2953419"/>
            <a:ext cx="1073970" cy="327195"/>
            <a:chOff x="5488755" y="2895015"/>
            <a:chExt cx="1457381" cy="444005"/>
          </a:xfrm>
        </p:grpSpPr>
        <p:sp>
          <p:nvSpPr>
            <p:cNvPr id="47" name="Rectangle: Rounded Corners 46">
              <a:extLst>
                <a:ext uri="{FF2B5EF4-FFF2-40B4-BE49-F238E27FC236}">
                  <a16:creationId xmlns:a16="http://schemas.microsoft.com/office/drawing/2014/main" id="{3F44BED9-7962-7A88-79A0-78AC2AB17BFF}"/>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BAD95321-576A-5F8E-6AA6-74B8954DF189}"/>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49" name="Rectangle: Rounded Corners 48">
              <a:extLst>
                <a:ext uri="{FF2B5EF4-FFF2-40B4-BE49-F238E27FC236}">
                  <a16:creationId xmlns:a16="http://schemas.microsoft.com/office/drawing/2014/main" id="{42EB6BD5-3113-191F-A7C6-67C751B0A033}"/>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0" name="Rectangle 49">
            <a:extLst>
              <a:ext uri="{FF2B5EF4-FFF2-40B4-BE49-F238E27FC236}">
                <a16:creationId xmlns:a16="http://schemas.microsoft.com/office/drawing/2014/main" id="{4E4B6F3A-6B80-7ECE-0C27-067ED4CCA9A8}"/>
              </a:ext>
              <a:ext uri="{C183D7F6-B498-43B3-948B-1728B52AA6E4}">
                <adec:decorative xmlns:adec="http://schemas.microsoft.com/office/drawing/2017/decorative" val="1"/>
              </a:ext>
            </a:extLst>
          </p:cNvPr>
          <p:cNvSpPr/>
          <p:nvPr/>
        </p:nvSpPr>
        <p:spPr bwMode="auto">
          <a:xfrm>
            <a:off x="9812349" y="2657475"/>
            <a:ext cx="1407309" cy="919084"/>
          </a:xfrm>
          <a:prstGeom prst="rect">
            <a:avLst/>
          </a:prstGeom>
          <a:noFill/>
          <a:ln>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39375008-1646-05BC-E6DB-E2585E55B5FE}"/>
              </a:ext>
            </a:extLst>
          </p:cNvPr>
          <p:cNvGrpSpPr/>
          <p:nvPr/>
        </p:nvGrpSpPr>
        <p:grpSpPr>
          <a:xfrm>
            <a:off x="9964363" y="2953419"/>
            <a:ext cx="1073970" cy="327195"/>
            <a:chOff x="5488755" y="2895015"/>
            <a:chExt cx="1457381" cy="444005"/>
          </a:xfrm>
        </p:grpSpPr>
        <p:sp>
          <p:nvSpPr>
            <p:cNvPr id="52" name="Rectangle: Rounded Corners 51">
              <a:extLst>
                <a:ext uri="{FF2B5EF4-FFF2-40B4-BE49-F238E27FC236}">
                  <a16:creationId xmlns:a16="http://schemas.microsoft.com/office/drawing/2014/main" id="{9A9EEFD0-B0FF-D1F6-E9B3-FA1A01887B3F}"/>
                </a:ext>
                <a:ext uri="{C183D7F6-B498-43B3-948B-1728B52AA6E4}">
                  <adec:decorative xmlns:adec="http://schemas.microsoft.com/office/drawing/2017/decorative" val="1"/>
                </a:ext>
              </a:extLst>
            </p:cNvPr>
            <p:cNvSpPr/>
            <p:nvPr/>
          </p:nvSpPr>
          <p:spPr bwMode="auto">
            <a:xfrm>
              <a:off x="5488755" y="2965088"/>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3" name="Rectangle: Rounded Corners 52">
              <a:extLst>
                <a:ext uri="{FF2B5EF4-FFF2-40B4-BE49-F238E27FC236}">
                  <a16:creationId xmlns:a16="http://schemas.microsoft.com/office/drawing/2014/main" id="{E7B17F4A-2E7F-8DE6-651C-26CB0B96AE7D}"/>
                </a:ext>
                <a:ext uri="{C183D7F6-B498-43B3-948B-1728B52AA6E4}">
                  <adec:decorative xmlns:adec="http://schemas.microsoft.com/office/drawing/2017/decorative" val="1"/>
                </a:ext>
              </a:extLst>
            </p:cNvPr>
            <p:cNvSpPr/>
            <p:nvPr/>
          </p:nvSpPr>
          <p:spPr bwMode="auto">
            <a:xfrm>
              <a:off x="5523792" y="2930052"/>
              <a:ext cx="1387308" cy="373932"/>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EF68B334-A0CF-6CDA-F2F7-C260E1210125}"/>
                </a:ext>
              </a:extLst>
            </p:cNvPr>
            <p:cNvSpPr/>
            <p:nvPr/>
          </p:nvSpPr>
          <p:spPr bwMode="auto">
            <a:xfrm>
              <a:off x="5558828" y="2895015"/>
              <a:ext cx="1387308" cy="373932"/>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304" rIns="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Container(s)</a:t>
              </a:r>
            </a:p>
          </p:txBody>
        </p:sp>
      </p:grpSp>
      <p:sp>
        <p:nvSpPr>
          <p:cNvPr id="55" name="Title 3">
            <a:extLst>
              <a:ext uri="{FF2B5EF4-FFF2-40B4-BE49-F238E27FC236}">
                <a16:creationId xmlns:a16="http://schemas.microsoft.com/office/drawing/2014/main" id="{503AC88B-36CB-3AF4-2F98-6F277DC17E2F}"/>
              </a:ext>
            </a:extLst>
          </p:cNvPr>
          <p:cNvSpPr txBox="1">
            <a:spLocks/>
          </p:cNvSpPr>
          <p:nvPr/>
        </p:nvSpPr>
        <p:spPr>
          <a:xfrm>
            <a:off x="6287915" y="2405911"/>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
        <p:nvSpPr>
          <p:cNvPr id="56" name="Title 3">
            <a:extLst>
              <a:ext uri="{FF2B5EF4-FFF2-40B4-BE49-F238E27FC236}">
                <a16:creationId xmlns:a16="http://schemas.microsoft.com/office/drawing/2014/main" id="{C50F3238-C509-F6E2-3583-4EC8235635FE}"/>
              </a:ext>
            </a:extLst>
          </p:cNvPr>
          <p:cNvSpPr txBox="1">
            <a:spLocks/>
          </p:cNvSpPr>
          <p:nvPr/>
        </p:nvSpPr>
        <p:spPr>
          <a:xfrm>
            <a:off x="9797394" y="2411597"/>
            <a:ext cx="333938" cy="21544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stStyle>
          <a:p>
            <a:pPr marL="0" marR="0" lvl="0" indent="0" algn="l" defTabSz="914367" rtl="0" eaLnBrk="1" fontAlgn="auto" latinLnBrk="0" hangingPunct="1">
              <a:lnSpc>
                <a:spcPct val="100000"/>
              </a:lnSpc>
              <a:spcBef>
                <a:spcPct val="0"/>
              </a:spcBef>
              <a:spcAft>
                <a:spcPts val="0"/>
              </a:spcAft>
              <a:buClrTx/>
              <a:buSzTx/>
              <a:buFontTx/>
              <a:buNone/>
              <a:tabLst/>
              <a:defRPr/>
            </a:pPr>
            <a:r>
              <a:rPr kumimoji="0" lang="en-US" sz="1400" b="0" i="0" u="none" strike="noStrike" kern="1200" cap="none" spc="-49" normalizeH="0" baseline="0" noProof="0">
                <a:ln w="3175">
                  <a:noFill/>
                </a:ln>
                <a:solidFill>
                  <a:srgbClr val="0070C0"/>
                </a:solidFill>
                <a:effectLst/>
                <a:uLnTx/>
                <a:uFillTx/>
                <a:latin typeface="Segoe UI"/>
                <a:ea typeface="+mn-ea"/>
                <a:cs typeface="Segoe UI" pitchFamily="34" charset="0"/>
              </a:rPr>
              <a:t>Pod</a:t>
            </a:r>
          </a:p>
        </p:txBody>
      </p:sp>
    </p:spTree>
    <p:extLst>
      <p:ext uri="{BB962C8B-B14F-4D97-AF65-F5344CB8AC3E}">
        <p14:creationId xmlns:p14="http://schemas.microsoft.com/office/powerpoint/2010/main" val="41453190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5" name="Title 1">
            <a:extLst>
              <a:ext uri="{FF2B5EF4-FFF2-40B4-BE49-F238E27FC236}">
                <a16:creationId xmlns:a16="http://schemas.microsoft.com/office/drawing/2014/main" id="{39D507DC-A625-B6A8-1A5A-3525E5FE16BA}"/>
              </a:ext>
            </a:extLst>
          </p:cNvPr>
          <p:cNvSpPr txBox="1">
            <a:spLocks/>
          </p:cNvSpPr>
          <p:nvPr/>
        </p:nvSpPr>
        <p:spPr>
          <a:xfrm>
            <a:off x="0" y="472244"/>
            <a:ext cx="8186339" cy="1320800"/>
          </a:xfrm>
          <a:prstGeom prst="rect">
            <a:avLst/>
          </a:prstGeom>
        </p:spPr>
        <p:txBody>
          <a:bodyPr vert="horz" lIns="91440" tIns="45720" rIns="91440" bIns="45720" rtlCol="0" anchor="b">
            <a:normAutofit fontScale="9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spc="-50" dirty="0">
                <a:ln w="3175">
                  <a:noFill/>
                </a:ln>
                <a:gradFill>
                  <a:gsLst>
                    <a:gs pos="0">
                      <a:srgbClr val="50E6FF"/>
                    </a:gs>
                    <a:gs pos="100000">
                      <a:srgbClr val="8661C5"/>
                    </a:gs>
                  </a:gsLst>
                  <a:lin ang="2700000" scaled="1"/>
                </a:gradFill>
                <a:latin typeface="Segoe UI Semibold"/>
              </a:rPr>
              <a:t>Application lifecycle management with ACA</a:t>
            </a:r>
            <a:br>
              <a:rPr lang="en-US" sz="3600" b="1" spc="-50" dirty="0">
                <a:ln w="3175">
                  <a:noFill/>
                </a:ln>
                <a:gradFill>
                  <a:gsLst>
                    <a:gs pos="0">
                      <a:srgbClr val="50E6FF"/>
                    </a:gs>
                    <a:gs pos="100000">
                      <a:srgbClr val="8661C5"/>
                    </a:gs>
                  </a:gsLst>
                  <a:lin ang="2700000" scaled="1"/>
                </a:gradFill>
                <a:latin typeface="Segoe UI Semibold"/>
              </a:rPr>
            </a:br>
            <a:endParaRPr lang="en-US" sz="3600" b="1" spc="-50" dirty="0">
              <a:ln w="3175">
                <a:noFill/>
              </a:ln>
              <a:gradFill>
                <a:gsLst>
                  <a:gs pos="0">
                    <a:srgbClr val="50E6FF"/>
                  </a:gs>
                  <a:gs pos="100000">
                    <a:srgbClr val="8661C5"/>
                  </a:gs>
                </a:gsLst>
                <a:lin ang="2700000" scaled="1"/>
              </a:gradFill>
              <a:latin typeface="Segoe UI Semibold"/>
            </a:endParaRPr>
          </a:p>
        </p:txBody>
      </p:sp>
      <p:pic>
        <p:nvPicPr>
          <p:cNvPr id="6" name="Content Placeholder 4">
            <a:extLst>
              <a:ext uri="{FF2B5EF4-FFF2-40B4-BE49-F238E27FC236}">
                <a16:creationId xmlns:a16="http://schemas.microsoft.com/office/drawing/2014/main" id="{13A7C068-29C1-A28A-557C-F9D916AEA413}"/>
              </a:ext>
            </a:extLst>
          </p:cNvPr>
          <p:cNvPicPr>
            <a:picLocks noChangeAspect="1"/>
          </p:cNvPicPr>
          <p:nvPr/>
        </p:nvPicPr>
        <p:blipFill>
          <a:blip r:embed="rId4"/>
          <a:stretch>
            <a:fillRect/>
          </a:stretch>
        </p:blipFill>
        <p:spPr>
          <a:xfrm>
            <a:off x="240717" y="1793044"/>
            <a:ext cx="11751309" cy="4414197"/>
          </a:xfrm>
          <a:prstGeom prst="rect">
            <a:avLst/>
          </a:prstGeom>
        </p:spPr>
      </p:pic>
    </p:spTree>
    <p:extLst>
      <p:ext uri="{BB962C8B-B14F-4D97-AF65-F5344CB8AC3E}">
        <p14:creationId xmlns:p14="http://schemas.microsoft.com/office/powerpoint/2010/main" val="35170877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5" name="Title 1">
            <a:extLst>
              <a:ext uri="{FF2B5EF4-FFF2-40B4-BE49-F238E27FC236}">
                <a16:creationId xmlns:a16="http://schemas.microsoft.com/office/drawing/2014/main" id="{39D507DC-A625-B6A8-1A5A-3525E5FE16BA}"/>
              </a:ext>
            </a:extLst>
          </p:cNvPr>
          <p:cNvSpPr txBox="1">
            <a:spLocks/>
          </p:cNvSpPr>
          <p:nvPr/>
        </p:nvSpPr>
        <p:spPr>
          <a:xfrm>
            <a:off x="0" y="472244"/>
            <a:ext cx="8186339" cy="1029508"/>
          </a:xfrm>
          <a:prstGeom prst="rect">
            <a:avLst/>
          </a:prstGeom>
        </p:spPr>
        <p:txBody>
          <a:bodyPr vert="horz" lIns="91440" tIns="45720" rIns="91440" bIns="45720" rtlCol="0" anchor="b">
            <a:normAutofit fontScale="900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spc="-50" dirty="0">
                <a:ln w="3175">
                  <a:noFill/>
                </a:ln>
                <a:gradFill>
                  <a:gsLst>
                    <a:gs pos="0">
                      <a:srgbClr val="50E6FF"/>
                    </a:gs>
                    <a:gs pos="100000">
                      <a:srgbClr val="8661C5"/>
                    </a:gs>
                  </a:gsLst>
                  <a:lin ang="2700000" scaled="1"/>
                </a:gradFill>
                <a:latin typeface="Segoe UI Semibold"/>
              </a:rPr>
              <a:t>Application lifecycle management with ACA</a:t>
            </a:r>
            <a:br>
              <a:rPr lang="en-US" sz="3600" b="1" spc="-50" dirty="0">
                <a:ln w="3175">
                  <a:noFill/>
                </a:ln>
                <a:gradFill>
                  <a:gsLst>
                    <a:gs pos="0">
                      <a:srgbClr val="50E6FF"/>
                    </a:gs>
                    <a:gs pos="100000">
                      <a:srgbClr val="8661C5"/>
                    </a:gs>
                  </a:gsLst>
                  <a:lin ang="2700000" scaled="1"/>
                </a:gradFill>
                <a:latin typeface="Segoe UI Semibold"/>
              </a:rPr>
            </a:br>
            <a:endParaRPr lang="en-US" sz="3600" b="1" spc="-50" dirty="0">
              <a:ln w="3175">
                <a:noFill/>
              </a:ln>
              <a:gradFill>
                <a:gsLst>
                  <a:gs pos="0">
                    <a:srgbClr val="50E6FF"/>
                  </a:gs>
                  <a:gs pos="100000">
                    <a:srgbClr val="8661C5"/>
                  </a:gs>
                </a:gsLst>
                <a:lin ang="2700000" scaled="1"/>
              </a:gradFill>
              <a:latin typeface="Segoe UI Semibold"/>
            </a:endParaRPr>
          </a:p>
        </p:txBody>
      </p:sp>
      <p:pic>
        <p:nvPicPr>
          <p:cNvPr id="3" name="Picture 2">
            <a:extLst>
              <a:ext uri="{FF2B5EF4-FFF2-40B4-BE49-F238E27FC236}">
                <a16:creationId xmlns:a16="http://schemas.microsoft.com/office/drawing/2014/main" id="{39278D4E-F850-6566-7FDA-B6D845686802}"/>
              </a:ext>
            </a:extLst>
          </p:cNvPr>
          <p:cNvPicPr>
            <a:picLocks noChangeAspect="1"/>
          </p:cNvPicPr>
          <p:nvPr/>
        </p:nvPicPr>
        <p:blipFill>
          <a:blip r:embed="rId4"/>
          <a:stretch>
            <a:fillRect/>
          </a:stretch>
        </p:blipFill>
        <p:spPr>
          <a:xfrm>
            <a:off x="1601868" y="1053990"/>
            <a:ext cx="9244117" cy="5262908"/>
          </a:xfrm>
          <a:prstGeom prst="rect">
            <a:avLst/>
          </a:prstGeom>
        </p:spPr>
      </p:pic>
    </p:spTree>
    <p:extLst>
      <p:ext uri="{BB962C8B-B14F-4D97-AF65-F5344CB8AC3E}">
        <p14:creationId xmlns:p14="http://schemas.microsoft.com/office/powerpoint/2010/main" val="3808458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5" name="Title 1">
            <a:extLst>
              <a:ext uri="{FF2B5EF4-FFF2-40B4-BE49-F238E27FC236}">
                <a16:creationId xmlns:a16="http://schemas.microsoft.com/office/drawing/2014/main" id="{39D507DC-A625-B6A8-1A5A-3525E5FE16BA}"/>
              </a:ext>
            </a:extLst>
          </p:cNvPr>
          <p:cNvSpPr txBox="1">
            <a:spLocks/>
          </p:cNvSpPr>
          <p:nvPr/>
        </p:nvSpPr>
        <p:spPr>
          <a:xfrm>
            <a:off x="0" y="472244"/>
            <a:ext cx="8186339" cy="1029508"/>
          </a:xfrm>
          <a:prstGeom prst="rect">
            <a:avLst/>
          </a:prstGeom>
        </p:spPr>
        <p:txBody>
          <a:bodyPr vert="horz" lIns="91440" tIns="45720" rIns="91440" bIns="45720" rtlCol="0" anchor="b">
            <a:normAutofit fontScale="900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b="1" spc="-50" dirty="0">
                <a:ln w="3175">
                  <a:noFill/>
                </a:ln>
                <a:gradFill>
                  <a:gsLst>
                    <a:gs pos="0">
                      <a:srgbClr val="50E6FF"/>
                    </a:gs>
                    <a:gs pos="100000">
                      <a:srgbClr val="8661C5"/>
                    </a:gs>
                  </a:gsLst>
                  <a:lin ang="2700000" scaled="1"/>
                </a:gradFill>
                <a:latin typeface="Segoe UI Semibold"/>
              </a:rPr>
              <a:t>Application lifecycle management with ACA</a:t>
            </a:r>
            <a:br>
              <a:rPr lang="en-US" sz="3600" b="1" spc="-50" dirty="0">
                <a:ln w="3175">
                  <a:noFill/>
                </a:ln>
                <a:gradFill>
                  <a:gsLst>
                    <a:gs pos="0">
                      <a:srgbClr val="50E6FF"/>
                    </a:gs>
                    <a:gs pos="100000">
                      <a:srgbClr val="8661C5"/>
                    </a:gs>
                  </a:gsLst>
                  <a:lin ang="2700000" scaled="1"/>
                </a:gradFill>
                <a:latin typeface="Segoe UI Semibold"/>
              </a:rPr>
            </a:br>
            <a:endParaRPr lang="en-US" sz="3600" b="1" spc="-50" dirty="0">
              <a:ln w="3175">
                <a:noFill/>
              </a:ln>
              <a:gradFill>
                <a:gsLst>
                  <a:gs pos="0">
                    <a:srgbClr val="50E6FF"/>
                  </a:gs>
                  <a:gs pos="100000">
                    <a:srgbClr val="8661C5"/>
                  </a:gs>
                </a:gsLst>
                <a:lin ang="2700000" scaled="1"/>
              </a:gradFill>
              <a:latin typeface="Segoe UI Semibold"/>
            </a:endParaRPr>
          </a:p>
        </p:txBody>
      </p:sp>
      <p:pic>
        <p:nvPicPr>
          <p:cNvPr id="4" name="Picture 3">
            <a:extLst>
              <a:ext uri="{FF2B5EF4-FFF2-40B4-BE49-F238E27FC236}">
                <a16:creationId xmlns:a16="http://schemas.microsoft.com/office/drawing/2014/main" id="{7FA4937A-F6D2-AC5E-88AC-AE14309EC49F}"/>
              </a:ext>
            </a:extLst>
          </p:cNvPr>
          <p:cNvPicPr>
            <a:picLocks noChangeAspect="1"/>
          </p:cNvPicPr>
          <p:nvPr/>
        </p:nvPicPr>
        <p:blipFill>
          <a:blip r:embed="rId4"/>
          <a:stretch>
            <a:fillRect/>
          </a:stretch>
        </p:blipFill>
        <p:spPr>
          <a:xfrm>
            <a:off x="1419287" y="1067912"/>
            <a:ext cx="9527342" cy="5317844"/>
          </a:xfrm>
          <a:prstGeom prst="rect">
            <a:avLst/>
          </a:prstGeom>
        </p:spPr>
      </p:pic>
    </p:spTree>
    <p:extLst>
      <p:ext uri="{BB962C8B-B14F-4D97-AF65-F5344CB8AC3E}">
        <p14:creationId xmlns:p14="http://schemas.microsoft.com/office/powerpoint/2010/main" val="14325853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5" name="Title 1">
            <a:extLst>
              <a:ext uri="{FF2B5EF4-FFF2-40B4-BE49-F238E27FC236}">
                <a16:creationId xmlns:a16="http://schemas.microsoft.com/office/drawing/2014/main" id="{39D507DC-A625-B6A8-1A5A-3525E5FE16BA}"/>
              </a:ext>
            </a:extLst>
          </p:cNvPr>
          <p:cNvSpPr txBox="1">
            <a:spLocks/>
          </p:cNvSpPr>
          <p:nvPr/>
        </p:nvSpPr>
        <p:spPr>
          <a:xfrm>
            <a:off x="0" y="472244"/>
            <a:ext cx="8186339" cy="1029508"/>
          </a:xfrm>
          <a:prstGeom prst="rect">
            <a:avLst/>
          </a:prstGeom>
        </p:spPr>
        <p:txBody>
          <a:bodyPr vert="horz" lIns="91440" tIns="45720" rIns="91440" bIns="45720" rtlCol="0" anchor="b">
            <a:normAutofit fontScale="975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600" b="1" spc="-50" dirty="0">
              <a:ln w="3175">
                <a:noFill/>
              </a:ln>
              <a:gradFill>
                <a:gsLst>
                  <a:gs pos="0">
                    <a:srgbClr val="50E6FF"/>
                  </a:gs>
                  <a:gs pos="100000">
                    <a:srgbClr val="8661C5"/>
                  </a:gs>
                </a:gsLst>
                <a:lin ang="2700000" scaled="1"/>
              </a:gradFill>
              <a:latin typeface="Segoe UI Semibold"/>
            </a:endParaRPr>
          </a:p>
        </p:txBody>
      </p:sp>
      <p:sp>
        <p:nvSpPr>
          <p:cNvPr id="3" name="Title 3">
            <a:extLst>
              <a:ext uri="{FF2B5EF4-FFF2-40B4-BE49-F238E27FC236}">
                <a16:creationId xmlns:a16="http://schemas.microsoft.com/office/drawing/2014/main" id="{20978200-5F87-4153-D651-93848265DFE5}"/>
              </a:ext>
            </a:extLst>
          </p:cNvPr>
          <p:cNvSpPr txBox="1">
            <a:spLocks/>
          </p:cNvSpPr>
          <p:nvPr/>
        </p:nvSpPr>
        <p:spPr>
          <a:xfrm>
            <a:off x="407566" y="1684473"/>
            <a:ext cx="4405734" cy="402674"/>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200"/>
              </a:lnSpc>
              <a:spcBef>
                <a:spcPct val="0"/>
              </a:spcBef>
              <a:buNone/>
              <a:defRPr lang="en-US" sz="2800" b="0" kern="1200" cap="none" spc="-50" baseline="0">
                <a:ln w="3175">
                  <a:noFill/>
                </a:ln>
                <a:solidFill>
                  <a:schemeClr val="tx1"/>
                </a:solidFill>
                <a:effectLst/>
                <a:latin typeface="+mj-lt"/>
                <a:ea typeface="+mn-ea"/>
                <a:cs typeface="Segoe UI"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914367">
              <a:lnSpc>
                <a:spcPts val="3137"/>
              </a:lnSpc>
              <a:defRPr/>
            </a:pPr>
            <a:r>
              <a:rPr lang="en-NZ" sz="3600" b="1">
                <a:gradFill>
                  <a:gsLst>
                    <a:gs pos="0">
                      <a:srgbClr val="50E6FF"/>
                    </a:gs>
                    <a:gs pos="100000">
                      <a:srgbClr val="8661C5"/>
                    </a:gs>
                  </a:gsLst>
                  <a:lin ang="2700000" scaled="1"/>
                </a:gradFill>
                <a:latin typeface="Segoe UI Semibold"/>
                <a:ea typeface="+mj-ea"/>
                <a:cs typeface="+mj-cs"/>
              </a:rPr>
              <a:t>Secrets management</a:t>
            </a:r>
          </a:p>
        </p:txBody>
      </p:sp>
      <p:sp>
        <p:nvSpPr>
          <p:cNvPr id="6" name="Content Placeholder 3">
            <a:extLst>
              <a:ext uri="{FF2B5EF4-FFF2-40B4-BE49-F238E27FC236}">
                <a16:creationId xmlns:a16="http://schemas.microsoft.com/office/drawing/2014/main" id="{34A62075-2A68-563F-CA97-58D9C0F7C57F}"/>
              </a:ext>
            </a:extLst>
          </p:cNvPr>
          <p:cNvSpPr txBox="1">
            <a:spLocks/>
          </p:cNvSpPr>
          <p:nvPr/>
        </p:nvSpPr>
        <p:spPr>
          <a:xfrm>
            <a:off x="596901" y="2573338"/>
            <a:ext cx="4216399" cy="1846659"/>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1176"/>
              </a:spcAft>
              <a:buClr>
                <a:srgbClr val="0F78D4"/>
              </a:buClr>
              <a:buSzTx/>
              <a:buFont typeface="Wingdings" panose="05000000000000000000" pitchFamily="2" charset="2"/>
              <a:buNone/>
              <a:tabLst/>
              <a:defRPr/>
            </a:pPr>
            <a:r>
              <a:rPr kumimoji="0" lang="en-US" sz="2400" b="0" i="0" u="none" strike="noStrike" kern="1200" cap="none" spc="0" normalizeH="0" baseline="0" noProof="0">
                <a:ln>
                  <a:noFill/>
                </a:ln>
                <a:solidFill>
                  <a:srgbClr val="0070C0"/>
                </a:solidFill>
                <a:effectLst/>
                <a:uLnTx/>
                <a:uFillTx/>
                <a:latin typeface="Segoe UI"/>
                <a:ea typeface="+mn-ea"/>
                <a:cs typeface="Segoe UI" panose="020B0502040204020203" pitchFamily="34" charset="0"/>
              </a:rPr>
              <a:t>Securely store sensitive configuration elements that are then available to containers through environment variables, scale rules, and Dapr</a:t>
            </a:r>
          </a:p>
        </p:txBody>
      </p:sp>
      <p:sp>
        <p:nvSpPr>
          <p:cNvPr id="8" name="Rectangle 7" descr="Box highlighting code reading &quot;name:&quot; &quot;ConnectionString&quot;, &quot;secretref&quot;: &quot;queue-connection-string&quot;">
            <a:extLst>
              <a:ext uri="{FF2B5EF4-FFF2-40B4-BE49-F238E27FC236}">
                <a16:creationId xmlns:a16="http://schemas.microsoft.com/office/drawing/2014/main" id="{B859A855-3AEA-37E6-C034-164B8149A73D}"/>
              </a:ext>
              <a:ext uri="{C183D7F6-B498-43B3-948B-1728B52AA6E4}">
                <adec:decorative xmlns:adec="http://schemas.microsoft.com/office/drawing/2017/decorative" val="0"/>
              </a:ext>
            </a:extLst>
          </p:cNvPr>
          <p:cNvSpPr/>
          <p:nvPr/>
        </p:nvSpPr>
        <p:spPr bwMode="auto">
          <a:xfrm>
            <a:off x="7637237" y="3751162"/>
            <a:ext cx="3962400" cy="638354"/>
          </a:xfrm>
          <a:prstGeom prst="rect">
            <a:avLst/>
          </a:prstGeom>
          <a:solidFill>
            <a:srgbClr val="274B4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extBox 8">
            <a:extLst>
              <a:ext uri="{FF2B5EF4-FFF2-40B4-BE49-F238E27FC236}">
                <a16:creationId xmlns:a16="http://schemas.microsoft.com/office/drawing/2014/main" id="{8E911C40-8012-3240-9936-47237E29D2A7}"/>
              </a:ext>
            </a:extLst>
          </p:cNvPr>
          <p:cNvSpPr txBox="1"/>
          <p:nvPr/>
        </p:nvSpPr>
        <p:spPr>
          <a:xfrm>
            <a:off x="5681917" y="1443841"/>
            <a:ext cx="5963728" cy="3970318"/>
          </a:xfrm>
          <a:prstGeom prst="rect">
            <a:avLst/>
          </a:prstGeom>
          <a:solidFill>
            <a:schemeClr val="tx2"/>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"template"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"containers"</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"image"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myregistry</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/myQueueApp:v1"</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myQueueApp</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"env"</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QueueName</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"value"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myqueue</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"name"</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CE9178"/>
                </a:solidFill>
                <a:effectLst/>
                <a:uLnTx/>
                <a:uFillTx/>
                <a:latin typeface="Consolas" panose="020B0609020204030204" pitchFamily="49" charset="0"/>
                <a:ea typeface="+mn-ea"/>
                <a:cs typeface="+mn-cs"/>
              </a:rPr>
              <a:t>ConnectionString</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err="1">
                <a:ln>
                  <a:noFill/>
                </a:ln>
                <a:solidFill>
                  <a:srgbClr val="9CDCFE"/>
                </a:solidFill>
                <a:effectLst/>
                <a:uLnTx/>
                <a:uFillTx/>
                <a:latin typeface="Consolas" panose="020B0609020204030204" pitchFamily="49" charset="0"/>
                <a:ea typeface="+mn-ea"/>
                <a:cs typeface="+mn-cs"/>
              </a:rPr>
              <a:t>secretref</a:t>
            </a:r>
            <a:r>
              <a:rPr kumimoji="0" lang="en-US" sz="1400" b="0" i="0" u="none" strike="noStrike" kern="1200" cap="none" spc="0" normalizeH="0" baseline="0" noProof="0" dirty="0">
                <a:ln>
                  <a:noFill/>
                </a:ln>
                <a:solidFill>
                  <a:srgbClr val="9CDCFE"/>
                </a:solidFill>
                <a:effectLst/>
                <a:uLnTx/>
                <a:uFillTx/>
                <a:latin typeface="Consolas" panose="020B0609020204030204" pitchFamily="49" charset="0"/>
                <a:ea typeface="+mn-ea"/>
                <a:cs typeface="+mn-cs"/>
              </a:rPr>
              <a:t>"</a:t>
            </a: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400" b="0" i="0" u="none" strike="noStrike" kern="1200" cap="none" spc="0" normalizeH="0" baseline="0" noProof="0" dirty="0">
                <a:ln>
                  <a:noFill/>
                </a:ln>
                <a:solidFill>
                  <a:srgbClr val="CE9178"/>
                </a:solidFill>
                <a:effectLst/>
                <a:uLnTx/>
                <a:uFillTx/>
                <a:latin typeface="Consolas" panose="020B0609020204030204" pitchFamily="49" charset="0"/>
                <a:ea typeface="+mn-ea"/>
                <a:cs typeface="+mn-cs"/>
              </a:rPr>
              <a:t>"queue-connection-string"</a:t>
            </a:r>
            <a:endPar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p>
        </p:txBody>
      </p:sp>
    </p:spTree>
    <p:extLst>
      <p:ext uri="{BB962C8B-B14F-4D97-AF65-F5344CB8AC3E}">
        <p14:creationId xmlns:p14="http://schemas.microsoft.com/office/powerpoint/2010/main" val="24811276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658"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550835" y="2284261"/>
            <a:ext cx="4352486" cy="4488536"/>
          </a:xfrm>
          <a:prstGeom prst="rect">
            <a:avLst/>
          </a:prstGeom>
          <a:noFill/>
        </p:spPr>
        <p:txBody>
          <a:bodyPr wrap="square" rtlCol="0">
            <a:spAutoFit/>
          </a:bodyPr>
          <a:lstStyle/>
          <a:p>
            <a:pPr algn="ctr" defTabSz="348386"/>
            <a:r>
              <a:rPr lang="en-NZ" sz="5028" b="1" dirty="0">
                <a:solidFill>
                  <a:srgbClr val="0070C0"/>
                </a:solidFill>
                <a:latin typeface="Trebuchet MS" panose="020B0603020202020204"/>
              </a:rPr>
              <a:t>KEEP</a:t>
            </a:r>
          </a:p>
          <a:p>
            <a:pPr algn="ctr" defTabSz="348386"/>
            <a:r>
              <a:rPr lang="en-NZ" sz="5028" b="1" dirty="0">
                <a:solidFill>
                  <a:srgbClr val="0070C0"/>
                </a:solidFill>
                <a:latin typeface="Trebuchet MS" panose="020B0603020202020204"/>
              </a:rPr>
              <a:t>CONTAINERS CALM</a:t>
            </a:r>
          </a:p>
          <a:p>
            <a:pPr algn="ctr" defTabSz="348386"/>
            <a:r>
              <a:rPr lang="en-NZ" sz="3428" b="1" dirty="0">
                <a:solidFill>
                  <a:srgbClr val="0070C0"/>
                </a:solidFill>
                <a:latin typeface="Trebuchet MS" panose="020B0603020202020204"/>
              </a:rPr>
              <a:t>AND</a:t>
            </a:r>
            <a:endParaRPr lang="en-NZ" sz="5028" b="1" dirty="0">
              <a:solidFill>
                <a:srgbClr val="0070C0"/>
              </a:solidFill>
              <a:latin typeface="Trebuchet MS" panose="020B0603020202020204"/>
            </a:endParaRPr>
          </a:p>
          <a:p>
            <a:pPr algn="ctr" defTabSz="348386"/>
            <a:r>
              <a:rPr lang="en-NZ" sz="5028" b="1" dirty="0">
                <a:solidFill>
                  <a:srgbClr val="0070C0"/>
                </a:solidFill>
                <a:latin typeface="Trebuchet MS" panose="020B0603020202020204"/>
              </a:rPr>
              <a:t>PUT IT IN AZURE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5482786" y="1156233"/>
            <a:ext cx="5190134" cy="4561857"/>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6096000" y="2146253"/>
            <a:ext cx="4422628" cy="1991699"/>
          </a:xfrm>
          <a:prstGeom prst="rect">
            <a:avLst/>
          </a:prstGeom>
          <a:noFill/>
        </p:spPr>
        <p:txBody>
          <a:bodyPr wrap="square">
            <a:spAutoFit/>
          </a:bodyPr>
          <a:lstStyle/>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Understanding Azure Container Apps</a:t>
            </a:r>
            <a:endParaRPr lang="en-US" sz="4114"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Azure Container Apps - Pricing | Microsoft Azure">
            <a:extLst>
              <a:ext uri="{FF2B5EF4-FFF2-40B4-BE49-F238E27FC236}">
                <a16:creationId xmlns:a16="http://schemas.microsoft.com/office/drawing/2014/main" id="{4AAD783E-5FDF-E2AC-59BA-29E637FBD54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835" y="21908"/>
            <a:ext cx="4321238" cy="22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871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5" name="Title 1">
            <a:extLst>
              <a:ext uri="{FF2B5EF4-FFF2-40B4-BE49-F238E27FC236}">
                <a16:creationId xmlns:a16="http://schemas.microsoft.com/office/drawing/2014/main" id="{39D507DC-A625-B6A8-1A5A-3525E5FE16BA}"/>
              </a:ext>
            </a:extLst>
          </p:cNvPr>
          <p:cNvSpPr txBox="1">
            <a:spLocks/>
          </p:cNvSpPr>
          <p:nvPr/>
        </p:nvSpPr>
        <p:spPr>
          <a:xfrm>
            <a:off x="0" y="472244"/>
            <a:ext cx="8186339" cy="1029508"/>
          </a:xfrm>
          <a:prstGeom prst="rect">
            <a:avLst/>
          </a:prstGeom>
        </p:spPr>
        <p:txBody>
          <a:bodyPr vert="horz" lIns="91440" tIns="45720" rIns="91440" bIns="45720" rtlCol="0" anchor="b">
            <a:normAutofit fontScale="975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US" sz="3600" b="1" spc="-50" dirty="0">
              <a:ln w="3175">
                <a:noFill/>
              </a:ln>
              <a:gradFill>
                <a:gsLst>
                  <a:gs pos="0">
                    <a:srgbClr val="50E6FF"/>
                  </a:gs>
                  <a:gs pos="100000">
                    <a:srgbClr val="8661C5"/>
                  </a:gs>
                </a:gsLst>
                <a:lin ang="2700000" scaled="1"/>
              </a:gradFill>
              <a:latin typeface="Segoe UI Semibold"/>
            </a:endParaRPr>
          </a:p>
        </p:txBody>
      </p:sp>
      <p:sp>
        <p:nvSpPr>
          <p:cNvPr id="4" name="Title 1">
            <a:extLst>
              <a:ext uri="{FF2B5EF4-FFF2-40B4-BE49-F238E27FC236}">
                <a16:creationId xmlns:a16="http://schemas.microsoft.com/office/drawing/2014/main" id="{61C52BBB-83DD-B0C0-0BAF-63B1483B2692}"/>
              </a:ext>
            </a:extLst>
          </p:cNvPr>
          <p:cNvSpPr txBox="1">
            <a:spLocks/>
          </p:cNvSpPr>
          <p:nvPr/>
        </p:nvSpPr>
        <p:spPr>
          <a:xfrm>
            <a:off x="-120141" y="541102"/>
            <a:ext cx="3323877" cy="751737"/>
          </a:xfrm>
          <a:prstGeom prst="rect">
            <a:avLst/>
          </a:prstGeom>
        </p:spPr>
        <p:txBody>
          <a:bodyPr vert="horz" lIns="91440" tIns="45720" rIns="91440" bIns="45720" rtlCol="0" anchor="b">
            <a:normAutofit fontScale="925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Shutdown</a:t>
            </a:r>
          </a:p>
        </p:txBody>
      </p:sp>
      <p:sp>
        <p:nvSpPr>
          <p:cNvPr id="10" name="Content Placeholder 2">
            <a:extLst>
              <a:ext uri="{FF2B5EF4-FFF2-40B4-BE49-F238E27FC236}">
                <a16:creationId xmlns:a16="http://schemas.microsoft.com/office/drawing/2014/main" id="{AA0D5E05-6C45-91DF-C170-2C4FCC39FB45}"/>
              </a:ext>
            </a:extLst>
          </p:cNvPr>
          <p:cNvSpPr txBox="1">
            <a:spLocks/>
          </p:cNvSpPr>
          <p:nvPr/>
        </p:nvSpPr>
        <p:spPr>
          <a:xfrm>
            <a:off x="237469" y="1577177"/>
            <a:ext cx="11717062" cy="4727369"/>
          </a:xfrm>
          <a:prstGeom prst="rect">
            <a:avLst/>
          </a:prstGeom>
        </p:spPr>
        <p:txBody>
          <a:bodyPr vert="horz" lIns="91440" tIns="45720" rIns="91440" bIns="45720" rtlCol="0" anchor="t">
            <a:normAutofit fontScale="92500" lnSpcReduction="10000"/>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dirty="0">
                <a:solidFill>
                  <a:srgbClr val="0070C0"/>
                </a:solidFill>
              </a:rPr>
              <a:t>The containers are shut down in the following situations:</a:t>
            </a:r>
          </a:p>
          <a:p>
            <a:pPr algn="l"/>
            <a:endParaRPr lang="en-US" dirty="0">
              <a:solidFill>
                <a:schemeClr val="bg1"/>
              </a:solidFill>
            </a:endParaRPr>
          </a:p>
          <a:p>
            <a:pPr marL="285750" indent="-285750" algn="l">
              <a:buFont typeface="Arial" panose="020B0604020202020204" pitchFamily="34" charset="0"/>
              <a:buChar char="•"/>
            </a:pPr>
            <a:r>
              <a:rPr lang="en-US" dirty="0">
                <a:solidFill>
                  <a:srgbClr val="0070C0"/>
                </a:solidFill>
              </a:rPr>
              <a:t>As a container app scales in</a:t>
            </a:r>
          </a:p>
          <a:p>
            <a:pPr marL="285750" indent="-285750" algn="l">
              <a:buFont typeface="Arial" panose="020B0604020202020204" pitchFamily="34" charset="0"/>
              <a:buChar char="•"/>
            </a:pPr>
            <a:r>
              <a:rPr lang="en-US" dirty="0">
                <a:solidFill>
                  <a:srgbClr val="0070C0"/>
                </a:solidFill>
              </a:rPr>
              <a:t>As a container app is being deleted</a:t>
            </a:r>
          </a:p>
          <a:p>
            <a:pPr marL="285750" indent="-285750" algn="l">
              <a:buFont typeface="Arial" panose="020B0604020202020204" pitchFamily="34" charset="0"/>
              <a:buChar char="•"/>
            </a:pPr>
            <a:r>
              <a:rPr lang="en-US" dirty="0">
                <a:solidFill>
                  <a:srgbClr val="0070C0"/>
                </a:solidFill>
              </a:rPr>
              <a:t>As a revision is being deactivated</a:t>
            </a:r>
          </a:p>
          <a:p>
            <a:pPr marL="285750" indent="-285750" algn="l">
              <a:buFont typeface="Arial" panose="020B0604020202020204" pitchFamily="34" charset="0"/>
              <a:buChar char="•"/>
            </a:pPr>
            <a:endParaRPr lang="en-US" dirty="0">
              <a:solidFill>
                <a:srgbClr val="0070C0"/>
              </a:solidFill>
            </a:endParaRPr>
          </a:p>
          <a:p>
            <a:pPr algn="l"/>
            <a:r>
              <a:rPr lang="en-US" dirty="0">
                <a:solidFill>
                  <a:srgbClr val="0070C0"/>
                </a:solidFill>
              </a:rPr>
              <a:t>When a shutdown is initiated, the container host sends a SIGTERM message to your container. The code implemented in the container can respond to this operating system-level message to handle termination.</a:t>
            </a:r>
          </a:p>
          <a:p>
            <a:pPr algn="l"/>
            <a:endParaRPr lang="en-US" dirty="0">
              <a:solidFill>
                <a:srgbClr val="0070C0"/>
              </a:solidFill>
            </a:endParaRPr>
          </a:p>
          <a:p>
            <a:pPr algn="l"/>
            <a:r>
              <a:rPr lang="en-US" dirty="0">
                <a:solidFill>
                  <a:srgbClr val="0070C0"/>
                </a:solidFill>
              </a:rPr>
              <a:t>If your application doesn't respond within 30 seconds to the SIGTERM message, then SIGKILL terminates your container.</a:t>
            </a:r>
          </a:p>
          <a:p>
            <a:pPr algn="l"/>
            <a:endParaRPr lang="en-US" dirty="0">
              <a:solidFill>
                <a:srgbClr val="0070C0"/>
              </a:solidFill>
            </a:endParaRPr>
          </a:p>
          <a:p>
            <a:pPr algn="l"/>
            <a:r>
              <a:rPr lang="en-US" dirty="0">
                <a:solidFill>
                  <a:srgbClr val="0070C0"/>
                </a:solidFill>
              </a:rPr>
              <a:t>Additionally, make sure your application can gracefully handle shutdowns. Containers restart regularly, so don't expect state to persist inside a container. Instead, use external caches for expensive in-memory cache requirements.</a:t>
            </a:r>
          </a:p>
        </p:txBody>
      </p:sp>
    </p:spTree>
    <p:extLst>
      <p:ext uri="{BB962C8B-B14F-4D97-AF65-F5344CB8AC3E}">
        <p14:creationId xmlns:p14="http://schemas.microsoft.com/office/powerpoint/2010/main" val="21562569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1</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326129001"/>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867597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658"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550835" y="2284261"/>
            <a:ext cx="4352486" cy="4488536"/>
          </a:xfrm>
          <a:prstGeom prst="rect">
            <a:avLst/>
          </a:prstGeom>
          <a:noFill/>
        </p:spPr>
        <p:txBody>
          <a:bodyPr wrap="square" rtlCol="0">
            <a:spAutoFit/>
          </a:bodyPr>
          <a:lstStyle/>
          <a:p>
            <a:pPr algn="ctr" defTabSz="348386"/>
            <a:r>
              <a:rPr lang="en-NZ" sz="5028" b="1" dirty="0">
                <a:solidFill>
                  <a:srgbClr val="0070C0"/>
                </a:solidFill>
                <a:latin typeface="Trebuchet MS" panose="020B0603020202020204"/>
              </a:rPr>
              <a:t>KEEP</a:t>
            </a:r>
          </a:p>
          <a:p>
            <a:pPr algn="ctr" defTabSz="348386"/>
            <a:r>
              <a:rPr lang="en-NZ" sz="5028" b="1" dirty="0">
                <a:solidFill>
                  <a:srgbClr val="0070C0"/>
                </a:solidFill>
                <a:latin typeface="Trebuchet MS" panose="020B0603020202020204"/>
              </a:rPr>
              <a:t>CONTAINERS CALM</a:t>
            </a:r>
          </a:p>
          <a:p>
            <a:pPr algn="ctr" defTabSz="348386"/>
            <a:r>
              <a:rPr lang="en-NZ" sz="3428" b="1" dirty="0">
                <a:solidFill>
                  <a:srgbClr val="0070C0"/>
                </a:solidFill>
                <a:latin typeface="Trebuchet MS" panose="020B0603020202020204"/>
              </a:rPr>
              <a:t>AND</a:t>
            </a:r>
            <a:endParaRPr lang="en-NZ" sz="5028" b="1" dirty="0">
              <a:solidFill>
                <a:srgbClr val="0070C0"/>
              </a:solidFill>
              <a:latin typeface="Trebuchet MS" panose="020B0603020202020204"/>
            </a:endParaRPr>
          </a:p>
          <a:p>
            <a:pPr algn="ctr" defTabSz="348386"/>
            <a:r>
              <a:rPr lang="en-NZ" sz="5028" b="1" dirty="0">
                <a:solidFill>
                  <a:srgbClr val="0070C0"/>
                </a:solidFill>
                <a:latin typeface="Trebuchet MS" panose="020B0603020202020204"/>
              </a:rPr>
              <a:t>PUT IT IN AZURE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4933731" y="1156233"/>
            <a:ext cx="6114269" cy="5098964"/>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6286987" y="2238085"/>
            <a:ext cx="4422628" cy="1991699"/>
          </a:xfrm>
          <a:prstGeom prst="rect">
            <a:avLst/>
          </a:prstGeom>
          <a:noFill/>
        </p:spPr>
        <p:txBody>
          <a:bodyPr wrap="square">
            <a:spAutoFit/>
          </a:bodyPr>
          <a:lstStyle/>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Understanding </a:t>
            </a:r>
            <a:r>
              <a:rPr lang="en-US" sz="4114" b="1" dirty="0" err="1">
                <a:solidFill>
                  <a:prstClr val="white"/>
                </a:solidFill>
                <a:latin typeface="Tahoma" panose="020B0604030504040204" pitchFamily="34" charset="0"/>
                <a:ea typeface="Tahoma" panose="020B0604030504040204" pitchFamily="34" charset="0"/>
                <a:cs typeface="Tahoma" panose="020B0604030504040204" pitchFamily="34" charset="0"/>
              </a:rPr>
              <a:t>Dapr</a:t>
            </a:r>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 integration</a:t>
            </a:r>
            <a:endParaRPr lang="en-US" sz="4114"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Azure Container Apps - Pricing | Microsoft Azure">
            <a:extLst>
              <a:ext uri="{FF2B5EF4-FFF2-40B4-BE49-F238E27FC236}">
                <a16:creationId xmlns:a16="http://schemas.microsoft.com/office/drawing/2014/main" id="{4AAD783E-5FDF-E2AC-59BA-29E637FBD54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835" y="21908"/>
            <a:ext cx="4321238" cy="22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3355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pic>
        <p:nvPicPr>
          <p:cNvPr id="3" name="Content Placeholder 4">
            <a:extLst>
              <a:ext uri="{FF2B5EF4-FFF2-40B4-BE49-F238E27FC236}">
                <a16:creationId xmlns:a16="http://schemas.microsoft.com/office/drawing/2014/main" id="{78835DB9-B9AD-23D0-F4A1-8472812672DD}"/>
              </a:ext>
            </a:extLst>
          </p:cNvPr>
          <p:cNvPicPr>
            <a:picLocks noChangeAspect="1"/>
          </p:cNvPicPr>
          <p:nvPr/>
        </p:nvPicPr>
        <p:blipFill>
          <a:blip r:embed="rId4"/>
          <a:stretch>
            <a:fillRect/>
          </a:stretch>
        </p:blipFill>
        <p:spPr>
          <a:xfrm>
            <a:off x="1644730" y="2188030"/>
            <a:ext cx="8902540" cy="4223125"/>
          </a:xfrm>
          <a:prstGeom prst="rect">
            <a:avLst/>
          </a:prstGeom>
        </p:spPr>
      </p:pic>
      <p:sp>
        <p:nvSpPr>
          <p:cNvPr id="6" name="TextBox 5">
            <a:extLst>
              <a:ext uri="{FF2B5EF4-FFF2-40B4-BE49-F238E27FC236}">
                <a16:creationId xmlns:a16="http://schemas.microsoft.com/office/drawing/2014/main" id="{9518B2FF-CBD3-E95A-3940-929884172814}"/>
              </a:ext>
            </a:extLst>
          </p:cNvPr>
          <p:cNvSpPr txBox="1"/>
          <p:nvPr/>
        </p:nvSpPr>
        <p:spPr>
          <a:xfrm>
            <a:off x="3751672" y="2055633"/>
            <a:ext cx="6217920" cy="369332"/>
          </a:xfrm>
          <a:prstGeom prst="rect">
            <a:avLst/>
          </a:prstGeom>
          <a:noFill/>
        </p:spPr>
        <p:txBody>
          <a:bodyPr wrap="square">
            <a:spAutoFit/>
          </a:bodyPr>
          <a:lstStyle/>
          <a:p>
            <a:r>
              <a:rPr lang="en-US" dirty="0">
                <a:solidFill>
                  <a:srgbClr val="0070C0"/>
                </a:solidFill>
              </a:rPr>
              <a:t>Monolithic application architecture</a:t>
            </a:r>
          </a:p>
        </p:txBody>
      </p:sp>
      <p:sp>
        <p:nvSpPr>
          <p:cNvPr id="8" name="TextBox 7">
            <a:extLst>
              <a:ext uri="{FF2B5EF4-FFF2-40B4-BE49-F238E27FC236}">
                <a16:creationId xmlns:a16="http://schemas.microsoft.com/office/drawing/2014/main" id="{B94FF536-E34C-2D53-DA4D-941F8BE00AFC}"/>
              </a:ext>
            </a:extLst>
          </p:cNvPr>
          <p:cNvSpPr txBox="1"/>
          <p:nvPr/>
        </p:nvSpPr>
        <p:spPr>
          <a:xfrm>
            <a:off x="195635" y="999906"/>
            <a:ext cx="5805565" cy="923330"/>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rgbClr val="0070C0"/>
                </a:solidFill>
              </a:rPr>
              <a:t>What is Distributed application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r>
              <a:rPr lang="en-US" dirty="0">
                <a:solidFill>
                  <a:srgbClr val="0070C0"/>
                </a:solidFill>
              </a:rPr>
              <a:t>Why distributed application runtime is required ?</a:t>
            </a:r>
          </a:p>
        </p:txBody>
      </p:sp>
      <p:sp>
        <p:nvSpPr>
          <p:cNvPr id="11" name="TextBox 10">
            <a:extLst>
              <a:ext uri="{FF2B5EF4-FFF2-40B4-BE49-F238E27FC236}">
                <a16:creationId xmlns:a16="http://schemas.microsoft.com/office/drawing/2014/main" id="{EB9830CC-FD6A-39DE-7498-3E1913AA2AF5}"/>
              </a:ext>
            </a:extLst>
          </p:cNvPr>
          <p:cNvSpPr txBox="1"/>
          <p:nvPr/>
        </p:nvSpPr>
        <p:spPr>
          <a:xfrm>
            <a:off x="195635" y="326405"/>
            <a:ext cx="6097112" cy="923330"/>
          </a:xfrm>
          <a:prstGeom prst="rect">
            <a:avLst/>
          </a:prstGeom>
          <a:noFill/>
        </p:spPr>
        <p:txBody>
          <a:bodyPr wrap="square">
            <a:spAutoFit/>
          </a:bodyPr>
          <a:lstStyle/>
          <a:p>
            <a:br>
              <a:rPr lang="en-US" dirty="0">
                <a:solidFill>
                  <a:schemeClr val="bg1"/>
                </a:solidFill>
              </a:rPr>
            </a:br>
            <a:r>
              <a:rPr lang="en-US" sz="1800" b="1" spc="-50" dirty="0" err="1">
                <a:ln w="3175">
                  <a:noFill/>
                </a:ln>
                <a:gradFill>
                  <a:gsLst>
                    <a:gs pos="0">
                      <a:srgbClr val="50E6FF"/>
                    </a:gs>
                    <a:gs pos="100000">
                      <a:srgbClr val="8661C5"/>
                    </a:gs>
                  </a:gsLst>
                  <a:lin ang="2700000" scaled="1"/>
                </a:gradFill>
                <a:latin typeface="Segoe UI Semibold"/>
              </a:rPr>
              <a:t>Dapr</a:t>
            </a:r>
            <a:r>
              <a:rPr lang="en-US" sz="1800" b="1" spc="-50" dirty="0">
                <a:ln w="3175">
                  <a:noFill/>
                </a:ln>
                <a:gradFill>
                  <a:gsLst>
                    <a:gs pos="0">
                      <a:srgbClr val="50E6FF"/>
                    </a:gs>
                    <a:gs pos="100000">
                      <a:srgbClr val="8661C5"/>
                    </a:gs>
                  </a:gsLst>
                  <a:lin ang="2700000" scaled="1"/>
                </a:gradFill>
                <a:latin typeface="Segoe UI Semibold"/>
              </a:rPr>
              <a:t> (distributed application runtime)</a:t>
            </a:r>
            <a:br>
              <a:rPr lang="en-US" sz="1800" b="1" spc="-50" dirty="0">
                <a:ln w="3175">
                  <a:noFill/>
                </a:ln>
                <a:gradFill>
                  <a:gsLst>
                    <a:gs pos="0">
                      <a:srgbClr val="50E6FF"/>
                    </a:gs>
                    <a:gs pos="100000">
                      <a:srgbClr val="8661C5"/>
                    </a:gs>
                  </a:gsLst>
                  <a:lin ang="2700000" scaled="1"/>
                </a:gradFill>
                <a:latin typeface="Segoe UI Semibold"/>
              </a:rPr>
            </a:br>
            <a:endParaRPr lang="en-NZ" dirty="0"/>
          </a:p>
        </p:txBody>
      </p:sp>
    </p:spTree>
    <p:extLst>
      <p:ext uri="{BB962C8B-B14F-4D97-AF65-F5344CB8AC3E}">
        <p14:creationId xmlns:p14="http://schemas.microsoft.com/office/powerpoint/2010/main" val="31439015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5" name="Content Placeholder 2">
            <a:extLst>
              <a:ext uri="{FF2B5EF4-FFF2-40B4-BE49-F238E27FC236}">
                <a16:creationId xmlns:a16="http://schemas.microsoft.com/office/drawing/2014/main" id="{0A691BA1-FB8C-03D2-5E93-E09324EAFCD5}"/>
              </a:ext>
            </a:extLst>
          </p:cNvPr>
          <p:cNvSpPr txBox="1">
            <a:spLocks/>
          </p:cNvSpPr>
          <p:nvPr/>
        </p:nvSpPr>
        <p:spPr>
          <a:xfrm>
            <a:off x="289087" y="1549566"/>
            <a:ext cx="11345779" cy="4682472"/>
          </a:xfrm>
          <a:prstGeom prst="rect">
            <a:avLst/>
          </a:prstGeom>
          <a:solidFill>
            <a:schemeClr val="bg1"/>
          </a:solidFill>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endParaRPr lang="en-US" dirty="0"/>
          </a:p>
          <a:p>
            <a:pPr marL="285750" indent="-285750" algn="l">
              <a:buFont typeface="Arial" panose="020B0604020202020204" pitchFamily="34" charset="0"/>
              <a:buChar char="•"/>
            </a:pPr>
            <a:r>
              <a:rPr lang="en-US" dirty="0">
                <a:solidFill>
                  <a:srgbClr val="0070C0"/>
                </a:solidFill>
              </a:rPr>
              <a:t>The monolith has become so overwhelmingly complicated that no single person understands it.</a:t>
            </a:r>
          </a:p>
          <a:p>
            <a:pPr marL="285750" indent="-285750" algn="l">
              <a:buFont typeface="Arial" panose="020B0604020202020204" pitchFamily="34" charset="0"/>
              <a:buChar char="•"/>
            </a:pPr>
            <a:r>
              <a:rPr lang="en-US" dirty="0">
                <a:solidFill>
                  <a:srgbClr val="0070C0"/>
                </a:solidFill>
              </a:rPr>
              <a:t>You fear making changes as each brings unintended and costly side effects.</a:t>
            </a:r>
          </a:p>
          <a:p>
            <a:pPr marL="285750" indent="-285750" algn="l">
              <a:buFont typeface="Arial" panose="020B0604020202020204" pitchFamily="34" charset="0"/>
              <a:buChar char="•"/>
            </a:pPr>
            <a:r>
              <a:rPr lang="en-US" dirty="0">
                <a:solidFill>
                  <a:srgbClr val="0070C0"/>
                </a:solidFill>
              </a:rPr>
              <a:t>New features/fixes become time-consuming and expensive to implement.</a:t>
            </a:r>
          </a:p>
          <a:p>
            <a:pPr marL="285750" indent="-285750" algn="l">
              <a:buFont typeface="Arial" panose="020B0604020202020204" pitchFamily="34" charset="0"/>
              <a:buChar char="•"/>
            </a:pPr>
            <a:r>
              <a:rPr lang="en-US" dirty="0">
                <a:solidFill>
                  <a:srgbClr val="0070C0"/>
                </a:solidFill>
              </a:rPr>
              <a:t>Even the smallest change requires full deployment of the entire application - expensive and risky.</a:t>
            </a:r>
          </a:p>
          <a:p>
            <a:pPr marL="285750" indent="-285750" algn="l">
              <a:buFont typeface="Arial" panose="020B0604020202020204" pitchFamily="34" charset="0"/>
              <a:buChar char="•"/>
            </a:pPr>
            <a:r>
              <a:rPr lang="en-US" dirty="0">
                <a:solidFill>
                  <a:srgbClr val="0070C0"/>
                </a:solidFill>
              </a:rPr>
              <a:t>One unstable component can crash the entire system.</a:t>
            </a:r>
          </a:p>
          <a:p>
            <a:pPr marL="285750" indent="-285750" algn="l">
              <a:buFont typeface="Arial" panose="020B0604020202020204" pitchFamily="34" charset="0"/>
              <a:buChar char="•"/>
            </a:pPr>
            <a:r>
              <a:rPr lang="en-US" dirty="0">
                <a:solidFill>
                  <a:srgbClr val="0070C0"/>
                </a:solidFill>
              </a:rPr>
              <a:t>Adding new technologies and frameworks aren’t an option.</a:t>
            </a:r>
          </a:p>
          <a:p>
            <a:pPr marL="285750" indent="-285750" algn="l">
              <a:buFont typeface="Arial" panose="020B0604020202020204" pitchFamily="34" charset="0"/>
              <a:buChar char="•"/>
            </a:pPr>
            <a:r>
              <a:rPr lang="en-US" dirty="0">
                <a:solidFill>
                  <a:srgbClr val="0070C0"/>
                </a:solidFill>
              </a:rPr>
              <a:t>Implementing agile delivery methodologies are difficult.</a:t>
            </a:r>
          </a:p>
          <a:p>
            <a:pPr marL="285750" indent="-285750" algn="l">
              <a:buFont typeface="Arial" panose="020B0604020202020204" pitchFamily="34" charset="0"/>
              <a:buChar char="•"/>
            </a:pPr>
            <a:r>
              <a:rPr lang="en-US" dirty="0">
                <a:solidFill>
                  <a:srgbClr val="0070C0"/>
                </a:solidFill>
              </a:rPr>
              <a:t>Architectural erosion sets in as the code base deteriorates with never-ending “special cases.”</a:t>
            </a:r>
          </a:p>
          <a:p>
            <a:pPr marL="285750" indent="-285750" algn="l">
              <a:buFont typeface="Arial" panose="020B0604020202020204" pitchFamily="34" charset="0"/>
              <a:buChar char="•"/>
            </a:pPr>
            <a:r>
              <a:rPr lang="en-US" dirty="0">
                <a:solidFill>
                  <a:srgbClr val="0070C0"/>
                </a:solidFill>
              </a:rPr>
              <a:t>Eventually the consultants come in and tell you to rewrite it</a:t>
            </a:r>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208993" y="625962"/>
            <a:ext cx="9081845" cy="932416"/>
          </a:xfrm>
          <a:prstGeom prst="rect">
            <a:avLst/>
          </a:prstGeom>
          <a:solidFill>
            <a:schemeClr val="bg1"/>
          </a:solidFill>
          <a:ln>
            <a:noFill/>
          </a:ln>
        </p:spPr>
        <p:txBody>
          <a:bodyPr vert="horz" lIns="91440" tIns="45720" rIns="91440" bIns="45720" rtlCol="0" anchor="b">
            <a:normAutofit fontScale="625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Monolithic application management overhead</a:t>
            </a:r>
          </a:p>
        </p:txBody>
      </p:sp>
    </p:spTree>
    <p:extLst>
      <p:ext uri="{BB962C8B-B14F-4D97-AF65-F5344CB8AC3E}">
        <p14:creationId xmlns:p14="http://schemas.microsoft.com/office/powerpoint/2010/main" val="283910988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1610628" y="625962"/>
            <a:ext cx="9081845" cy="813065"/>
          </a:xfrm>
          <a:prstGeom prst="rect">
            <a:avLst/>
          </a:prstGeom>
          <a:solidFill>
            <a:schemeClr val="bg1"/>
          </a:solidFill>
          <a:ln>
            <a:noFill/>
          </a:ln>
        </p:spPr>
        <p:txBody>
          <a:bodyPr vert="horz" lIns="91440" tIns="45720" rIns="91440" bIns="45720" rtlCol="0" anchor="b">
            <a:normAutofit fontScale="925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Service orientated architecture</a:t>
            </a:r>
          </a:p>
        </p:txBody>
      </p:sp>
      <p:pic>
        <p:nvPicPr>
          <p:cNvPr id="3" name="Picture 2">
            <a:extLst>
              <a:ext uri="{FF2B5EF4-FFF2-40B4-BE49-F238E27FC236}">
                <a16:creationId xmlns:a16="http://schemas.microsoft.com/office/drawing/2014/main" id="{A75ED87B-214D-611F-5F3C-286AC704A4E4}"/>
              </a:ext>
            </a:extLst>
          </p:cNvPr>
          <p:cNvPicPr>
            <a:picLocks noChangeAspect="1"/>
          </p:cNvPicPr>
          <p:nvPr/>
        </p:nvPicPr>
        <p:blipFill>
          <a:blip r:embed="rId4"/>
          <a:stretch>
            <a:fillRect/>
          </a:stretch>
        </p:blipFill>
        <p:spPr>
          <a:xfrm>
            <a:off x="2960727" y="1354167"/>
            <a:ext cx="5843962" cy="4877871"/>
          </a:xfrm>
          <a:prstGeom prst="rect">
            <a:avLst/>
          </a:prstGeom>
        </p:spPr>
      </p:pic>
    </p:spTree>
    <p:extLst>
      <p:ext uri="{BB962C8B-B14F-4D97-AF65-F5344CB8AC3E}">
        <p14:creationId xmlns:p14="http://schemas.microsoft.com/office/powerpoint/2010/main" val="27816494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1555077" y="625962"/>
            <a:ext cx="9081845" cy="682231"/>
          </a:xfrm>
          <a:prstGeom prst="rect">
            <a:avLst/>
          </a:prstGeom>
          <a:solidFill>
            <a:schemeClr val="bg1"/>
          </a:solidFill>
          <a:ln>
            <a:noFill/>
          </a:ln>
        </p:spPr>
        <p:txBody>
          <a:bodyPr vert="horz" lIns="91440" tIns="45720" rIns="91440" bIns="45720" rtlCol="0" anchor="b">
            <a:normAutofit fontScale="850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err="1">
                <a:ln w="3175">
                  <a:noFill/>
                </a:ln>
                <a:gradFill>
                  <a:gsLst>
                    <a:gs pos="0">
                      <a:srgbClr val="50E6FF"/>
                    </a:gs>
                    <a:gs pos="100000">
                      <a:srgbClr val="8661C5"/>
                    </a:gs>
                  </a:gsLst>
                  <a:lin ang="2700000" scaled="1"/>
                </a:gradFill>
                <a:latin typeface="Segoe UI Semibold"/>
              </a:rPr>
              <a:t>Dapr</a:t>
            </a:r>
            <a:r>
              <a:rPr lang="en-US" b="1" spc="-50" dirty="0">
                <a:ln w="3175">
                  <a:noFill/>
                </a:ln>
                <a:gradFill>
                  <a:gsLst>
                    <a:gs pos="0">
                      <a:srgbClr val="50E6FF"/>
                    </a:gs>
                    <a:gs pos="100000">
                      <a:srgbClr val="8661C5"/>
                    </a:gs>
                  </a:gsLst>
                  <a:lin ang="2700000" scaled="1"/>
                </a:gradFill>
                <a:latin typeface="Segoe UI Semibold"/>
              </a:rPr>
              <a:t> distributed architecture</a:t>
            </a:r>
          </a:p>
        </p:txBody>
      </p:sp>
      <p:pic>
        <p:nvPicPr>
          <p:cNvPr id="4" name="Content Placeholder 4">
            <a:extLst>
              <a:ext uri="{FF2B5EF4-FFF2-40B4-BE49-F238E27FC236}">
                <a16:creationId xmlns:a16="http://schemas.microsoft.com/office/drawing/2014/main" id="{700ADE47-FF22-3B9C-A5F5-AE9650CB3379}"/>
              </a:ext>
            </a:extLst>
          </p:cNvPr>
          <p:cNvPicPr>
            <a:picLocks noChangeAspect="1"/>
          </p:cNvPicPr>
          <p:nvPr/>
        </p:nvPicPr>
        <p:blipFill>
          <a:blip r:embed="rId4"/>
          <a:stretch>
            <a:fillRect/>
          </a:stretch>
        </p:blipFill>
        <p:spPr>
          <a:xfrm>
            <a:off x="3193217" y="1308193"/>
            <a:ext cx="6006240" cy="5064584"/>
          </a:xfrm>
          <a:prstGeom prst="rect">
            <a:avLst/>
          </a:prstGeom>
        </p:spPr>
      </p:pic>
    </p:spTree>
    <p:extLst>
      <p:ext uri="{BB962C8B-B14F-4D97-AF65-F5344CB8AC3E}">
        <p14:creationId xmlns:p14="http://schemas.microsoft.com/office/powerpoint/2010/main" val="3439088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226932" y="621913"/>
            <a:ext cx="8180723" cy="682231"/>
          </a:xfrm>
          <a:prstGeom prst="rect">
            <a:avLst/>
          </a:prstGeom>
          <a:solidFill>
            <a:schemeClr val="bg1"/>
          </a:solidFill>
          <a:ln>
            <a:noFill/>
          </a:ln>
        </p:spPr>
        <p:txBody>
          <a:bodyPr vert="horz" lIns="91440" tIns="45720" rIns="91440" bIns="45720" rtlCol="0" anchor="b">
            <a:normAutofit fontScale="850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Distributed architecture. How?</a:t>
            </a:r>
          </a:p>
        </p:txBody>
      </p:sp>
      <p:sp>
        <p:nvSpPr>
          <p:cNvPr id="3" name="Content Placeholder 2">
            <a:extLst>
              <a:ext uri="{FF2B5EF4-FFF2-40B4-BE49-F238E27FC236}">
                <a16:creationId xmlns:a16="http://schemas.microsoft.com/office/drawing/2014/main" id="{5AD4C47F-741C-B205-B769-3676F78B9199}"/>
              </a:ext>
            </a:extLst>
          </p:cNvPr>
          <p:cNvSpPr txBox="1">
            <a:spLocks/>
          </p:cNvSpPr>
          <p:nvPr/>
        </p:nvSpPr>
        <p:spPr>
          <a:xfrm>
            <a:off x="226932" y="1353007"/>
            <a:ext cx="9415428" cy="3425901"/>
          </a:xfrm>
          <a:prstGeom prst="rect">
            <a:avLst/>
          </a:prstGeom>
          <a:solidFill>
            <a:schemeClr val="bg1"/>
          </a:solidFill>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solidFill>
                  <a:srgbClr val="0070C0"/>
                </a:solidFill>
              </a:rPr>
              <a:t>How can distributed services discover each other and communicate synchronously? </a:t>
            </a:r>
          </a:p>
          <a:p>
            <a:pPr marL="285750" indent="-285750" algn="l">
              <a:buFont typeface="Arial" panose="020B0604020202020204" pitchFamily="34" charset="0"/>
              <a:buChar char="•"/>
            </a:pPr>
            <a:r>
              <a:rPr lang="en-US" dirty="0">
                <a:solidFill>
                  <a:srgbClr val="0070C0"/>
                </a:solidFill>
              </a:rPr>
              <a:t>How can they implement asynchronous messaging? </a:t>
            </a:r>
          </a:p>
          <a:p>
            <a:pPr marL="285750" indent="-285750" algn="l">
              <a:buFont typeface="Arial" panose="020B0604020202020204" pitchFamily="34" charset="0"/>
              <a:buChar char="•"/>
            </a:pPr>
            <a:r>
              <a:rPr lang="en-US" dirty="0">
                <a:solidFill>
                  <a:srgbClr val="0070C0"/>
                </a:solidFill>
              </a:rPr>
              <a:t>How can they maintain contextual information across a transaction?</a:t>
            </a:r>
          </a:p>
          <a:p>
            <a:pPr marL="285750" indent="-285750" algn="l">
              <a:buFont typeface="Arial" panose="020B0604020202020204" pitchFamily="34" charset="0"/>
              <a:buChar char="•"/>
            </a:pPr>
            <a:r>
              <a:rPr lang="en-US" dirty="0">
                <a:solidFill>
                  <a:srgbClr val="0070C0"/>
                </a:solidFill>
              </a:rPr>
              <a:t>How can they become resilient to failure? </a:t>
            </a:r>
          </a:p>
          <a:p>
            <a:pPr marL="285750" indent="-285750" algn="l">
              <a:buFont typeface="Arial" panose="020B0604020202020204" pitchFamily="34" charset="0"/>
              <a:buChar char="•"/>
            </a:pPr>
            <a:r>
              <a:rPr lang="en-US" dirty="0">
                <a:solidFill>
                  <a:srgbClr val="0070C0"/>
                </a:solidFill>
              </a:rPr>
              <a:t>How can they scale to meet fluctuating demand? </a:t>
            </a:r>
          </a:p>
          <a:p>
            <a:pPr marL="285750" indent="-285750" algn="l">
              <a:buFont typeface="Arial" panose="020B0604020202020204" pitchFamily="34" charset="0"/>
              <a:buChar char="•"/>
            </a:pPr>
            <a:r>
              <a:rPr lang="en-US" dirty="0">
                <a:solidFill>
                  <a:srgbClr val="0070C0"/>
                </a:solidFill>
              </a:rPr>
              <a:t>How are they monitored and observed?</a:t>
            </a:r>
          </a:p>
        </p:txBody>
      </p:sp>
    </p:spTree>
    <p:extLst>
      <p:ext uri="{BB962C8B-B14F-4D97-AF65-F5344CB8AC3E}">
        <p14:creationId xmlns:p14="http://schemas.microsoft.com/office/powerpoint/2010/main" val="4040300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226932" y="670776"/>
            <a:ext cx="6772414" cy="682231"/>
          </a:xfrm>
          <a:prstGeom prst="rect">
            <a:avLst/>
          </a:prstGeom>
          <a:solidFill>
            <a:schemeClr val="bg1"/>
          </a:solidFill>
          <a:ln>
            <a:noFill/>
          </a:ln>
        </p:spPr>
        <p:txBody>
          <a:bodyPr vert="horz" lIns="91440" tIns="45720" rIns="91440" bIns="45720" rtlCol="0" anchor="b">
            <a:normAutofit fontScale="850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err="1">
                <a:ln w="3175">
                  <a:noFill/>
                </a:ln>
                <a:gradFill>
                  <a:gsLst>
                    <a:gs pos="0">
                      <a:srgbClr val="50E6FF"/>
                    </a:gs>
                    <a:gs pos="100000">
                      <a:srgbClr val="8661C5"/>
                    </a:gs>
                  </a:gsLst>
                  <a:lin ang="2700000" scaled="1"/>
                </a:gradFill>
                <a:latin typeface="Segoe UI Semibold"/>
              </a:rPr>
              <a:t>Dapr</a:t>
            </a:r>
            <a:r>
              <a:rPr lang="en-US" b="1" spc="-50" dirty="0">
                <a:ln w="3175">
                  <a:noFill/>
                </a:ln>
                <a:gradFill>
                  <a:gsLst>
                    <a:gs pos="0">
                      <a:srgbClr val="50E6FF"/>
                    </a:gs>
                    <a:gs pos="100000">
                      <a:srgbClr val="8661C5"/>
                    </a:gs>
                  </a:gsLst>
                  <a:lin ang="2700000" scaled="1"/>
                </a:gradFill>
                <a:latin typeface="Segoe UI Semibold"/>
              </a:rPr>
              <a:t> High-level overview </a:t>
            </a:r>
          </a:p>
        </p:txBody>
      </p:sp>
      <p:sp>
        <p:nvSpPr>
          <p:cNvPr id="4" name="TextBox 3">
            <a:extLst>
              <a:ext uri="{FF2B5EF4-FFF2-40B4-BE49-F238E27FC236}">
                <a16:creationId xmlns:a16="http://schemas.microsoft.com/office/drawing/2014/main" id="{CB89587E-3B98-2706-6A39-0B61600EB434}"/>
              </a:ext>
            </a:extLst>
          </p:cNvPr>
          <p:cNvSpPr txBox="1"/>
          <p:nvPr/>
        </p:nvSpPr>
        <p:spPr>
          <a:xfrm>
            <a:off x="1109199" y="1537350"/>
            <a:ext cx="10130580" cy="369332"/>
          </a:xfrm>
          <a:prstGeom prst="rect">
            <a:avLst/>
          </a:prstGeom>
          <a:noFill/>
        </p:spPr>
        <p:txBody>
          <a:bodyPr wrap="square">
            <a:spAutoFit/>
          </a:bodyPr>
          <a:lstStyle/>
          <a:p>
            <a:r>
              <a:rPr lang="en-US" dirty="0" err="1">
                <a:solidFill>
                  <a:srgbClr val="0070C0"/>
                </a:solidFill>
              </a:rPr>
              <a:t>Dapr</a:t>
            </a:r>
            <a:r>
              <a:rPr lang="en-US" dirty="0">
                <a:solidFill>
                  <a:srgbClr val="0070C0"/>
                </a:solidFill>
              </a:rPr>
              <a:t>, or Distributed Application Runtime, is a new way to build modern distributed applications</a:t>
            </a:r>
          </a:p>
        </p:txBody>
      </p:sp>
      <p:pic>
        <p:nvPicPr>
          <p:cNvPr id="5" name="Content Placeholder 4">
            <a:extLst>
              <a:ext uri="{FF2B5EF4-FFF2-40B4-BE49-F238E27FC236}">
                <a16:creationId xmlns:a16="http://schemas.microsoft.com/office/drawing/2014/main" id="{86144874-1041-D38E-CACD-20860EA45CCC}"/>
              </a:ext>
            </a:extLst>
          </p:cNvPr>
          <p:cNvPicPr>
            <a:picLocks noChangeAspect="1"/>
          </p:cNvPicPr>
          <p:nvPr/>
        </p:nvPicPr>
        <p:blipFill>
          <a:blip r:embed="rId4"/>
          <a:stretch>
            <a:fillRect/>
          </a:stretch>
        </p:blipFill>
        <p:spPr>
          <a:xfrm>
            <a:off x="1517411" y="2091026"/>
            <a:ext cx="8889132" cy="4151688"/>
          </a:xfrm>
          <a:prstGeom prst="rect">
            <a:avLst/>
          </a:prstGeom>
          <a:effectLst>
            <a:glow rad="127000">
              <a:schemeClr val="tx1"/>
            </a:glow>
          </a:effectLst>
        </p:spPr>
      </p:pic>
    </p:spTree>
    <p:extLst>
      <p:ext uri="{BB962C8B-B14F-4D97-AF65-F5344CB8AC3E}">
        <p14:creationId xmlns:p14="http://schemas.microsoft.com/office/powerpoint/2010/main" val="18774580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480561" y="2114133"/>
            <a:ext cx="3917903" cy="2431169"/>
          </a:xfrm>
          <a:prstGeom prst="rect">
            <a:avLst/>
          </a:prstGeom>
          <a:solidFill>
            <a:schemeClr val="bg1"/>
          </a:solidFill>
          <a:ln>
            <a:noFill/>
          </a:ln>
        </p:spPr>
        <p:txBody>
          <a:bodyPr vert="horz" lIns="91440" tIns="45720" rIns="91440" bIns="45720" rtlCol="0" anchor="b">
            <a:normAutofit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b="1" spc="-50" dirty="0" err="1">
                <a:ln w="3175">
                  <a:noFill/>
                </a:ln>
                <a:gradFill>
                  <a:gsLst>
                    <a:gs pos="0">
                      <a:srgbClr val="50E6FF"/>
                    </a:gs>
                    <a:gs pos="100000">
                      <a:srgbClr val="8661C5"/>
                    </a:gs>
                  </a:gsLst>
                  <a:lin ang="2700000" scaled="1"/>
                </a:gradFill>
                <a:latin typeface="Segoe UI Semibold"/>
              </a:rPr>
              <a:t>Dapr</a:t>
            </a:r>
            <a:r>
              <a:rPr lang="en-US" b="1" spc="-50" dirty="0">
                <a:ln w="3175">
                  <a:noFill/>
                </a:ln>
                <a:gradFill>
                  <a:gsLst>
                    <a:gs pos="0">
                      <a:srgbClr val="50E6FF"/>
                    </a:gs>
                    <a:gs pos="100000">
                      <a:srgbClr val="8661C5"/>
                    </a:gs>
                  </a:gsLst>
                  <a:lin ang="2700000" scaled="1"/>
                </a:gradFill>
                <a:latin typeface="Segoe UI Semibold"/>
              </a:rPr>
              <a:t> </a:t>
            </a:r>
          </a:p>
          <a:p>
            <a:pPr algn="ctr"/>
            <a:r>
              <a:rPr lang="en-US" b="1" spc="-50" dirty="0">
                <a:ln w="3175">
                  <a:noFill/>
                </a:ln>
                <a:gradFill>
                  <a:gsLst>
                    <a:gs pos="0">
                      <a:srgbClr val="50E6FF"/>
                    </a:gs>
                    <a:gs pos="100000">
                      <a:srgbClr val="8661C5"/>
                    </a:gs>
                  </a:gsLst>
                  <a:lin ang="2700000" scaled="1"/>
                </a:gradFill>
                <a:latin typeface="Segoe UI Semibold"/>
              </a:rPr>
              <a:t>Building </a:t>
            </a:r>
          </a:p>
          <a:p>
            <a:pPr algn="ctr"/>
            <a:r>
              <a:rPr lang="en-US" b="1" spc="-50" dirty="0">
                <a:ln w="3175">
                  <a:noFill/>
                </a:ln>
                <a:gradFill>
                  <a:gsLst>
                    <a:gs pos="0">
                      <a:srgbClr val="50E6FF"/>
                    </a:gs>
                    <a:gs pos="100000">
                      <a:srgbClr val="8661C5"/>
                    </a:gs>
                  </a:gsLst>
                  <a:lin ang="2700000" scaled="1"/>
                </a:gradFill>
                <a:latin typeface="Segoe UI Semibold"/>
              </a:rPr>
              <a:t>blocks</a:t>
            </a:r>
          </a:p>
        </p:txBody>
      </p:sp>
      <p:pic>
        <p:nvPicPr>
          <p:cNvPr id="3" name="Content Placeholder 4">
            <a:extLst>
              <a:ext uri="{FF2B5EF4-FFF2-40B4-BE49-F238E27FC236}">
                <a16:creationId xmlns:a16="http://schemas.microsoft.com/office/drawing/2014/main" id="{FE30BF97-BAF2-BC89-F65F-B185F1FDDBA0}"/>
              </a:ext>
            </a:extLst>
          </p:cNvPr>
          <p:cNvPicPr>
            <a:picLocks noChangeAspect="1"/>
          </p:cNvPicPr>
          <p:nvPr/>
        </p:nvPicPr>
        <p:blipFill>
          <a:blip r:embed="rId4"/>
          <a:stretch>
            <a:fillRect/>
          </a:stretch>
        </p:blipFill>
        <p:spPr>
          <a:xfrm>
            <a:off x="5107948" y="839521"/>
            <a:ext cx="6212824" cy="5273214"/>
          </a:xfrm>
          <a:prstGeom prst="rect">
            <a:avLst/>
          </a:prstGeom>
          <a:effectLst>
            <a:glow rad="127000">
              <a:schemeClr val="tx1"/>
            </a:glow>
          </a:effectLst>
        </p:spPr>
      </p:pic>
    </p:spTree>
    <p:extLst>
      <p:ext uri="{BB962C8B-B14F-4D97-AF65-F5344CB8AC3E}">
        <p14:creationId xmlns:p14="http://schemas.microsoft.com/office/powerpoint/2010/main" val="1332041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1796475" y="964699"/>
            <a:ext cx="8599049" cy="5989720"/>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2937863" y="2374310"/>
            <a:ext cx="7115027" cy="2062103"/>
          </a:xfrm>
          <a:prstGeom prst="rect">
            <a:avLst/>
          </a:prstGeom>
          <a:noFill/>
        </p:spPr>
        <p:txBody>
          <a:bodyPr wrap="square">
            <a:spAutoFit/>
          </a:bodyPr>
          <a:lstStyle/>
          <a:p>
            <a:pPr algn="ct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Azure Container Apps is a fully managed serverless container service for building and deploying modern apps at scale </a:t>
            </a:r>
          </a:p>
        </p:txBody>
      </p:sp>
    </p:spTree>
    <p:extLst>
      <p:ext uri="{BB962C8B-B14F-4D97-AF65-F5344CB8AC3E}">
        <p14:creationId xmlns:p14="http://schemas.microsoft.com/office/powerpoint/2010/main" val="261437366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226932" y="670776"/>
            <a:ext cx="5306189" cy="682231"/>
          </a:xfrm>
          <a:prstGeom prst="rect">
            <a:avLst/>
          </a:prstGeom>
          <a:solidFill>
            <a:schemeClr val="bg1"/>
          </a:solidFill>
          <a:ln>
            <a:noFill/>
          </a:ln>
        </p:spPr>
        <p:txBody>
          <a:bodyPr vert="horz" lIns="91440" tIns="45720" rIns="91440" bIns="45720" rtlCol="0" anchor="b">
            <a:normAutofit fontScale="850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Sidecar architecture</a:t>
            </a:r>
          </a:p>
        </p:txBody>
      </p:sp>
      <p:pic>
        <p:nvPicPr>
          <p:cNvPr id="3" name="Content Placeholder 4">
            <a:extLst>
              <a:ext uri="{FF2B5EF4-FFF2-40B4-BE49-F238E27FC236}">
                <a16:creationId xmlns:a16="http://schemas.microsoft.com/office/drawing/2014/main" id="{2BF0F48C-19E3-3EE0-C42F-2AD972A13A56}"/>
              </a:ext>
            </a:extLst>
          </p:cNvPr>
          <p:cNvPicPr>
            <a:picLocks noChangeAspect="1"/>
          </p:cNvPicPr>
          <p:nvPr/>
        </p:nvPicPr>
        <p:blipFill>
          <a:blip r:embed="rId4"/>
          <a:stretch>
            <a:fillRect/>
          </a:stretch>
        </p:blipFill>
        <p:spPr>
          <a:xfrm>
            <a:off x="2788107" y="1656238"/>
            <a:ext cx="7149743" cy="4530986"/>
          </a:xfrm>
          <a:prstGeom prst="rect">
            <a:avLst/>
          </a:prstGeom>
          <a:effectLst>
            <a:glow rad="127000">
              <a:schemeClr val="tx1"/>
            </a:glow>
          </a:effectLst>
        </p:spPr>
      </p:pic>
    </p:spTree>
    <p:extLst>
      <p:ext uri="{BB962C8B-B14F-4D97-AF65-F5344CB8AC3E}">
        <p14:creationId xmlns:p14="http://schemas.microsoft.com/office/powerpoint/2010/main" val="28883586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191068" y="641591"/>
            <a:ext cx="5728755" cy="473543"/>
          </a:xfrm>
          <a:prstGeom prst="rect">
            <a:avLst/>
          </a:prstGeom>
          <a:solidFill>
            <a:schemeClr val="bg1"/>
          </a:solidFill>
          <a:ln>
            <a:noFill/>
          </a:ln>
        </p:spPr>
        <p:txBody>
          <a:bodyPr vert="horz" lIns="91440" tIns="45720" rIns="91440" bIns="45720" rtlCol="0" anchor="b">
            <a:normAutofit fontScale="550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err="1">
                <a:ln w="3175">
                  <a:noFill/>
                </a:ln>
                <a:gradFill>
                  <a:gsLst>
                    <a:gs pos="0">
                      <a:srgbClr val="50E6FF"/>
                    </a:gs>
                    <a:gs pos="100000">
                      <a:srgbClr val="8661C5"/>
                    </a:gs>
                  </a:gsLst>
                  <a:lin ang="2700000" scaled="1"/>
                </a:gradFill>
                <a:latin typeface="Segoe UI Semibold"/>
              </a:rPr>
              <a:t>Dapr</a:t>
            </a:r>
            <a:r>
              <a:rPr lang="en-US" b="1" spc="-50" dirty="0">
                <a:ln w="3175">
                  <a:noFill/>
                </a:ln>
                <a:gradFill>
                  <a:gsLst>
                    <a:gs pos="0">
                      <a:srgbClr val="50E6FF"/>
                    </a:gs>
                    <a:gs pos="100000">
                      <a:srgbClr val="8661C5"/>
                    </a:gs>
                  </a:gsLst>
                  <a:lin ang="2700000" scaled="1"/>
                </a:gradFill>
                <a:latin typeface="Segoe UI Semibold"/>
              </a:rPr>
              <a:t> and Service mesh together</a:t>
            </a:r>
          </a:p>
        </p:txBody>
      </p:sp>
      <p:pic>
        <p:nvPicPr>
          <p:cNvPr id="4" name="Content Placeholder 4">
            <a:extLst>
              <a:ext uri="{FF2B5EF4-FFF2-40B4-BE49-F238E27FC236}">
                <a16:creationId xmlns:a16="http://schemas.microsoft.com/office/drawing/2014/main" id="{16827630-211A-E997-6907-AF311D0D8FE0}"/>
              </a:ext>
            </a:extLst>
          </p:cNvPr>
          <p:cNvPicPr>
            <a:picLocks noChangeAspect="1"/>
          </p:cNvPicPr>
          <p:nvPr/>
        </p:nvPicPr>
        <p:blipFill>
          <a:blip r:embed="rId4"/>
          <a:stretch>
            <a:fillRect/>
          </a:stretch>
        </p:blipFill>
        <p:spPr>
          <a:xfrm>
            <a:off x="1204764" y="1266057"/>
            <a:ext cx="9430117" cy="4994175"/>
          </a:xfrm>
          <a:prstGeom prst="rect">
            <a:avLst/>
          </a:prstGeom>
          <a:effectLst>
            <a:glow rad="127000">
              <a:schemeClr val="tx1"/>
            </a:glow>
          </a:effectLst>
        </p:spPr>
      </p:pic>
    </p:spTree>
    <p:extLst>
      <p:ext uri="{BB962C8B-B14F-4D97-AF65-F5344CB8AC3E}">
        <p14:creationId xmlns:p14="http://schemas.microsoft.com/office/powerpoint/2010/main" val="172563099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191069" y="641591"/>
            <a:ext cx="3907046" cy="473543"/>
          </a:xfrm>
          <a:prstGeom prst="rect">
            <a:avLst/>
          </a:prstGeom>
          <a:solidFill>
            <a:schemeClr val="bg1"/>
          </a:solidFill>
          <a:ln>
            <a:noFill/>
          </a:ln>
        </p:spPr>
        <p:txBody>
          <a:bodyPr vert="horz" lIns="91440" tIns="45720" rIns="91440" bIns="45720" rtlCol="0" anchor="b">
            <a:normAutofit fontScale="550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err="1">
                <a:ln w="3175">
                  <a:noFill/>
                </a:ln>
                <a:gradFill>
                  <a:gsLst>
                    <a:gs pos="0">
                      <a:srgbClr val="50E6FF"/>
                    </a:gs>
                    <a:gs pos="100000">
                      <a:srgbClr val="8661C5"/>
                    </a:gs>
                  </a:gsLst>
                  <a:lin ang="2700000" scaled="1"/>
                </a:gradFill>
                <a:latin typeface="Segoe UI Semibold"/>
              </a:rPr>
              <a:t>Dapr</a:t>
            </a:r>
            <a:r>
              <a:rPr lang="en-US" b="1" spc="-50" dirty="0">
                <a:ln w="3175">
                  <a:noFill/>
                </a:ln>
                <a:gradFill>
                  <a:gsLst>
                    <a:gs pos="0">
                      <a:srgbClr val="50E6FF"/>
                    </a:gs>
                    <a:gs pos="100000">
                      <a:srgbClr val="8661C5"/>
                    </a:gs>
                  </a:gsLst>
                  <a:lin ang="2700000" scaled="1"/>
                </a:gradFill>
                <a:latin typeface="Segoe UI Semibold"/>
              </a:rPr>
              <a:t> with Kubernetes</a:t>
            </a:r>
          </a:p>
        </p:txBody>
      </p:sp>
      <p:pic>
        <p:nvPicPr>
          <p:cNvPr id="3" name="Picture 2">
            <a:extLst>
              <a:ext uri="{FF2B5EF4-FFF2-40B4-BE49-F238E27FC236}">
                <a16:creationId xmlns:a16="http://schemas.microsoft.com/office/drawing/2014/main" id="{F8715903-36CF-683B-CD0D-5751A827B620}"/>
              </a:ext>
            </a:extLst>
          </p:cNvPr>
          <p:cNvPicPr>
            <a:picLocks noChangeAspect="1"/>
          </p:cNvPicPr>
          <p:nvPr/>
        </p:nvPicPr>
        <p:blipFill>
          <a:blip r:embed="rId4"/>
          <a:stretch>
            <a:fillRect/>
          </a:stretch>
        </p:blipFill>
        <p:spPr>
          <a:xfrm>
            <a:off x="657725" y="1325563"/>
            <a:ext cx="10354015" cy="5019102"/>
          </a:xfrm>
          <a:prstGeom prst="rect">
            <a:avLst/>
          </a:prstGeom>
          <a:effectLst>
            <a:glow rad="127000">
              <a:schemeClr val="tx1"/>
            </a:glow>
          </a:effectLst>
        </p:spPr>
      </p:pic>
    </p:spTree>
    <p:extLst>
      <p:ext uri="{BB962C8B-B14F-4D97-AF65-F5344CB8AC3E}">
        <p14:creationId xmlns:p14="http://schemas.microsoft.com/office/powerpoint/2010/main" val="27719816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191069" y="641591"/>
            <a:ext cx="3907046" cy="473543"/>
          </a:xfrm>
          <a:prstGeom prst="rect">
            <a:avLst/>
          </a:prstGeom>
          <a:solidFill>
            <a:schemeClr val="bg1"/>
          </a:solidFill>
          <a:ln>
            <a:noFill/>
          </a:ln>
        </p:spPr>
        <p:txBody>
          <a:bodyPr vert="horz" lIns="91440" tIns="45720" rIns="91440" bIns="45720" rtlCol="0" anchor="b">
            <a:normAutofit fontScale="475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err="1">
                <a:ln w="3175">
                  <a:noFill/>
                </a:ln>
                <a:gradFill>
                  <a:gsLst>
                    <a:gs pos="0">
                      <a:srgbClr val="50E6FF"/>
                    </a:gs>
                    <a:gs pos="100000">
                      <a:srgbClr val="8661C5"/>
                    </a:gs>
                  </a:gsLst>
                  <a:lin ang="2700000" scaled="1"/>
                </a:gradFill>
                <a:latin typeface="Segoe UI Semibold"/>
              </a:rPr>
              <a:t>Dapr</a:t>
            </a:r>
            <a:r>
              <a:rPr lang="en-US" b="1" spc="-50" dirty="0">
                <a:ln w="3175">
                  <a:noFill/>
                </a:ln>
                <a:gradFill>
                  <a:gsLst>
                    <a:gs pos="0">
                      <a:srgbClr val="50E6FF"/>
                    </a:gs>
                    <a:gs pos="100000">
                      <a:srgbClr val="8661C5"/>
                    </a:gs>
                  </a:gsLst>
                  <a:lin ang="2700000" scaled="1"/>
                </a:gradFill>
                <a:latin typeface="Segoe UI Semibold"/>
              </a:rPr>
              <a:t> in self-hosted mode</a:t>
            </a:r>
          </a:p>
        </p:txBody>
      </p:sp>
      <p:pic>
        <p:nvPicPr>
          <p:cNvPr id="4" name="Picture 3">
            <a:extLst>
              <a:ext uri="{FF2B5EF4-FFF2-40B4-BE49-F238E27FC236}">
                <a16:creationId xmlns:a16="http://schemas.microsoft.com/office/drawing/2014/main" id="{C1CAFA73-6609-6B0C-18FC-493206A9FB07}"/>
              </a:ext>
            </a:extLst>
          </p:cNvPr>
          <p:cNvPicPr>
            <a:picLocks noChangeAspect="1"/>
          </p:cNvPicPr>
          <p:nvPr/>
        </p:nvPicPr>
        <p:blipFill>
          <a:blip r:embed="rId4"/>
          <a:stretch>
            <a:fillRect/>
          </a:stretch>
        </p:blipFill>
        <p:spPr>
          <a:xfrm>
            <a:off x="339758" y="1343507"/>
            <a:ext cx="8370402" cy="4839274"/>
          </a:xfrm>
          <a:prstGeom prst="rect">
            <a:avLst/>
          </a:prstGeom>
          <a:solidFill>
            <a:schemeClr val="tx1"/>
          </a:solidFill>
          <a:effectLst>
            <a:glow rad="127000">
              <a:schemeClr val="tx1"/>
            </a:glow>
          </a:effectLst>
        </p:spPr>
      </p:pic>
      <p:sp>
        <p:nvSpPr>
          <p:cNvPr id="6" name="TextBox 5">
            <a:extLst>
              <a:ext uri="{FF2B5EF4-FFF2-40B4-BE49-F238E27FC236}">
                <a16:creationId xmlns:a16="http://schemas.microsoft.com/office/drawing/2014/main" id="{928E1D81-1EA7-8F1E-1896-BDC619AEB0E8}"/>
              </a:ext>
            </a:extLst>
          </p:cNvPr>
          <p:cNvSpPr txBox="1"/>
          <p:nvPr/>
        </p:nvSpPr>
        <p:spPr>
          <a:xfrm>
            <a:off x="8824332" y="1566133"/>
            <a:ext cx="3218754" cy="4616648"/>
          </a:xfrm>
          <a:prstGeom prst="rect">
            <a:avLst/>
          </a:prstGeom>
          <a:noFill/>
        </p:spPr>
        <p:txBody>
          <a:bodyPr wrap="square">
            <a:spAutoFit/>
          </a:bodyPr>
          <a:lstStyle/>
          <a:p>
            <a:pPr marL="0" indent="0" algn="l">
              <a:buNone/>
            </a:pPr>
            <a:r>
              <a:rPr lang="en-US" sz="1800" b="0" i="0" dirty="0" err="1">
                <a:solidFill>
                  <a:srgbClr val="0070C0"/>
                </a:solidFill>
                <a:effectLst/>
                <a:latin typeface="open sans" panose="020B0606030504020204" pitchFamily="34" charset="0"/>
              </a:rPr>
              <a:t>Dapr</a:t>
            </a:r>
            <a:r>
              <a:rPr lang="en-US" sz="1800" b="0" i="0" dirty="0">
                <a:solidFill>
                  <a:srgbClr val="0070C0"/>
                </a:solidFill>
                <a:effectLst/>
                <a:latin typeface="open sans" panose="020B0606030504020204" pitchFamily="34" charset="0"/>
              </a:rPr>
              <a:t> can be configured to run in self-hosted mode on your local developer machine or on production VMs. </a:t>
            </a:r>
          </a:p>
          <a:p>
            <a:pPr marL="0" indent="0" algn="l">
              <a:buNone/>
            </a:pPr>
            <a:endParaRPr lang="en-US" sz="1800" b="0" i="0" dirty="0">
              <a:solidFill>
                <a:srgbClr val="0070C0"/>
              </a:solidFill>
              <a:effectLst/>
              <a:latin typeface="open sans" panose="020B0606030504020204" pitchFamily="34" charset="0"/>
            </a:endParaRPr>
          </a:p>
          <a:p>
            <a:pPr marL="0" indent="0" algn="l">
              <a:buNone/>
            </a:pPr>
            <a:r>
              <a:rPr lang="en-US" sz="1800" b="0" i="0" dirty="0">
                <a:solidFill>
                  <a:srgbClr val="0070C0"/>
                </a:solidFill>
                <a:effectLst/>
                <a:latin typeface="open sans" panose="020B0606030504020204" pitchFamily="34" charset="0"/>
              </a:rPr>
              <a:t>Each running service has a </a:t>
            </a:r>
            <a:r>
              <a:rPr lang="en-US" sz="1800" b="0" i="0" dirty="0" err="1">
                <a:solidFill>
                  <a:srgbClr val="0070C0"/>
                </a:solidFill>
                <a:effectLst/>
                <a:latin typeface="open sans" panose="020B0606030504020204" pitchFamily="34" charset="0"/>
              </a:rPr>
              <a:t>Dapr</a:t>
            </a:r>
            <a:r>
              <a:rPr lang="en-US" sz="1800" b="0" i="0" dirty="0">
                <a:solidFill>
                  <a:srgbClr val="0070C0"/>
                </a:solidFill>
                <a:effectLst/>
                <a:latin typeface="open sans" panose="020B0606030504020204" pitchFamily="34" charset="0"/>
              </a:rPr>
              <a:t> runtime process (or sidecar) which is configured to use state stores, pub/sub, binding components and the other building blocks</a:t>
            </a:r>
            <a:r>
              <a:rPr lang="en-US" sz="1800" b="0" i="0" dirty="0">
                <a:solidFill>
                  <a:schemeClr val="bg1"/>
                </a:solidFill>
                <a:effectLst/>
                <a:latin typeface="open sans" panose="020B0606030504020204" pitchFamily="34" charset="0"/>
              </a:rPr>
              <a:t>.</a:t>
            </a:r>
            <a:r>
              <a:rPr lang="en-US" sz="1200" dirty="0">
                <a:hlinkClick r:id="rId5"/>
              </a:rPr>
              <a:t> </a:t>
            </a:r>
            <a:r>
              <a:rPr lang="en-US" sz="1800" dirty="0">
                <a:hlinkClick r:id="rId5"/>
              </a:rPr>
              <a:t>Overview of </a:t>
            </a:r>
            <a:r>
              <a:rPr lang="en-US" sz="1800" dirty="0" err="1">
                <a:hlinkClick r:id="rId5"/>
              </a:rPr>
              <a:t>Dapr</a:t>
            </a:r>
            <a:r>
              <a:rPr lang="en-US" sz="1800" dirty="0">
                <a:hlinkClick r:id="rId5"/>
              </a:rPr>
              <a:t> in self-hosted mode | </a:t>
            </a:r>
            <a:r>
              <a:rPr lang="en-US" sz="1800" dirty="0" err="1">
                <a:hlinkClick r:id="rId5"/>
              </a:rPr>
              <a:t>Dapr</a:t>
            </a:r>
            <a:r>
              <a:rPr lang="en-US" sz="1800" dirty="0">
                <a:hlinkClick r:id="rId5"/>
              </a:rPr>
              <a:t> Docs</a:t>
            </a:r>
            <a:endParaRPr lang="en-US" sz="1800" dirty="0"/>
          </a:p>
          <a:p>
            <a:pPr marL="0" indent="0" algn="l">
              <a:buNone/>
            </a:pPr>
            <a:r>
              <a:rPr lang="en-US" sz="1200" dirty="0">
                <a:hlinkClick r:id="rId6"/>
              </a:rPr>
              <a:t>How-To: Invoke services using HTTP | </a:t>
            </a:r>
            <a:r>
              <a:rPr lang="en-US" sz="1200" dirty="0" err="1">
                <a:hlinkClick r:id="rId6"/>
              </a:rPr>
              <a:t>Dapr</a:t>
            </a:r>
            <a:r>
              <a:rPr lang="en-US" sz="1200" dirty="0">
                <a:hlinkClick r:id="rId6"/>
              </a:rPr>
              <a:t> Docs</a:t>
            </a:r>
            <a:endParaRPr lang="en-US" sz="1800" b="0" i="0" dirty="0">
              <a:solidFill>
                <a:schemeClr val="bg1"/>
              </a:solidFill>
              <a:effectLst/>
              <a:latin typeface="open sans" panose="020B0606030504020204" pitchFamily="34" charset="0"/>
            </a:endParaRPr>
          </a:p>
          <a:p>
            <a:endParaRPr lang="en-US" dirty="0"/>
          </a:p>
        </p:txBody>
      </p:sp>
    </p:spTree>
    <p:extLst>
      <p:ext uri="{BB962C8B-B14F-4D97-AF65-F5344CB8AC3E}">
        <p14:creationId xmlns:p14="http://schemas.microsoft.com/office/powerpoint/2010/main" val="244169854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191069" y="641591"/>
            <a:ext cx="3907046" cy="473543"/>
          </a:xfrm>
          <a:prstGeom prst="rect">
            <a:avLst/>
          </a:prstGeom>
          <a:solidFill>
            <a:schemeClr val="bg1"/>
          </a:solidFill>
          <a:ln>
            <a:noFill/>
          </a:ln>
        </p:spPr>
        <p:txBody>
          <a:bodyPr vert="horz" lIns="91440" tIns="45720" rIns="91440" bIns="45720" rtlCol="0" anchor="b">
            <a:normAutofit fontScale="325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Finally, </a:t>
            </a:r>
            <a:r>
              <a:rPr lang="en-US" b="1" spc="-50" dirty="0" err="1">
                <a:ln w="3175">
                  <a:noFill/>
                </a:ln>
                <a:gradFill>
                  <a:gsLst>
                    <a:gs pos="0">
                      <a:srgbClr val="50E6FF"/>
                    </a:gs>
                    <a:gs pos="100000">
                      <a:srgbClr val="8661C5"/>
                    </a:gs>
                  </a:gsLst>
                  <a:lin ang="2700000" scaled="1"/>
                </a:gradFill>
                <a:latin typeface="Segoe UI Semibold"/>
              </a:rPr>
              <a:t>Dapr</a:t>
            </a:r>
            <a:r>
              <a:rPr lang="en-US" b="1" spc="-50" dirty="0">
                <a:ln w="3175">
                  <a:noFill/>
                </a:ln>
                <a:gradFill>
                  <a:gsLst>
                    <a:gs pos="0">
                      <a:srgbClr val="50E6FF"/>
                    </a:gs>
                    <a:gs pos="100000">
                      <a:srgbClr val="8661C5"/>
                    </a:gs>
                  </a:gsLst>
                  <a:lin ang="2700000" scaled="1"/>
                </a:gradFill>
                <a:latin typeface="Segoe UI Semibold"/>
              </a:rPr>
              <a:t> with Container Apps</a:t>
            </a:r>
          </a:p>
        </p:txBody>
      </p:sp>
      <p:pic>
        <p:nvPicPr>
          <p:cNvPr id="3" name="Picture 2">
            <a:extLst>
              <a:ext uri="{FF2B5EF4-FFF2-40B4-BE49-F238E27FC236}">
                <a16:creationId xmlns:a16="http://schemas.microsoft.com/office/drawing/2014/main" id="{6D1D5E5A-0C03-970A-C6BB-A186A7BC06E1}"/>
              </a:ext>
            </a:extLst>
          </p:cNvPr>
          <p:cNvPicPr>
            <a:picLocks noChangeAspect="1"/>
          </p:cNvPicPr>
          <p:nvPr/>
        </p:nvPicPr>
        <p:blipFill>
          <a:blip r:embed="rId4"/>
          <a:stretch>
            <a:fillRect/>
          </a:stretch>
        </p:blipFill>
        <p:spPr>
          <a:xfrm>
            <a:off x="562300" y="1376865"/>
            <a:ext cx="11067400" cy="4772559"/>
          </a:xfrm>
          <a:prstGeom prst="rect">
            <a:avLst/>
          </a:prstGeom>
          <a:solidFill>
            <a:schemeClr val="bg1"/>
          </a:solidFill>
          <a:effectLst>
            <a:glow rad="127000">
              <a:schemeClr val="tx1"/>
            </a:glow>
          </a:effectLst>
        </p:spPr>
      </p:pic>
    </p:spTree>
    <p:extLst>
      <p:ext uri="{BB962C8B-B14F-4D97-AF65-F5344CB8AC3E}">
        <p14:creationId xmlns:p14="http://schemas.microsoft.com/office/powerpoint/2010/main" val="109980018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12DF5-4085-3003-01BA-8F0F541BAECF}"/>
              </a:ext>
            </a:extLst>
          </p:cNvPr>
          <p:cNvSpPr>
            <a:spLocks noGrp="1"/>
          </p:cNvSpPr>
          <p:nvPr>
            <p:ph type="title"/>
          </p:nvPr>
        </p:nvSpPr>
        <p:spPr>
          <a:xfrm>
            <a:off x="0" y="76200"/>
            <a:ext cx="12125326" cy="744415"/>
          </a:xfrm>
        </p:spPr>
        <p:txBody>
          <a:bodyPr>
            <a:normAutofit/>
          </a:bodyPr>
          <a:lstStyle/>
          <a:p>
            <a:pPr algn="ctr"/>
            <a:r>
              <a:rPr lang="en-US" b="1" spc="-50">
                <a:ln w="3175">
                  <a:noFill/>
                </a:ln>
                <a:gradFill>
                  <a:gsLst>
                    <a:gs pos="0">
                      <a:srgbClr val="50E6FF"/>
                    </a:gs>
                    <a:gs pos="100000">
                      <a:srgbClr val="8661C5"/>
                    </a:gs>
                  </a:gsLst>
                  <a:lin ang="2700000" scaled="1"/>
                </a:gradFill>
                <a:latin typeface="Segoe UI Semibold"/>
              </a:rPr>
              <a:t>ACA Multi container app communication </a:t>
            </a:r>
          </a:p>
        </p:txBody>
      </p:sp>
      <p:pic>
        <p:nvPicPr>
          <p:cNvPr id="6" name="Azure Container Apps - Multi container communication">
            <a:hlinkClick r:id="" action="ppaction://media"/>
            <a:extLst>
              <a:ext uri="{FF2B5EF4-FFF2-40B4-BE49-F238E27FC236}">
                <a16:creationId xmlns:a16="http://schemas.microsoft.com/office/drawing/2014/main" id="{83EFAF11-79C4-7976-45BB-2E80E405CBF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16125" y="1022350"/>
            <a:ext cx="7780338" cy="5835650"/>
          </a:xfrm>
          <a:ln>
            <a:solidFill>
              <a:schemeClr val="tx1"/>
            </a:solidFill>
          </a:ln>
        </p:spPr>
      </p:pic>
    </p:spTree>
    <p:extLst>
      <p:ext uri="{BB962C8B-B14F-4D97-AF65-F5344CB8AC3E}">
        <p14:creationId xmlns:p14="http://schemas.microsoft.com/office/powerpoint/2010/main" val="132799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9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191069" y="641591"/>
            <a:ext cx="3907046" cy="473543"/>
          </a:xfrm>
          <a:prstGeom prst="rect">
            <a:avLst/>
          </a:prstGeom>
          <a:solidFill>
            <a:schemeClr val="bg1"/>
          </a:solidFill>
          <a:ln>
            <a:noFill/>
          </a:ln>
        </p:spPr>
        <p:txBody>
          <a:bodyPr vert="horz" lIns="91440" tIns="45720" rIns="91440" bIns="45720" rtlCol="0" anchor="b">
            <a:normAutofit fontScale="400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err="1">
                <a:ln w="3175">
                  <a:noFill/>
                </a:ln>
                <a:gradFill>
                  <a:gsLst>
                    <a:gs pos="0">
                      <a:srgbClr val="50E6FF"/>
                    </a:gs>
                    <a:gs pos="100000">
                      <a:srgbClr val="8661C5"/>
                    </a:gs>
                  </a:gsLst>
                  <a:lin ang="2700000" scaled="1"/>
                </a:gradFill>
                <a:latin typeface="Segoe UI Semibold"/>
              </a:rPr>
              <a:t>Dapr</a:t>
            </a:r>
            <a:r>
              <a:rPr lang="en-US" b="1" spc="-50" dirty="0">
                <a:ln w="3175">
                  <a:noFill/>
                </a:ln>
                <a:gradFill>
                  <a:gsLst>
                    <a:gs pos="0">
                      <a:srgbClr val="50E6FF"/>
                    </a:gs>
                    <a:gs pos="100000">
                      <a:srgbClr val="8661C5"/>
                    </a:gs>
                  </a:gsLst>
                  <a:lin ang="2700000" scaled="1"/>
                </a:gradFill>
                <a:latin typeface="Segoe UI Semibold"/>
              </a:rPr>
              <a:t> component example</a:t>
            </a:r>
          </a:p>
        </p:txBody>
      </p:sp>
      <p:sp>
        <p:nvSpPr>
          <p:cNvPr id="3" name="Rectangle 1">
            <a:extLst>
              <a:ext uri="{FF2B5EF4-FFF2-40B4-BE49-F238E27FC236}">
                <a16:creationId xmlns:a16="http://schemas.microsoft.com/office/drawing/2014/main" id="{4D278AEA-3EDC-2DA8-9B0A-2E0F3C989A24}"/>
              </a:ext>
            </a:extLst>
          </p:cNvPr>
          <p:cNvSpPr txBox="1">
            <a:spLocks noChangeArrowheads="1"/>
          </p:cNvSpPr>
          <p:nvPr/>
        </p:nvSpPr>
        <p:spPr bwMode="auto">
          <a:xfrm>
            <a:off x="264383" y="1496455"/>
            <a:ext cx="12090400" cy="11079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rtlCol="0" anchor="ctr" anchorCtr="0" compatLnSpc="1">
            <a:prstTxWarp prst="textNoShape">
              <a:avLst/>
            </a:prstTxWarp>
            <a:spAutoFit/>
          </a:bodyPr>
          <a:lstStyle>
            <a:lvl1pPr marL="0" indent="0" algn="r" defTabSz="457153" rtl="0" eaLnBrk="0" fontAlgn="base" latinLnBrk="0" hangingPunct="0">
              <a:spcBef>
                <a:spcPct val="0"/>
              </a:spcBef>
              <a:spcAft>
                <a:spcPct val="0"/>
              </a:spcAft>
              <a:buClr>
                <a:schemeClr val="accent1"/>
              </a:buClr>
              <a:buSzPct val="80000"/>
              <a:buFont typeface="Wingdings 3" charset="2"/>
              <a:buNone/>
              <a:defRPr sz="1800" kern="1200">
                <a:solidFill>
                  <a:schemeClr val="tx1"/>
                </a:solidFill>
                <a:latin typeface="Arial" panose="020B0604020202020204" pitchFamily="34" charset="0"/>
                <a:ea typeface="+mn-ea"/>
                <a:cs typeface="+mn-cs"/>
              </a:defRPr>
            </a:lvl1pPr>
            <a:lvl2pPr marL="457153" indent="0" algn="ctr" defTabSz="457153" rtl="0" eaLnBrk="0" fontAlgn="base" latinLnBrk="0" hangingPunct="0">
              <a:spcBef>
                <a:spcPct val="0"/>
              </a:spcBef>
              <a:spcAft>
                <a:spcPct val="0"/>
              </a:spcAft>
              <a:buClr>
                <a:schemeClr val="accent1"/>
              </a:buClr>
              <a:buSzPct val="80000"/>
              <a:buFont typeface="Wingdings 3" charset="2"/>
              <a:buNone/>
              <a:defRPr sz="1600" kern="1200">
                <a:solidFill>
                  <a:schemeClr val="tx1"/>
                </a:solidFill>
                <a:latin typeface="Arial" panose="020B0604020202020204" pitchFamily="34" charset="0"/>
                <a:ea typeface="+mn-ea"/>
                <a:cs typeface="+mn-cs"/>
              </a:defRPr>
            </a:lvl2pPr>
            <a:lvl3pPr marL="914306" indent="0" algn="ctr" defTabSz="457153" rtl="0" eaLnBrk="0" fontAlgn="base" latinLnBrk="0" hangingPunct="0">
              <a:spcBef>
                <a:spcPct val="0"/>
              </a:spcBef>
              <a:spcAft>
                <a:spcPct val="0"/>
              </a:spcAft>
              <a:buClr>
                <a:schemeClr val="accent1"/>
              </a:buClr>
              <a:buSzPct val="80000"/>
              <a:buFont typeface="Wingdings 3" charset="2"/>
              <a:buNone/>
              <a:defRPr sz="1400" kern="1200">
                <a:solidFill>
                  <a:schemeClr val="tx1"/>
                </a:solidFill>
                <a:latin typeface="Arial" panose="020B0604020202020204" pitchFamily="34" charset="0"/>
                <a:ea typeface="+mn-ea"/>
                <a:cs typeface="+mn-cs"/>
              </a:defRPr>
            </a:lvl3pPr>
            <a:lvl4pPr marL="1371458" indent="0" algn="ctr" defTabSz="457153" rtl="0" eaLnBrk="0" fontAlgn="base" latinLnBrk="0" hangingPunct="0">
              <a:spcBef>
                <a:spcPct val="0"/>
              </a:spcBef>
              <a:spcAft>
                <a:spcPct val="0"/>
              </a:spcAft>
              <a:buClr>
                <a:schemeClr val="accent1"/>
              </a:buClr>
              <a:buSzPct val="80000"/>
              <a:buFont typeface="Wingdings 3" charset="2"/>
              <a:buNone/>
              <a:defRPr sz="1200" kern="1200">
                <a:solidFill>
                  <a:schemeClr val="tx1"/>
                </a:solidFill>
                <a:latin typeface="Arial" panose="020B0604020202020204" pitchFamily="34" charset="0"/>
                <a:ea typeface="+mn-ea"/>
                <a:cs typeface="+mn-cs"/>
              </a:defRPr>
            </a:lvl4pPr>
            <a:lvl5pPr marL="1828610" indent="0" algn="ctr" defTabSz="457153" rtl="0" eaLnBrk="0" fontAlgn="base" latinLnBrk="0" hangingPunct="0">
              <a:spcBef>
                <a:spcPct val="0"/>
              </a:spcBef>
              <a:spcAft>
                <a:spcPct val="0"/>
              </a:spcAft>
              <a:buClr>
                <a:schemeClr val="accent1"/>
              </a:buClr>
              <a:buSzPct val="80000"/>
              <a:buFont typeface="Wingdings 3" charset="2"/>
              <a:buNone/>
              <a:defRPr sz="1200" kern="1200">
                <a:solidFill>
                  <a:schemeClr val="tx1"/>
                </a:solidFill>
                <a:latin typeface="Arial" panose="020B0604020202020204" pitchFamily="34" charset="0"/>
                <a:ea typeface="+mn-ea"/>
                <a:cs typeface="+mn-cs"/>
              </a:defRPr>
            </a:lvl5pPr>
            <a:lvl6pPr marL="2285763" indent="0" algn="ctr" defTabSz="457153" rtl="0" eaLnBrk="0" fontAlgn="base" latinLnBrk="0" hangingPunct="0">
              <a:spcBef>
                <a:spcPct val="0"/>
              </a:spcBef>
              <a:spcAft>
                <a:spcPct val="0"/>
              </a:spcAft>
              <a:buClr>
                <a:schemeClr val="accent1"/>
              </a:buClr>
              <a:buSzPct val="80000"/>
              <a:buFont typeface="Wingdings 3" charset="2"/>
              <a:buNone/>
              <a:defRPr sz="1200" kern="1200">
                <a:solidFill>
                  <a:schemeClr val="tx1"/>
                </a:solidFill>
                <a:latin typeface="Arial" panose="020B0604020202020204" pitchFamily="34" charset="0"/>
                <a:ea typeface="+mn-ea"/>
                <a:cs typeface="+mn-cs"/>
              </a:defRPr>
            </a:lvl6pPr>
            <a:lvl7pPr marL="2742916" indent="0" algn="ctr" defTabSz="457153" rtl="0" eaLnBrk="0" fontAlgn="base" latinLnBrk="0" hangingPunct="0">
              <a:spcBef>
                <a:spcPct val="0"/>
              </a:spcBef>
              <a:spcAft>
                <a:spcPct val="0"/>
              </a:spcAft>
              <a:buClr>
                <a:schemeClr val="accent1"/>
              </a:buClr>
              <a:buSzPct val="80000"/>
              <a:buFont typeface="Wingdings 3" charset="2"/>
              <a:buNone/>
              <a:defRPr sz="1200" kern="1200">
                <a:solidFill>
                  <a:schemeClr val="tx1"/>
                </a:solidFill>
                <a:latin typeface="Arial" panose="020B0604020202020204" pitchFamily="34" charset="0"/>
                <a:ea typeface="+mn-ea"/>
                <a:cs typeface="+mn-cs"/>
              </a:defRPr>
            </a:lvl7pPr>
            <a:lvl8pPr marL="3200069" indent="0" algn="ctr" defTabSz="457153" rtl="0" eaLnBrk="0" fontAlgn="base" latinLnBrk="0" hangingPunct="0">
              <a:spcBef>
                <a:spcPct val="0"/>
              </a:spcBef>
              <a:spcAft>
                <a:spcPct val="0"/>
              </a:spcAft>
              <a:buClr>
                <a:schemeClr val="accent1"/>
              </a:buClr>
              <a:buSzPct val="80000"/>
              <a:buFont typeface="Wingdings 3" charset="2"/>
              <a:buNone/>
              <a:defRPr sz="1200" kern="1200">
                <a:solidFill>
                  <a:schemeClr val="tx1"/>
                </a:solidFill>
                <a:latin typeface="Arial" panose="020B0604020202020204" pitchFamily="34" charset="0"/>
                <a:ea typeface="+mn-ea"/>
                <a:cs typeface="+mn-cs"/>
              </a:defRPr>
            </a:lvl8pPr>
            <a:lvl9pPr marL="3657221" indent="0" algn="ctr" defTabSz="457153" rtl="0" eaLnBrk="0" fontAlgn="base" latinLnBrk="0" hangingPunct="0">
              <a:spcBef>
                <a:spcPct val="0"/>
              </a:spcBef>
              <a:spcAft>
                <a:spcPct val="0"/>
              </a:spcAft>
              <a:buClr>
                <a:schemeClr val="accent1"/>
              </a:buClr>
              <a:buSzPct val="80000"/>
              <a:buFont typeface="Wingdings 3" charset="2"/>
              <a:buNone/>
              <a:defRPr sz="1200" kern="1200">
                <a:solidFill>
                  <a:schemeClr val="tx1"/>
                </a:solidFill>
                <a:latin typeface="Arial" panose="020B0604020202020204" pitchFamily="34" charset="0"/>
                <a:ea typeface="+mn-ea"/>
                <a:cs typeface="+mn-cs"/>
              </a:defRPr>
            </a:lvl9pPr>
          </a:lstStyle>
          <a:p>
            <a:pPr algn="l" defTabSz="914400">
              <a:buClrTx/>
              <a:buSzTx/>
              <a:buFontTx/>
              <a:buNone/>
            </a:pPr>
            <a:r>
              <a:rPr lang="en-US" altLang="en-US" dirty="0" err="1">
                <a:solidFill>
                  <a:srgbClr val="0101FD"/>
                </a:solidFill>
                <a:latin typeface="SFMono-Regular"/>
              </a:rPr>
              <a:t>az</a:t>
            </a:r>
            <a:r>
              <a:rPr lang="en-US" altLang="en-US" dirty="0">
                <a:solidFill>
                  <a:srgbClr val="0101FD"/>
                </a:solidFill>
                <a:latin typeface="SFMono-Regular"/>
              </a:rPr>
              <a:t> </a:t>
            </a:r>
            <a:r>
              <a:rPr lang="en-US" altLang="en-US" dirty="0" err="1">
                <a:solidFill>
                  <a:srgbClr val="0101FD"/>
                </a:solidFill>
                <a:latin typeface="SFMono-Regular"/>
              </a:rPr>
              <a:t>containerapp</a:t>
            </a:r>
            <a:r>
              <a:rPr lang="en-US" altLang="en-US" dirty="0">
                <a:solidFill>
                  <a:srgbClr val="0101FD"/>
                </a:solidFill>
                <a:latin typeface="SFMono-Regular"/>
              </a:rPr>
              <a:t> env </a:t>
            </a:r>
            <a:r>
              <a:rPr lang="en-US" altLang="en-US" dirty="0" err="1">
                <a:solidFill>
                  <a:srgbClr val="0101FD"/>
                </a:solidFill>
                <a:latin typeface="SFMono-Regular"/>
              </a:rPr>
              <a:t>dapr</a:t>
            </a:r>
            <a:r>
              <a:rPr lang="en-US" altLang="en-US" dirty="0">
                <a:solidFill>
                  <a:srgbClr val="0101FD"/>
                </a:solidFill>
                <a:latin typeface="SFMono-Regular"/>
              </a:rPr>
              <a:t>-component set </a:t>
            </a:r>
            <a:r>
              <a:rPr lang="en-US" altLang="en-US" dirty="0">
                <a:solidFill>
                  <a:srgbClr val="006881"/>
                </a:solidFill>
                <a:latin typeface="SFMono-Regular"/>
              </a:rPr>
              <a:t>--name</a:t>
            </a:r>
            <a:r>
              <a:rPr lang="en-US" altLang="en-US" dirty="0">
                <a:solidFill>
                  <a:srgbClr val="161616"/>
                </a:solidFill>
                <a:latin typeface="SFMono-Regular"/>
              </a:rPr>
              <a:t> </a:t>
            </a:r>
            <a:r>
              <a:rPr lang="en-US" altLang="en-US" dirty="0">
                <a:solidFill>
                  <a:srgbClr val="0070C0"/>
                </a:solidFill>
                <a:latin typeface="SFMono-Regular"/>
              </a:rPr>
              <a:t>ENVIRONMENT_NAME </a:t>
            </a:r>
            <a:r>
              <a:rPr lang="en-US" altLang="en-US" dirty="0">
                <a:solidFill>
                  <a:srgbClr val="006881"/>
                </a:solidFill>
                <a:latin typeface="SFMono-Regular"/>
              </a:rPr>
              <a:t>--resource-group</a:t>
            </a:r>
            <a:r>
              <a:rPr lang="en-US" altLang="en-US" dirty="0">
                <a:solidFill>
                  <a:srgbClr val="161616"/>
                </a:solidFill>
                <a:latin typeface="SFMono-Regular"/>
              </a:rPr>
              <a:t> </a:t>
            </a:r>
            <a:r>
              <a:rPr lang="en-US" altLang="en-US" dirty="0">
                <a:solidFill>
                  <a:srgbClr val="0070C0"/>
                </a:solidFill>
                <a:latin typeface="SFMono-Regular"/>
              </a:rPr>
              <a:t>RESOURCE_GROUP_NAME</a:t>
            </a:r>
            <a:r>
              <a:rPr lang="en-US" altLang="en-US" dirty="0">
                <a:solidFill>
                  <a:srgbClr val="161616"/>
                </a:solidFill>
                <a:latin typeface="SFMono-Regular"/>
              </a:rPr>
              <a:t> </a:t>
            </a:r>
            <a:r>
              <a:rPr lang="en-US" altLang="en-US" dirty="0">
                <a:solidFill>
                  <a:srgbClr val="006881"/>
                </a:solidFill>
                <a:latin typeface="SFMono-Regular"/>
              </a:rPr>
              <a:t>--</a:t>
            </a:r>
            <a:r>
              <a:rPr lang="en-US" altLang="en-US" dirty="0" err="1">
                <a:solidFill>
                  <a:srgbClr val="006881"/>
                </a:solidFill>
                <a:latin typeface="SFMono-Regular"/>
              </a:rPr>
              <a:t>dapr</a:t>
            </a:r>
            <a:r>
              <a:rPr lang="en-US" altLang="en-US" dirty="0">
                <a:solidFill>
                  <a:srgbClr val="006881"/>
                </a:solidFill>
                <a:latin typeface="SFMono-Regular"/>
              </a:rPr>
              <a:t>-component-name</a:t>
            </a:r>
            <a:r>
              <a:rPr lang="en-US" altLang="en-US" dirty="0">
                <a:solidFill>
                  <a:srgbClr val="161616"/>
                </a:solidFill>
                <a:latin typeface="SFMono-Regular"/>
              </a:rPr>
              <a:t> </a:t>
            </a:r>
            <a:r>
              <a:rPr lang="en-US" altLang="en-US" dirty="0" err="1">
                <a:solidFill>
                  <a:srgbClr val="0070C0"/>
                </a:solidFill>
                <a:latin typeface="SFMono-Regular"/>
              </a:rPr>
              <a:t>pubsub</a:t>
            </a:r>
            <a:r>
              <a:rPr lang="en-US" altLang="en-US" dirty="0">
                <a:solidFill>
                  <a:srgbClr val="161616"/>
                </a:solidFill>
                <a:latin typeface="SFMono-Regular"/>
              </a:rPr>
              <a:t> </a:t>
            </a:r>
            <a:r>
              <a:rPr lang="en-US" altLang="en-US" dirty="0">
                <a:solidFill>
                  <a:srgbClr val="006881"/>
                </a:solidFill>
                <a:latin typeface="SFMono-Regular"/>
              </a:rPr>
              <a:t>--</a:t>
            </a:r>
            <a:r>
              <a:rPr lang="en-US" altLang="en-US" dirty="0" err="1">
                <a:solidFill>
                  <a:srgbClr val="006881"/>
                </a:solidFill>
                <a:latin typeface="SFMono-Regular"/>
              </a:rPr>
              <a:t>yaml</a:t>
            </a:r>
            <a:r>
              <a:rPr lang="en-US" altLang="en-US" dirty="0">
                <a:solidFill>
                  <a:srgbClr val="161616"/>
                </a:solidFill>
                <a:latin typeface="SFMono-Regular"/>
              </a:rPr>
              <a:t> </a:t>
            </a:r>
            <a:r>
              <a:rPr lang="en-US" altLang="en-US" dirty="0">
                <a:solidFill>
                  <a:srgbClr val="A31515"/>
                </a:solidFill>
                <a:latin typeface="SFMono-Regular"/>
              </a:rPr>
              <a:t>"./</a:t>
            </a:r>
            <a:r>
              <a:rPr lang="en-US" altLang="en-US" dirty="0" err="1">
                <a:solidFill>
                  <a:srgbClr val="A31515"/>
                </a:solidFill>
                <a:latin typeface="SFMono-Regular"/>
              </a:rPr>
              <a:t>pubsub.yaml</a:t>
            </a:r>
            <a:r>
              <a:rPr lang="en-US" altLang="en-US" dirty="0">
                <a:solidFill>
                  <a:srgbClr val="A31515"/>
                </a:solidFill>
                <a:latin typeface="SFMono-Regular"/>
              </a:rPr>
              <a:t>"</a:t>
            </a:r>
            <a:r>
              <a:rPr lang="en-US" altLang="en-US" dirty="0">
                <a:solidFill>
                  <a:srgbClr val="161616"/>
                </a:solidFill>
                <a:latin typeface="SFMono-Regular"/>
              </a:rPr>
              <a:t> </a:t>
            </a:r>
            <a:endParaRPr lang="en-US" altLang="en-US" sz="1400" dirty="0"/>
          </a:p>
          <a:p>
            <a:pPr algn="l" defTabSz="914400">
              <a:buClrTx/>
              <a:buSzTx/>
              <a:buFontTx/>
              <a:buNone/>
            </a:pPr>
            <a:br>
              <a:rPr lang="en-US" altLang="en-US" dirty="0">
                <a:solidFill>
                  <a:srgbClr val="161616"/>
                </a:solidFill>
                <a:latin typeface="Segoe UI" panose="020B0502040204020203" pitchFamily="34" charset="0"/>
                <a:cs typeface="Segoe UI" panose="020B0502040204020203" pitchFamily="34" charset="0"/>
              </a:rPr>
            </a:br>
            <a:endParaRPr lang="en-US" altLang="en-US" dirty="0"/>
          </a:p>
        </p:txBody>
      </p:sp>
      <p:sp>
        <p:nvSpPr>
          <p:cNvPr id="5" name="TextBox 4">
            <a:extLst>
              <a:ext uri="{FF2B5EF4-FFF2-40B4-BE49-F238E27FC236}">
                <a16:creationId xmlns:a16="http://schemas.microsoft.com/office/drawing/2014/main" id="{1D49D2DE-FE86-A621-D439-3D9FF2D26695}"/>
              </a:ext>
            </a:extLst>
          </p:cNvPr>
          <p:cNvSpPr txBox="1"/>
          <p:nvPr/>
        </p:nvSpPr>
        <p:spPr>
          <a:xfrm>
            <a:off x="264383" y="3215417"/>
            <a:ext cx="6123708" cy="2862322"/>
          </a:xfrm>
          <a:prstGeom prst="rect">
            <a:avLst/>
          </a:prstGeom>
          <a:noFill/>
        </p:spPr>
        <p:txBody>
          <a:bodyPr wrap="square">
            <a:spAutoFit/>
          </a:bodyPr>
          <a:lstStyle/>
          <a:p>
            <a:r>
              <a:rPr lang="en-US" dirty="0">
                <a:solidFill>
                  <a:srgbClr val="0070C0"/>
                </a:solidFill>
              </a:rPr>
              <a:t># </a:t>
            </a:r>
            <a:r>
              <a:rPr lang="en-US" dirty="0" err="1">
                <a:solidFill>
                  <a:srgbClr val="0070C0"/>
                </a:solidFill>
              </a:rPr>
              <a:t>pubsub.yaml</a:t>
            </a:r>
            <a:r>
              <a:rPr lang="en-US" dirty="0">
                <a:solidFill>
                  <a:srgbClr val="0070C0"/>
                </a:solidFill>
              </a:rPr>
              <a:t> for Azure Service Bus component</a:t>
            </a:r>
          </a:p>
          <a:p>
            <a:r>
              <a:rPr lang="en-US" dirty="0" err="1">
                <a:solidFill>
                  <a:srgbClr val="0070C0"/>
                </a:solidFill>
              </a:rPr>
              <a:t>componentType</a:t>
            </a:r>
            <a:r>
              <a:rPr lang="en-US" dirty="0">
                <a:solidFill>
                  <a:srgbClr val="0070C0"/>
                </a:solidFill>
              </a:rPr>
              <a:t>: </a:t>
            </a:r>
            <a:r>
              <a:rPr lang="en-US" dirty="0" err="1">
                <a:solidFill>
                  <a:srgbClr val="0070C0"/>
                </a:solidFill>
              </a:rPr>
              <a:t>pubsub.azure.servicebus.queue</a:t>
            </a:r>
            <a:endParaRPr lang="en-US" dirty="0">
              <a:solidFill>
                <a:srgbClr val="0070C0"/>
              </a:solidFill>
            </a:endParaRPr>
          </a:p>
          <a:p>
            <a:r>
              <a:rPr lang="en-US" dirty="0">
                <a:solidFill>
                  <a:srgbClr val="0070C0"/>
                </a:solidFill>
              </a:rPr>
              <a:t>version: v1</a:t>
            </a:r>
          </a:p>
          <a:p>
            <a:r>
              <a:rPr lang="en-US" dirty="0" err="1">
                <a:solidFill>
                  <a:srgbClr val="0070C0"/>
                </a:solidFill>
              </a:rPr>
              <a:t>secretStoreComponent</a:t>
            </a:r>
            <a:r>
              <a:rPr lang="en-US" dirty="0">
                <a:solidFill>
                  <a:srgbClr val="0070C0"/>
                </a:solidFill>
              </a:rPr>
              <a:t>: "my-secret-store"</a:t>
            </a:r>
          </a:p>
          <a:p>
            <a:r>
              <a:rPr lang="en-US" dirty="0">
                <a:solidFill>
                  <a:srgbClr val="0070C0"/>
                </a:solidFill>
              </a:rPr>
              <a:t>metadata:</a:t>
            </a:r>
          </a:p>
          <a:p>
            <a:r>
              <a:rPr lang="en-US" dirty="0">
                <a:solidFill>
                  <a:srgbClr val="0070C0"/>
                </a:solidFill>
              </a:rPr>
              <a:t>  - name: </a:t>
            </a:r>
            <a:r>
              <a:rPr lang="en-US" dirty="0" err="1">
                <a:solidFill>
                  <a:srgbClr val="0070C0"/>
                </a:solidFill>
              </a:rPr>
              <a:t>connectionString</a:t>
            </a:r>
            <a:endParaRPr lang="en-US" dirty="0">
              <a:solidFill>
                <a:srgbClr val="0070C0"/>
              </a:solidFill>
            </a:endParaRPr>
          </a:p>
          <a:p>
            <a:r>
              <a:rPr lang="en-US" dirty="0">
                <a:solidFill>
                  <a:srgbClr val="0070C0"/>
                </a:solidFill>
              </a:rPr>
              <a:t>    </a:t>
            </a:r>
            <a:r>
              <a:rPr lang="en-US" dirty="0" err="1">
                <a:solidFill>
                  <a:srgbClr val="0070C0"/>
                </a:solidFill>
              </a:rPr>
              <a:t>secretRef</a:t>
            </a:r>
            <a:r>
              <a:rPr lang="en-US" dirty="0">
                <a:solidFill>
                  <a:srgbClr val="0070C0"/>
                </a:solidFill>
              </a:rPr>
              <a:t>: sb-root-</a:t>
            </a:r>
            <a:r>
              <a:rPr lang="en-US" dirty="0" err="1">
                <a:solidFill>
                  <a:srgbClr val="0070C0"/>
                </a:solidFill>
              </a:rPr>
              <a:t>connectionstring</a:t>
            </a:r>
            <a:endParaRPr lang="en-US" dirty="0">
              <a:solidFill>
                <a:srgbClr val="0070C0"/>
              </a:solidFill>
            </a:endParaRPr>
          </a:p>
          <a:p>
            <a:r>
              <a:rPr lang="en-US" dirty="0">
                <a:solidFill>
                  <a:srgbClr val="0070C0"/>
                </a:solidFill>
              </a:rPr>
              <a:t>scopes:</a:t>
            </a:r>
          </a:p>
          <a:p>
            <a:r>
              <a:rPr lang="en-US" dirty="0">
                <a:solidFill>
                  <a:srgbClr val="0070C0"/>
                </a:solidFill>
              </a:rPr>
              <a:t>  - publisher-app</a:t>
            </a:r>
          </a:p>
          <a:p>
            <a:r>
              <a:rPr lang="en-US" dirty="0">
                <a:solidFill>
                  <a:srgbClr val="0070C0"/>
                </a:solidFill>
              </a:rPr>
              <a:t>  - subscriber-app</a:t>
            </a:r>
          </a:p>
        </p:txBody>
      </p:sp>
    </p:spTree>
    <p:extLst>
      <p:ext uri="{BB962C8B-B14F-4D97-AF65-F5344CB8AC3E}">
        <p14:creationId xmlns:p14="http://schemas.microsoft.com/office/powerpoint/2010/main" val="16551820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43A43B-CC55-99BA-0CCA-713F7B53DC76}"/>
              </a:ext>
            </a:extLst>
          </p:cNvPr>
          <p:cNvSpPr>
            <a:spLocks noGrp="1"/>
          </p:cNvSpPr>
          <p:nvPr>
            <p:ph type="title"/>
          </p:nvPr>
        </p:nvSpPr>
        <p:spPr>
          <a:xfrm>
            <a:off x="0" y="1"/>
            <a:ext cx="12191999" cy="1125414"/>
          </a:xfrm>
        </p:spPr>
        <p:txBody>
          <a:bodyPr>
            <a:normAutofit/>
          </a:bodyPr>
          <a:lstStyle/>
          <a:p>
            <a:pPr algn="ctr"/>
            <a:r>
              <a:rPr lang="en-US" b="1" spc="-50">
                <a:ln w="3175">
                  <a:noFill/>
                </a:ln>
                <a:gradFill>
                  <a:gsLst>
                    <a:gs pos="0">
                      <a:srgbClr val="50E6FF"/>
                    </a:gs>
                    <a:gs pos="100000">
                      <a:srgbClr val="8661C5"/>
                    </a:gs>
                  </a:gsLst>
                  <a:lin ang="2700000" scaled="1"/>
                </a:gradFill>
                <a:latin typeface="Segoe UI Semibold"/>
              </a:rPr>
              <a:t>Dapr Component example -Demo</a:t>
            </a:r>
          </a:p>
        </p:txBody>
      </p:sp>
      <p:pic>
        <p:nvPicPr>
          <p:cNvPr id="3" name="Dapr component configuration">
            <a:hlinkClick r:id="" action="ppaction://media"/>
            <a:extLst>
              <a:ext uri="{FF2B5EF4-FFF2-40B4-BE49-F238E27FC236}">
                <a16:creationId xmlns:a16="http://schemas.microsoft.com/office/drawing/2014/main" id="{89FCA631-CACC-1F02-F955-68679046A11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10760" y="1005617"/>
            <a:ext cx="9970478" cy="5608394"/>
          </a:xfrm>
          <a:prstGeom prst="rect">
            <a:avLst/>
          </a:prstGeom>
        </p:spPr>
      </p:pic>
    </p:spTree>
    <p:extLst>
      <p:ext uri="{BB962C8B-B14F-4D97-AF65-F5344CB8AC3E}">
        <p14:creationId xmlns:p14="http://schemas.microsoft.com/office/powerpoint/2010/main" val="1731230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75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2</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978403415"/>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6203186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658"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550835" y="2284261"/>
            <a:ext cx="4352486" cy="4488536"/>
          </a:xfrm>
          <a:prstGeom prst="rect">
            <a:avLst/>
          </a:prstGeom>
          <a:noFill/>
        </p:spPr>
        <p:txBody>
          <a:bodyPr wrap="square" rtlCol="0">
            <a:spAutoFit/>
          </a:bodyPr>
          <a:lstStyle/>
          <a:p>
            <a:pPr algn="ctr" defTabSz="348386"/>
            <a:r>
              <a:rPr lang="en-NZ" sz="5028" b="1" dirty="0">
                <a:solidFill>
                  <a:srgbClr val="0070C0"/>
                </a:solidFill>
                <a:latin typeface="Trebuchet MS" panose="020B0603020202020204"/>
              </a:rPr>
              <a:t>KEEP</a:t>
            </a:r>
          </a:p>
          <a:p>
            <a:pPr algn="ctr" defTabSz="348386"/>
            <a:r>
              <a:rPr lang="en-NZ" sz="5028" b="1" dirty="0">
                <a:solidFill>
                  <a:srgbClr val="0070C0"/>
                </a:solidFill>
                <a:latin typeface="Trebuchet MS" panose="020B0603020202020204"/>
              </a:rPr>
              <a:t>CONTAINERS CALM</a:t>
            </a:r>
          </a:p>
          <a:p>
            <a:pPr algn="ctr" defTabSz="348386"/>
            <a:r>
              <a:rPr lang="en-NZ" sz="3428" b="1" dirty="0">
                <a:solidFill>
                  <a:srgbClr val="0070C0"/>
                </a:solidFill>
                <a:latin typeface="Trebuchet MS" panose="020B0603020202020204"/>
              </a:rPr>
              <a:t>AND</a:t>
            </a:r>
            <a:endParaRPr lang="en-NZ" sz="5028" b="1" dirty="0">
              <a:solidFill>
                <a:srgbClr val="0070C0"/>
              </a:solidFill>
              <a:latin typeface="Trebuchet MS" panose="020B0603020202020204"/>
            </a:endParaRPr>
          </a:p>
          <a:p>
            <a:pPr algn="ctr" defTabSz="348386"/>
            <a:r>
              <a:rPr lang="en-NZ" sz="5028" b="1" dirty="0">
                <a:solidFill>
                  <a:srgbClr val="0070C0"/>
                </a:solidFill>
                <a:latin typeface="Trebuchet MS" panose="020B0603020202020204"/>
              </a:rPr>
              <a:t>PUT IT IN AZURE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4933731" y="1156233"/>
            <a:ext cx="6114269" cy="5098964"/>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6236164" y="2082476"/>
            <a:ext cx="4422628" cy="2624821"/>
          </a:xfrm>
          <a:prstGeom prst="rect">
            <a:avLst/>
          </a:prstGeom>
          <a:noFill/>
        </p:spPr>
        <p:txBody>
          <a:bodyPr wrap="square">
            <a:spAutoFit/>
          </a:bodyPr>
          <a:lstStyle/>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Azure Container Apps Networking &amp; Storage</a:t>
            </a:r>
            <a:endParaRPr lang="en-US" sz="4114"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Azure Container Apps - Pricing | Microsoft Azure">
            <a:extLst>
              <a:ext uri="{FF2B5EF4-FFF2-40B4-BE49-F238E27FC236}">
                <a16:creationId xmlns:a16="http://schemas.microsoft.com/office/drawing/2014/main" id="{4AAD783E-5FDF-E2AC-59BA-29E637FBD54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835" y="21908"/>
            <a:ext cx="4321238" cy="22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9563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1796475" y="964699"/>
            <a:ext cx="8599049" cy="5989720"/>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endParaRPr lang="en-US" sz="1350"/>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2921808" y="2780719"/>
            <a:ext cx="7115027" cy="1077218"/>
          </a:xfrm>
          <a:prstGeom prst="rect">
            <a:avLst/>
          </a:prstGeom>
          <a:noFill/>
        </p:spPr>
        <p:txBody>
          <a:bodyPr wrap="square">
            <a:spAutoFit/>
          </a:bodyPr>
          <a:lstStyle/>
          <a:p>
            <a:pPr algn="ctr"/>
            <a:r>
              <a:rPr lang="en-US" sz="3200" b="1" dirty="0">
                <a:solidFill>
                  <a:schemeClr val="bg1"/>
                </a:solidFill>
                <a:latin typeface="Tahoma" panose="020B0604030504040204" pitchFamily="34" charset="0"/>
                <a:ea typeface="Tahoma" panose="020B0604030504040204" pitchFamily="34" charset="0"/>
                <a:cs typeface="Tahoma" panose="020B0604030504040204" pitchFamily="34" charset="0"/>
              </a:rPr>
              <a:t>Monoliths, Microservices and Containers? Huh?</a:t>
            </a:r>
          </a:p>
        </p:txBody>
      </p:sp>
    </p:spTree>
    <p:extLst>
      <p:ext uri="{BB962C8B-B14F-4D97-AF65-F5344CB8AC3E}">
        <p14:creationId xmlns:p14="http://schemas.microsoft.com/office/powerpoint/2010/main" val="37405791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12" name="Title 1">
            <a:extLst>
              <a:ext uri="{FF2B5EF4-FFF2-40B4-BE49-F238E27FC236}">
                <a16:creationId xmlns:a16="http://schemas.microsoft.com/office/drawing/2014/main" id="{EC5F9FF4-D3C4-6CE4-69EA-29D889A8A357}"/>
              </a:ext>
            </a:extLst>
          </p:cNvPr>
          <p:cNvSpPr txBox="1">
            <a:spLocks/>
          </p:cNvSpPr>
          <p:nvPr/>
        </p:nvSpPr>
        <p:spPr>
          <a:xfrm>
            <a:off x="3643800" y="641592"/>
            <a:ext cx="4127302" cy="368635"/>
          </a:xfrm>
          <a:prstGeom prst="rect">
            <a:avLst/>
          </a:prstGeom>
          <a:solidFill>
            <a:schemeClr val="bg1"/>
          </a:solidFill>
          <a:ln>
            <a:noFill/>
          </a:ln>
        </p:spPr>
        <p:txBody>
          <a:bodyPr vert="horz" lIns="91440" tIns="45720" rIns="91440" bIns="45720" rtlCol="0" anchor="b">
            <a:norm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600" b="1" spc="-50" dirty="0">
                <a:ln w="3175">
                  <a:noFill/>
                </a:ln>
                <a:gradFill>
                  <a:gsLst>
                    <a:gs pos="0">
                      <a:srgbClr val="50E6FF"/>
                    </a:gs>
                    <a:gs pos="100000">
                      <a:srgbClr val="8661C5"/>
                    </a:gs>
                  </a:gsLst>
                  <a:lin ang="2700000" scaled="1"/>
                </a:gradFill>
                <a:latin typeface="Segoe UI Semibold"/>
              </a:rPr>
              <a:t>Azure Container Apps Network architecture</a:t>
            </a:r>
          </a:p>
        </p:txBody>
      </p:sp>
      <p:pic>
        <p:nvPicPr>
          <p:cNvPr id="4" name="Picture 3" descr="Diagram&#10;&#10;Description automatically generated">
            <a:extLst>
              <a:ext uri="{FF2B5EF4-FFF2-40B4-BE49-F238E27FC236}">
                <a16:creationId xmlns:a16="http://schemas.microsoft.com/office/drawing/2014/main" id="{8552DAD6-2866-0A78-3593-E085C38EE0AA}"/>
              </a:ext>
            </a:extLst>
          </p:cNvPr>
          <p:cNvPicPr>
            <a:picLocks noChangeAspect="1"/>
          </p:cNvPicPr>
          <p:nvPr/>
        </p:nvPicPr>
        <p:blipFill>
          <a:blip r:embed="rId4"/>
          <a:stretch>
            <a:fillRect/>
          </a:stretch>
        </p:blipFill>
        <p:spPr>
          <a:xfrm>
            <a:off x="424458" y="1382470"/>
            <a:ext cx="10565987" cy="4833938"/>
          </a:xfrm>
          <a:prstGeom prst="rect">
            <a:avLst/>
          </a:prstGeom>
          <a:noFill/>
        </p:spPr>
      </p:pic>
    </p:spTree>
    <p:extLst>
      <p:ext uri="{BB962C8B-B14F-4D97-AF65-F5344CB8AC3E}">
        <p14:creationId xmlns:p14="http://schemas.microsoft.com/office/powerpoint/2010/main" val="12473656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EC227F76-F019-85DB-97EB-81E3A588F73B}"/>
              </a:ext>
            </a:extLst>
          </p:cNvPr>
          <p:cNvSpPr txBox="1">
            <a:spLocks/>
          </p:cNvSpPr>
          <p:nvPr/>
        </p:nvSpPr>
        <p:spPr>
          <a:xfrm>
            <a:off x="-222004" y="782053"/>
            <a:ext cx="12060937" cy="615553"/>
          </a:xfrm>
          <a:prstGeom prst="rect">
            <a:avLst/>
          </a:prstGeom>
        </p:spPr>
        <p:txBody>
          <a:bodyPr vert="horz" lIns="91440" tIns="45720" rIns="91440" bIns="45720" rtlCol="0" anchor="b">
            <a:no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dirty="0">
                <a:gradFill>
                  <a:gsLst>
                    <a:gs pos="0">
                      <a:srgbClr val="50E6FF"/>
                    </a:gs>
                    <a:gs pos="100000">
                      <a:srgbClr val="8661C5"/>
                    </a:gs>
                  </a:gsLst>
                  <a:lin ang="2700000" scaled="1"/>
                </a:gradFill>
                <a:latin typeface="Segoe UI Semibold"/>
              </a:rPr>
              <a:t>Networking architecture in Azure Container Apps</a:t>
            </a:r>
          </a:p>
        </p:txBody>
      </p:sp>
      <p:sp>
        <p:nvSpPr>
          <p:cNvPr id="6" name="Content Placeholder 2">
            <a:extLst>
              <a:ext uri="{FF2B5EF4-FFF2-40B4-BE49-F238E27FC236}">
                <a16:creationId xmlns:a16="http://schemas.microsoft.com/office/drawing/2014/main" id="{E919E1B6-FED3-8A05-6B68-3C4F466EB807}"/>
              </a:ext>
            </a:extLst>
          </p:cNvPr>
          <p:cNvSpPr txBox="1">
            <a:spLocks/>
          </p:cNvSpPr>
          <p:nvPr/>
        </p:nvSpPr>
        <p:spPr>
          <a:xfrm>
            <a:off x="373769" y="1762703"/>
            <a:ext cx="11302688" cy="4136517"/>
          </a:xfrm>
          <a:prstGeom prst="rect">
            <a:avLst/>
          </a:prstGeom>
          <a:solidFill>
            <a:srgbClr val="FFFFFF"/>
          </a:solidFill>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70C0"/>
                </a:solidFill>
                <a:effectLst/>
                <a:uLnTx/>
                <a:uFillTx/>
                <a:latin typeface="Segoe UI"/>
                <a:ea typeface="+mn-ea"/>
                <a:cs typeface="Segoe UI" panose="020B0502040204020203" pitchFamily="34" charset="0"/>
              </a:rPr>
              <a:t>Azure Container Apps run in the context of an environment, which is supported by a virtual network (VNET). </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70C0"/>
                </a:solidFill>
                <a:effectLst/>
                <a:uLnTx/>
                <a:uFillTx/>
                <a:latin typeface="Segoe UI"/>
                <a:ea typeface="+mn-ea"/>
                <a:cs typeface="Segoe UI" panose="020B0502040204020203" pitchFamily="34" charset="0"/>
              </a:rPr>
              <a:t>When you create an environment, you can provide a custom VNET, otherwise a VNET is automatically generated for you.</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70C0"/>
                </a:solidFill>
                <a:effectLst/>
                <a:uLnTx/>
                <a:uFillTx/>
                <a:latin typeface="Segoe UI"/>
                <a:ea typeface="+mn-ea"/>
                <a:cs typeface="Segoe UI" panose="020B0502040204020203" pitchFamily="34" charset="0"/>
              </a:rPr>
              <a:t>Generated VNETs are inaccessible to you as they're created in Microsoft's tenant.</a:t>
            </a: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endParaRPr kumimoji="0" lang="en-US" sz="24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a:pPr>
            <a:r>
              <a:rPr kumimoji="0" lang="en-US" sz="2400" b="0" i="0" u="none" strike="noStrike" kern="1200" cap="none" spc="0" normalizeH="0" baseline="0" noProof="0" dirty="0">
                <a:ln>
                  <a:noFill/>
                </a:ln>
                <a:solidFill>
                  <a:srgbClr val="0070C0"/>
                </a:solidFill>
                <a:effectLst/>
                <a:uLnTx/>
                <a:uFillTx/>
                <a:latin typeface="Segoe UI"/>
                <a:ea typeface="+mn-ea"/>
                <a:cs typeface="Segoe UI" panose="020B0502040204020203" pitchFamily="34" charset="0"/>
              </a:rPr>
              <a:t>To take full control over your VNET, provide an existing VNET to Container Apps as you create your environment.</a:t>
            </a:r>
          </a:p>
        </p:txBody>
      </p:sp>
    </p:spTree>
    <p:extLst>
      <p:ext uri="{BB962C8B-B14F-4D97-AF65-F5344CB8AC3E}">
        <p14:creationId xmlns:p14="http://schemas.microsoft.com/office/powerpoint/2010/main" val="55218657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5059236" y="576706"/>
            <a:ext cx="12192000" cy="1289785"/>
          </a:xfrm>
          <a:prstGeom prst="rect">
            <a:avLst/>
          </a:prstGeom>
        </p:spPr>
        <p:txBody>
          <a:bodyPr vert="horz" lIns="91440" tIns="45720" rIns="91440" bIns="45720" rtlCol="0" anchor="b">
            <a:normAutofit fontScale="850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a:ln w="3175">
                  <a:noFill/>
                </a:ln>
                <a:gradFill>
                  <a:gsLst>
                    <a:gs pos="0">
                      <a:srgbClr val="50E6FF"/>
                    </a:gs>
                    <a:gs pos="100000">
                      <a:srgbClr val="8661C5"/>
                    </a:gs>
                  </a:gsLst>
                  <a:lin ang="2700000" scaled="1"/>
                </a:gradFill>
                <a:latin typeface="Segoe UI Semibold"/>
              </a:rPr>
              <a:t>ACA Network architecture</a:t>
            </a:r>
            <a:br>
              <a:rPr lang="en-US" sz="4400">
                <a:solidFill>
                  <a:schemeClr val="bg1"/>
                </a:solidFill>
                <a:latin typeface="Calibri" panose="020F0502020204030204" pitchFamily="34" charset="0"/>
                <a:ea typeface="Calibri" panose="020F0502020204030204" pitchFamily="34" charset="0"/>
              </a:rPr>
            </a:br>
            <a:endParaRPr lang="en-US" dirty="0">
              <a:solidFill>
                <a:schemeClr val="bg1"/>
              </a:solidFill>
            </a:endParaRPr>
          </a:p>
        </p:txBody>
      </p:sp>
      <p:sp>
        <p:nvSpPr>
          <p:cNvPr id="5" name="Content Placeholder 2">
            <a:extLst>
              <a:ext uri="{FF2B5EF4-FFF2-40B4-BE49-F238E27FC236}">
                <a16:creationId xmlns:a16="http://schemas.microsoft.com/office/drawing/2014/main" id="{4051D3C1-E96C-4B84-4804-F7F7D5C0E7EF}"/>
              </a:ext>
            </a:extLst>
          </p:cNvPr>
          <p:cNvSpPr txBox="1">
            <a:spLocks/>
          </p:cNvSpPr>
          <p:nvPr/>
        </p:nvSpPr>
        <p:spPr>
          <a:xfrm>
            <a:off x="623616" y="1403240"/>
            <a:ext cx="4082014" cy="4878054"/>
          </a:xfrm>
          <a:prstGeom prst="rect">
            <a:avLst/>
          </a:prstGeom>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dirty="0">
                <a:solidFill>
                  <a:srgbClr val="0070C0"/>
                </a:solidFill>
                <a:latin typeface="Segoe UI" panose="020B0502040204020203" pitchFamily="34" charset="0"/>
              </a:rPr>
              <a:t>Environment Selection</a:t>
            </a:r>
          </a:p>
          <a:p>
            <a:pPr algn="l"/>
            <a:endParaRPr lang="en-US" dirty="0">
              <a:solidFill>
                <a:schemeClr val="bg1"/>
              </a:solidFill>
              <a:latin typeface="Segoe UI" panose="020B0502040204020203" pitchFamily="34" charset="0"/>
            </a:endParaRPr>
          </a:p>
          <a:p>
            <a:pPr algn="l"/>
            <a:r>
              <a:rPr lang="en-US" sz="2400" dirty="0">
                <a:solidFill>
                  <a:srgbClr val="0070C0"/>
                </a:solidFill>
              </a:rPr>
              <a:t>Consumption only environment</a:t>
            </a:r>
          </a:p>
          <a:p>
            <a:pPr algn="l"/>
            <a:endParaRPr lang="en-US" sz="2400" dirty="0">
              <a:solidFill>
                <a:schemeClr val="bg1"/>
              </a:solidFill>
            </a:endParaRPr>
          </a:p>
          <a:p>
            <a:pPr algn="l"/>
            <a:r>
              <a:rPr lang="en-US" sz="2400" dirty="0">
                <a:solidFill>
                  <a:srgbClr val="0070C0"/>
                </a:solidFill>
              </a:rPr>
              <a:t>Workload profiles environment (preview)	</a:t>
            </a:r>
            <a:br>
              <a:rPr lang="en-US" sz="2400" dirty="0">
                <a:solidFill>
                  <a:srgbClr val="0070C0"/>
                </a:solidFill>
              </a:rPr>
            </a:br>
            <a:endParaRPr lang="en-US" sz="2400" dirty="0">
              <a:solidFill>
                <a:srgbClr val="0070C0"/>
              </a:solidFill>
            </a:endParaRPr>
          </a:p>
        </p:txBody>
      </p:sp>
      <p:pic>
        <p:nvPicPr>
          <p:cNvPr id="8" name="Picture 7">
            <a:extLst>
              <a:ext uri="{FF2B5EF4-FFF2-40B4-BE49-F238E27FC236}">
                <a16:creationId xmlns:a16="http://schemas.microsoft.com/office/drawing/2014/main" id="{7736D5F1-60FB-402A-6676-E5AD05853E17}"/>
              </a:ext>
            </a:extLst>
          </p:cNvPr>
          <p:cNvPicPr>
            <a:picLocks noChangeAspect="1"/>
          </p:cNvPicPr>
          <p:nvPr/>
        </p:nvPicPr>
        <p:blipFill>
          <a:blip r:embed="rId4"/>
          <a:stretch>
            <a:fillRect/>
          </a:stretch>
        </p:blipFill>
        <p:spPr>
          <a:xfrm>
            <a:off x="4705630" y="1315534"/>
            <a:ext cx="7227118" cy="4965760"/>
          </a:xfrm>
          <a:prstGeom prst="rect">
            <a:avLst/>
          </a:prstGeom>
          <a:effectLst>
            <a:glow rad="127000">
              <a:schemeClr val="tx1"/>
            </a:glow>
          </a:effectLst>
        </p:spPr>
      </p:pic>
    </p:spTree>
    <p:extLst>
      <p:ext uri="{BB962C8B-B14F-4D97-AF65-F5344CB8AC3E}">
        <p14:creationId xmlns:p14="http://schemas.microsoft.com/office/powerpoint/2010/main" val="7871829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5059236" y="576706"/>
            <a:ext cx="11533455" cy="1212047"/>
          </a:xfrm>
          <a:prstGeom prst="rect">
            <a:avLst/>
          </a:prstGeom>
        </p:spPr>
        <p:txBody>
          <a:bodyPr vert="horz" lIns="91440" tIns="45720" rIns="91440" bIns="45720" rtlCol="0" anchor="b">
            <a:normAutofit fontScale="775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ACA Network architecture</a:t>
            </a:r>
            <a:br>
              <a:rPr lang="en-US" sz="4400" dirty="0">
                <a:solidFill>
                  <a:schemeClr val="bg1"/>
                </a:solidFill>
                <a:latin typeface="Calibri" panose="020F0502020204030204" pitchFamily="34" charset="0"/>
                <a:ea typeface="Calibri" panose="020F0502020204030204" pitchFamily="34" charset="0"/>
              </a:rPr>
            </a:br>
            <a:endParaRPr lang="en-US" dirty="0">
              <a:solidFill>
                <a:schemeClr val="bg1"/>
              </a:solidFill>
            </a:endParaRPr>
          </a:p>
        </p:txBody>
      </p:sp>
      <p:sp>
        <p:nvSpPr>
          <p:cNvPr id="3" name="Content Placeholder 2">
            <a:extLst>
              <a:ext uri="{FF2B5EF4-FFF2-40B4-BE49-F238E27FC236}">
                <a16:creationId xmlns:a16="http://schemas.microsoft.com/office/drawing/2014/main" id="{0F8D39CA-D45A-76C2-8309-C42302F5D0CF}"/>
              </a:ext>
            </a:extLst>
          </p:cNvPr>
          <p:cNvSpPr txBox="1">
            <a:spLocks/>
          </p:cNvSpPr>
          <p:nvPr/>
        </p:nvSpPr>
        <p:spPr>
          <a:xfrm>
            <a:off x="148914" y="1348894"/>
            <a:ext cx="11700315" cy="2266991"/>
          </a:xfrm>
          <a:prstGeom prst="rect">
            <a:avLst/>
          </a:prstGeom>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dirty="0">
                <a:solidFill>
                  <a:srgbClr val="0070C0"/>
                </a:solidFill>
                <a:latin typeface="Segoe UI" panose="020B0502040204020203" pitchFamily="34" charset="0"/>
              </a:rPr>
              <a:t>Accessibility Levels</a:t>
            </a:r>
          </a:p>
          <a:p>
            <a:pPr algn="l"/>
            <a:endParaRPr lang="en-US" dirty="0">
              <a:solidFill>
                <a:schemeClr val="bg1"/>
              </a:solidFill>
              <a:latin typeface="Segoe UI" panose="020B0502040204020203" pitchFamily="34" charset="0"/>
            </a:endParaRPr>
          </a:p>
          <a:p>
            <a:pPr algn="l"/>
            <a:r>
              <a:rPr lang="en-US" dirty="0">
                <a:solidFill>
                  <a:srgbClr val="0070C0"/>
                </a:solidFill>
                <a:latin typeface="Segoe UI" panose="020B0502040204020203" pitchFamily="34" charset="0"/>
              </a:rPr>
              <a:t>In Container Apps, you can configure whether your container app allows public ingress or only ingress from within your </a:t>
            </a:r>
            <a:r>
              <a:rPr lang="en-US" dirty="0" err="1">
                <a:solidFill>
                  <a:srgbClr val="0070C0"/>
                </a:solidFill>
                <a:latin typeface="Segoe UI" panose="020B0502040204020203" pitchFamily="34" charset="0"/>
              </a:rPr>
              <a:t>VNet</a:t>
            </a:r>
            <a:r>
              <a:rPr lang="en-US" dirty="0">
                <a:solidFill>
                  <a:srgbClr val="0070C0"/>
                </a:solidFill>
                <a:latin typeface="Segoe UI" panose="020B0502040204020203" pitchFamily="34" charset="0"/>
              </a:rPr>
              <a:t> at the environment level.</a:t>
            </a:r>
          </a:p>
          <a:p>
            <a:br>
              <a:rPr lang="en-US" dirty="0"/>
            </a:br>
            <a:endParaRPr lang="en-US" dirty="0">
              <a:solidFill>
                <a:schemeClr val="bg1"/>
              </a:solidFill>
              <a:latin typeface="Segoe UI" panose="020B0502040204020203" pitchFamily="34" charset="0"/>
            </a:endParaRPr>
          </a:p>
        </p:txBody>
      </p:sp>
      <p:pic>
        <p:nvPicPr>
          <p:cNvPr id="6" name="Picture 5">
            <a:extLst>
              <a:ext uri="{FF2B5EF4-FFF2-40B4-BE49-F238E27FC236}">
                <a16:creationId xmlns:a16="http://schemas.microsoft.com/office/drawing/2014/main" id="{AE8201B1-2859-F39B-6126-E82A48C28D47}"/>
              </a:ext>
            </a:extLst>
          </p:cNvPr>
          <p:cNvPicPr>
            <a:picLocks noChangeAspect="1"/>
          </p:cNvPicPr>
          <p:nvPr/>
        </p:nvPicPr>
        <p:blipFill>
          <a:blip r:embed="rId4"/>
          <a:stretch>
            <a:fillRect/>
          </a:stretch>
        </p:blipFill>
        <p:spPr>
          <a:xfrm>
            <a:off x="763031" y="3419814"/>
            <a:ext cx="10665938" cy="2861480"/>
          </a:xfrm>
          <a:prstGeom prst="rect">
            <a:avLst/>
          </a:prstGeom>
        </p:spPr>
      </p:pic>
    </p:spTree>
    <p:extLst>
      <p:ext uri="{BB962C8B-B14F-4D97-AF65-F5344CB8AC3E}">
        <p14:creationId xmlns:p14="http://schemas.microsoft.com/office/powerpoint/2010/main" val="37718887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5059236" y="576706"/>
            <a:ext cx="11533455" cy="1212047"/>
          </a:xfrm>
          <a:prstGeom prst="rect">
            <a:avLst/>
          </a:prstGeom>
        </p:spPr>
        <p:txBody>
          <a:bodyPr vert="horz" lIns="91440" tIns="45720" rIns="91440" bIns="45720" rtlCol="0" anchor="b">
            <a:normAutofit fontScale="775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ACA Network architecture</a:t>
            </a:r>
            <a:br>
              <a:rPr lang="en-US" sz="4400" dirty="0">
                <a:solidFill>
                  <a:schemeClr val="bg1"/>
                </a:solidFill>
                <a:latin typeface="Calibri" panose="020F0502020204030204" pitchFamily="34" charset="0"/>
                <a:ea typeface="Calibri" panose="020F0502020204030204" pitchFamily="34" charset="0"/>
              </a:rPr>
            </a:br>
            <a:endParaRPr lang="en-US" dirty="0">
              <a:solidFill>
                <a:schemeClr val="bg1"/>
              </a:solidFill>
            </a:endParaRPr>
          </a:p>
        </p:txBody>
      </p:sp>
      <p:sp>
        <p:nvSpPr>
          <p:cNvPr id="5" name="Content Placeholder 2">
            <a:extLst>
              <a:ext uri="{FF2B5EF4-FFF2-40B4-BE49-F238E27FC236}">
                <a16:creationId xmlns:a16="http://schemas.microsoft.com/office/drawing/2014/main" id="{A03D3C86-A8FE-BE9B-6416-90E7B7BA1CA0}"/>
              </a:ext>
            </a:extLst>
          </p:cNvPr>
          <p:cNvSpPr txBox="1">
            <a:spLocks/>
          </p:cNvSpPr>
          <p:nvPr/>
        </p:nvSpPr>
        <p:spPr>
          <a:xfrm>
            <a:off x="133150" y="1428987"/>
            <a:ext cx="12192000" cy="2266991"/>
          </a:xfrm>
          <a:prstGeom prst="rect">
            <a:avLst/>
          </a:prstGeom>
        </p:spPr>
        <p:txBody>
          <a:bodyPr vert="horz" lIns="91440" tIns="45720" rIns="91440" bIns="45720" rtlCol="0" anchor="t">
            <a:normAutofit lnSpcReduction="10000"/>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endParaRPr lang="en-US">
              <a:solidFill>
                <a:schemeClr val="bg1"/>
              </a:solidFill>
              <a:latin typeface="Segoe UI" panose="020B0502040204020203" pitchFamily="34" charset="0"/>
            </a:endParaRPr>
          </a:p>
          <a:p>
            <a:pPr algn="l"/>
            <a:r>
              <a:rPr lang="en-US" sz="3200">
                <a:solidFill>
                  <a:srgbClr val="0070C0"/>
                </a:solidFill>
                <a:latin typeface="Segoe UI" panose="020B0502040204020203" pitchFamily="34" charset="0"/>
              </a:rPr>
              <a:t>Custom Vnet configuration</a:t>
            </a:r>
          </a:p>
          <a:p>
            <a:br>
              <a:rPr lang="en-US"/>
            </a:br>
            <a:endParaRPr lang="en-US">
              <a:solidFill>
                <a:schemeClr val="bg1"/>
              </a:solidFill>
              <a:latin typeface="Segoe UI" panose="020B0502040204020203" pitchFamily="34" charset="0"/>
            </a:endParaRPr>
          </a:p>
          <a:p>
            <a:br>
              <a:rPr lang="en-US"/>
            </a:br>
            <a:endParaRPr lang="en-US" dirty="0">
              <a:solidFill>
                <a:schemeClr val="bg1"/>
              </a:solidFill>
              <a:latin typeface="Segoe UI" panose="020B0502040204020203" pitchFamily="34" charset="0"/>
            </a:endParaRPr>
          </a:p>
        </p:txBody>
      </p:sp>
      <p:sp>
        <p:nvSpPr>
          <p:cNvPr id="8" name="TextBox 7">
            <a:extLst>
              <a:ext uri="{FF2B5EF4-FFF2-40B4-BE49-F238E27FC236}">
                <a16:creationId xmlns:a16="http://schemas.microsoft.com/office/drawing/2014/main" id="{11D71856-2770-AC54-4828-9E90324685DB}"/>
              </a:ext>
            </a:extLst>
          </p:cNvPr>
          <p:cNvSpPr txBox="1"/>
          <p:nvPr/>
        </p:nvSpPr>
        <p:spPr>
          <a:xfrm>
            <a:off x="328061" y="2680972"/>
            <a:ext cx="11535878" cy="313932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if you want your container app to restrict all outside access, create an internal Container Apps environment.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When you provide your own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mn-cs"/>
              </a:rPr>
              <a:t>VNet</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 you need to provide a subnet that is dedicated to the Container App environment you deploy. This subnet isn't available to other services.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Network addresses are assigned from a subnet range you define as the environment is created.</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You can define the subnet range used by the Container Apps environment.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You can restrict inbound requests to the environment exclusively to the </a:t>
            </a:r>
            <a:r>
              <a:rPr kumimoji="0" lang="en-US" sz="1800" b="0" i="0" u="none" strike="noStrike" kern="1200" cap="none" spc="0" normalizeH="0" baseline="0" noProof="0" err="1">
                <a:ln>
                  <a:noFill/>
                </a:ln>
                <a:solidFill>
                  <a:srgbClr val="0070C0"/>
                </a:solidFill>
                <a:effectLst/>
                <a:uLnTx/>
                <a:uFillTx/>
                <a:latin typeface="Segoe UI" panose="020B0502040204020203" pitchFamily="34" charset="0"/>
                <a:ea typeface="+mn-ea"/>
                <a:cs typeface="+mn-cs"/>
              </a:rPr>
              <a:t>VNet</a:t>
            </a: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 by deploying the environment as internal.</a:t>
            </a:r>
          </a:p>
        </p:txBody>
      </p:sp>
    </p:spTree>
    <p:extLst>
      <p:ext uri="{BB962C8B-B14F-4D97-AF65-F5344CB8AC3E}">
        <p14:creationId xmlns:p14="http://schemas.microsoft.com/office/powerpoint/2010/main" val="176586763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5059236" y="576706"/>
            <a:ext cx="11533455" cy="1212047"/>
          </a:xfrm>
          <a:prstGeom prst="rect">
            <a:avLst/>
          </a:prstGeom>
        </p:spPr>
        <p:txBody>
          <a:bodyPr vert="horz" lIns="91440" tIns="45720" rIns="91440" bIns="45720" rtlCol="0" anchor="b">
            <a:normAutofit fontScale="775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ACA Network architecture</a:t>
            </a:r>
            <a:br>
              <a:rPr lang="en-US" sz="4400" dirty="0">
                <a:solidFill>
                  <a:schemeClr val="bg1"/>
                </a:solidFill>
                <a:latin typeface="Calibri" panose="020F0502020204030204" pitchFamily="34" charset="0"/>
                <a:ea typeface="Calibri" panose="020F0502020204030204" pitchFamily="34" charset="0"/>
              </a:rPr>
            </a:br>
            <a:endParaRPr lang="en-US" dirty="0">
              <a:solidFill>
                <a:schemeClr val="bg1"/>
              </a:solidFill>
            </a:endParaRPr>
          </a:p>
        </p:txBody>
      </p:sp>
      <p:sp>
        <p:nvSpPr>
          <p:cNvPr id="3" name="Content Placeholder 2">
            <a:extLst>
              <a:ext uri="{FF2B5EF4-FFF2-40B4-BE49-F238E27FC236}">
                <a16:creationId xmlns:a16="http://schemas.microsoft.com/office/drawing/2014/main" id="{41671D0E-459C-8B13-BC9A-A7BD403E4FBE}"/>
              </a:ext>
            </a:extLst>
          </p:cNvPr>
          <p:cNvSpPr txBox="1">
            <a:spLocks/>
          </p:cNvSpPr>
          <p:nvPr/>
        </p:nvSpPr>
        <p:spPr>
          <a:xfrm>
            <a:off x="100116" y="1023233"/>
            <a:ext cx="12192000" cy="2266991"/>
          </a:xfrm>
          <a:prstGeom prst="rect">
            <a:avLst/>
          </a:prstGeom>
        </p:spPr>
        <p:txBody>
          <a:bodyPr vert="horz" lIns="91440" tIns="45720" rIns="91440" bIns="45720" rtlCol="0" anchor="t">
            <a:normAutofit fontScale="92500" lnSpcReduction="10000"/>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ctr"/>
            <a:endParaRPr lang="en-US">
              <a:solidFill>
                <a:schemeClr val="bg1"/>
              </a:solidFill>
              <a:latin typeface="Segoe UI" panose="020B0502040204020203" pitchFamily="34" charset="0"/>
            </a:endParaRPr>
          </a:p>
          <a:p>
            <a:pPr algn="ctr"/>
            <a:r>
              <a:rPr lang="en-US">
                <a:solidFill>
                  <a:srgbClr val="0070C0"/>
                </a:solidFill>
                <a:latin typeface="Segoe UI" panose="020B0502040204020203" pitchFamily="34" charset="0"/>
              </a:rPr>
              <a:t>HTTP edge proxy behavior</a:t>
            </a:r>
          </a:p>
          <a:p>
            <a:br>
              <a:rPr lang="en-US"/>
            </a:br>
            <a:br>
              <a:rPr lang="en-US"/>
            </a:br>
            <a:endParaRPr lang="en-US">
              <a:solidFill>
                <a:schemeClr val="bg1"/>
              </a:solidFill>
              <a:latin typeface="Segoe UI" panose="020B0502040204020203" pitchFamily="34" charset="0"/>
            </a:endParaRPr>
          </a:p>
          <a:p>
            <a:br>
              <a:rPr lang="en-US"/>
            </a:br>
            <a:endParaRPr lang="en-US">
              <a:solidFill>
                <a:schemeClr val="bg1"/>
              </a:solidFill>
              <a:latin typeface="Segoe UI" panose="020B0502040204020203" pitchFamily="34" charset="0"/>
            </a:endParaRPr>
          </a:p>
        </p:txBody>
      </p:sp>
      <p:pic>
        <p:nvPicPr>
          <p:cNvPr id="6" name="Picture 5">
            <a:extLst>
              <a:ext uri="{FF2B5EF4-FFF2-40B4-BE49-F238E27FC236}">
                <a16:creationId xmlns:a16="http://schemas.microsoft.com/office/drawing/2014/main" id="{0370A7A8-9F1F-E32F-4C46-2323D3C2AFA8}"/>
              </a:ext>
            </a:extLst>
          </p:cNvPr>
          <p:cNvPicPr>
            <a:picLocks noChangeAspect="1"/>
          </p:cNvPicPr>
          <p:nvPr/>
        </p:nvPicPr>
        <p:blipFill>
          <a:blip r:embed="rId4"/>
          <a:stretch>
            <a:fillRect/>
          </a:stretch>
        </p:blipFill>
        <p:spPr>
          <a:xfrm>
            <a:off x="1340683" y="1893036"/>
            <a:ext cx="9164955" cy="2961940"/>
          </a:xfrm>
          <a:prstGeom prst="rect">
            <a:avLst/>
          </a:prstGeom>
          <a:effectLst>
            <a:glow rad="127000">
              <a:schemeClr val="tx1"/>
            </a:glow>
          </a:effectLst>
        </p:spPr>
      </p:pic>
      <p:sp>
        <p:nvSpPr>
          <p:cNvPr id="9" name="TextBox 8">
            <a:extLst>
              <a:ext uri="{FF2B5EF4-FFF2-40B4-BE49-F238E27FC236}">
                <a16:creationId xmlns:a16="http://schemas.microsoft.com/office/drawing/2014/main" id="{F5463C8B-570F-6AF7-8368-A40B4030DA76}"/>
              </a:ext>
            </a:extLst>
          </p:cNvPr>
          <p:cNvSpPr txBox="1"/>
          <p:nvPr/>
        </p:nvSpPr>
        <p:spPr>
          <a:xfrm>
            <a:off x="4302802" y="4854976"/>
            <a:ext cx="620283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hlinkClick r:id="rId5"/>
              </a:rPr>
              <a:t>Envoy Proxy - Home</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7C31AD8B-9357-7364-40F6-F3BBFC945F0B}"/>
              </a:ext>
            </a:extLst>
          </p:cNvPr>
          <p:cNvSpPr txBox="1"/>
          <p:nvPr/>
        </p:nvSpPr>
        <p:spPr>
          <a:xfrm>
            <a:off x="455274" y="5764824"/>
            <a:ext cx="11481683"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rPr>
              <a:t>Azure Container Apps uses Envoy proxy as an edge HTTP proxy. TLS is terminated on the edge and requests are routed based on their traffic splitting rules and routes traffic to the correct application.</a:t>
            </a:r>
          </a:p>
        </p:txBody>
      </p:sp>
    </p:spTree>
    <p:extLst>
      <p:ext uri="{BB962C8B-B14F-4D97-AF65-F5344CB8AC3E}">
        <p14:creationId xmlns:p14="http://schemas.microsoft.com/office/powerpoint/2010/main" val="22661502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2175873" y="446845"/>
            <a:ext cx="11533455" cy="813812"/>
          </a:xfrm>
          <a:prstGeom prst="rect">
            <a:avLst/>
          </a:prstGeom>
        </p:spPr>
        <p:txBody>
          <a:bodyPr vert="horz" lIns="91440" tIns="45720" rIns="91440" bIns="45720" rtlCol="0" anchor="b">
            <a:normAutofit fontScale="925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Ingress in Azure Container Apps</a:t>
            </a:r>
            <a:endParaRPr lang="en-US" dirty="0">
              <a:solidFill>
                <a:schemeClr val="bg1"/>
              </a:solidFill>
            </a:endParaRPr>
          </a:p>
        </p:txBody>
      </p:sp>
      <p:sp>
        <p:nvSpPr>
          <p:cNvPr id="5" name="Content Placeholder 2">
            <a:extLst>
              <a:ext uri="{FF2B5EF4-FFF2-40B4-BE49-F238E27FC236}">
                <a16:creationId xmlns:a16="http://schemas.microsoft.com/office/drawing/2014/main" id="{4EEF82D0-0AFD-06FB-9897-8CCA4EB44DD1}"/>
              </a:ext>
            </a:extLst>
          </p:cNvPr>
          <p:cNvSpPr txBox="1">
            <a:spLocks/>
          </p:cNvSpPr>
          <p:nvPr/>
        </p:nvSpPr>
        <p:spPr>
          <a:xfrm>
            <a:off x="252531" y="4899048"/>
            <a:ext cx="11790555" cy="1417850"/>
          </a:xfrm>
          <a:prstGeom prst="rect">
            <a:avLst/>
          </a:prstGeom>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2400" dirty="0">
                <a:solidFill>
                  <a:srgbClr val="0070C0"/>
                </a:solidFill>
              </a:rPr>
              <a:t>External: Accepts traffic from both the public internet and your container app's internal environment</a:t>
            </a:r>
            <a:r>
              <a:rPr lang="en-US" dirty="0">
                <a:solidFill>
                  <a:srgbClr val="0070C0"/>
                </a:solidFill>
              </a:rPr>
              <a:t>.</a:t>
            </a:r>
          </a:p>
          <a:p>
            <a:pPr algn="l"/>
            <a:r>
              <a:rPr lang="en-US" sz="2400" dirty="0">
                <a:solidFill>
                  <a:srgbClr val="0070C0"/>
                </a:solidFill>
              </a:rPr>
              <a:t>Internal: Allows only internal access from within your container app's environment</a:t>
            </a:r>
            <a:r>
              <a:rPr lang="en-US" dirty="0">
                <a:solidFill>
                  <a:srgbClr val="0070C0"/>
                </a:solidFill>
              </a:rPr>
              <a:t>.</a:t>
            </a:r>
          </a:p>
        </p:txBody>
      </p:sp>
      <p:pic>
        <p:nvPicPr>
          <p:cNvPr id="8" name="Picture 7">
            <a:extLst>
              <a:ext uri="{FF2B5EF4-FFF2-40B4-BE49-F238E27FC236}">
                <a16:creationId xmlns:a16="http://schemas.microsoft.com/office/drawing/2014/main" id="{A356F2E4-7B61-ADB9-7E09-FB576BFD52DE}"/>
              </a:ext>
            </a:extLst>
          </p:cNvPr>
          <p:cNvPicPr>
            <a:picLocks noChangeAspect="1"/>
          </p:cNvPicPr>
          <p:nvPr/>
        </p:nvPicPr>
        <p:blipFill>
          <a:blip r:embed="rId4"/>
          <a:stretch>
            <a:fillRect/>
          </a:stretch>
        </p:blipFill>
        <p:spPr>
          <a:xfrm>
            <a:off x="3286650" y="1354914"/>
            <a:ext cx="5722315" cy="3532908"/>
          </a:xfrm>
          <a:prstGeom prst="rect">
            <a:avLst/>
          </a:prstGeom>
          <a:effectLst>
            <a:glow rad="127000">
              <a:schemeClr val="tx1"/>
            </a:glow>
          </a:effectLst>
        </p:spPr>
      </p:pic>
    </p:spTree>
    <p:extLst>
      <p:ext uri="{BB962C8B-B14F-4D97-AF65-F5344CB8AC3E}">
        <p14:creationId xmlns:p14="http://schemas.microsoft.com/office/powerpoint/2010/main" val="12689559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2175873" y="446845"/>
            <a:ext cx="11533455" cy="813812"/>
          </a:xfrm>
          <a:prstGeom prst="rect">
            <a:avLst/>
          </a:prstGeom>
        </p:spPr>
        <p:txBody>
          <a:bodyPr vert="horz" lIns="91440" tIns="45720" rIns="91440" bIns="45720" rtlCol="0" anchor="b">
            <a:normAutofit fontScale="925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Ingress in Azure Container Apps</a:t>
            </a:r>
            <a:endParaRPr lang="en-US" dirty="0">
              <a:solidFill>
                <a:schemeClr val="bg1"/>
              </a:solidFill>
            </a:endParaRPr>
          </a:p>
        </p:txBody>
      </p:sp>
      <p:sp>
        <p:nvSpPr>
          <p:cNvPr id="3" name="TextBox 2">
            <a:extLst>
              <a:ext uri="{FF2B5EF4-FFF2-40B4-BE49-F238E27FC236}">
                <a16:creationId xmlns:a16="http://schemas.microsoft.com/office/drawing/2014/main" id="{99860870-988E-1ED7-8A8B-55AD7EAAA80E}"/>
              </a:ext>
            </a:extLst>
          </p:cNvPr>
          <p:cNvSpPr txBox="1"/>
          <p:nvPr/>
        </p:nvSpPr>
        <p:spPr>
          <a:xfrm>
            <a:off x="222248" y="1212227"/>
            <a:ext cx="11545294" cy="4801314"/>
          </a:xfrm>
          <a:prstGeom prst="rect">
            <a:avLst/>
          </a:prstGeom>
          <a:solidFill>
            <a:schemeClr val="bg1"/>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Protocol types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Container Apps supports two protocols for ingress: HTTP and TCP.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HTTP</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With HTTP ingress enabled, container app has: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Support for TLS termination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Support for HTTP/1.1 and HTTP/2</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Support for WebSocket and </a:t>
            </a:r>
            <a:r>
              <a:rPr kumimoji="0" lang="en-US" sz="1800" b="0" i="0" u="none" strike="noStrike" kern="1200" cap="none" spc="0" normalizeH="0" baseline="0" noProof="0" dirty="0" err="1">
                <a:ln>
                  <a:noFill/>
                </a:ln>
                <a:solidFill>
                  <a:srgbClr val="0070C0"/>
                </a:solidFill>
                <a:effectLst/>
                <a:uLnTx/>
                <a:uFillTx/>
                <a:latin typeface="Segoe UI" panose="020B0502040204020203" pitchFamily="34" charset="0"/>
                <a:ea typeface="+mn-ea"/>
                <a:cs typeface="+mn-cs"/>
              </a:rPr>
              <a:t>gRPC</a:t>
            </a:r>
            <a:endPar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HTTPS endpoints that always use TLS 1.2, terminated at the ingress point</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Endpoints that expose ports 80 (for HTTP) and 443 (for HTTPS)</a:t>
            </a: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By default, HTTP requests to port 80 are automatically redirected to HTTPS on 443</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A fully qualified domain name (FQDN)</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Request timeout is 240 seconds</a:t>
            </a:r>
          </a:p>
        </p:txBody>
      </p:sp>
    </p:spTree>
    <p:extLst>
      <p:ext uri="{BB962C8B-B14F-4D97-AF65-F5344CB8AC3E}">
        <p14:creationId xmlns:p14="http://schemas.microsoft.com/office/powerpoint/2010/main" val="119389464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2175873" y="446845"/>
            <a:ext cx="11533455" cy="813812"/>
          </a:xfrm>
          <a:prstGeom prst="rect">
            <a:avLst/>
          </a:prstGeom>
        </p:spPr>
        <p:txBody>
          <a:bodyPr vert="horz" lIns="91440" tIns="45720" rIns="91440" bIns="45720" rtlCol="0" anchor="b">
            <a:normAutofit fontScale="925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Ingress in Azure Container Apps</a:t>
            </a:r>
            <a:endParaRPr lang="en-US" dirty="0">
              <a:solidFill>
                <a:schemeClr val="bg1"/>
              </a:solidFill>
            </a:endParaRPr>
          </a:p>
        </p:txBody>
      </p:sp>
      <p:sp>
        <p:nvSpPr>
          <p:cNvPr id="5" name="TextBox 4">
            <a:extLst>
              <a:ext uri="{FF2B5EF4-FFF2-40B4-BE49-F238E27FC236}">
                <a16:creationId xmlns:a16="http://schemas.microsoft.com/office/drawing/2014/main" id="{ED7395A8-515A-C4F8-C83A-87ECE61C4CE6}"/>
              </a:ext>
            </a:extLst>
          </p:cNvPr>
          <p:cNvSpPr txBox="1"/>
          <p:nvPr/>
        </p:nvSpPr>
        <p:spPr>
          <a:xfrm>
            <a:off x="189330" y="1170687"/>
            <a:ext cx="1154529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 headers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1"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70C0"/>
                </a:solidFill>
                <a:effectLst/>
                <a:uLnTx/>
                <a:uFillTx/>
                <a:latin typeface="Segoe UI" panose="020B0502040204020203" pitchFamily="34" charset="0"/>
                <a:ea typeface="+mn-ea"/>
                <a:cs typeface="+mn-cs"/>
              </a:rPr>
              <a:t>HTTP ingress adds headers to pass metadata about the client request to your container app</a:t>
            </a:r>
            <a:endParaRPr kumimoji="0" lang="en-US" sz="1800" b="1" i="0" u="none" strike="noStrike" kern="1200" cap="none" spc="0" normalizeH="0" baseline="0" noProof="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br>
            <a:endParaRPr kumimoji="0" lang="en-US" sz="1800" b="0" i="0" u="none" strike="noStrike" kern="1200" cap="none" spc="0" normalizeH="0" baseline="0" noProof="0">
              <a:ln>
                <a:noFill/>
              </a:ln>
              <a:solidFill>
                <a:prstClr val="white"/>
              </a:solidFill>
              <a:effectLst/>
              <a:uLnTx/>
              <a:uFillTx/>
              <a:latin typeface="Segoe UI" panose="020B0502040204020203" pitchFamily="34" charset="0"/>
              <a:ea typeface="+mn-ea"/>
              <a:cs typeface="+mn-cs"/>
            </a:endParaRPr>
          </a:p>
        </p:txBody>
      </p:sp>
      <p:pic>
        <p:nvPicPr>
          <p:cNvPr id="6" name="Picture 5">
            <a:extLst>
              <a:ext uri="{FF2B5EF4-FFF2-40B4-BE49-F238E27FC236}">
                <a16:creationId xmlns:a16="http://schemas.microsoft.com/office/drawing/2014/main" id="{0C96713C-C559-E96D-D0F3-13D36E591106}"/>
              </a:ext>
            </a:extLst>
          </p:cNvPr>
          <p:cNvPicPr>
            <a:picLocks noChangeAspect="1"/>
          </p:cNvPicPr>
          <p:nvPr/>
        </p:nvPicPr>
        <p:blipFill>
          <a:blip r:embed="rId4"/>
          <a:stretch>
            <a:fillRect/>
          </a:stretch>
        </p:blipFill>
        <p:spPr>
          <a:xfrm>
            <a:off x="749411" y="2605403"/>
            <a:ext cx="10141209" cy="3518635"/>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21807294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2175873" y="446845"/>
            <a:ext cx="11533455" cy="813812"/>
          </a:xfrm>
          <a:prstGeom prst="rect">
            <a:avLst/>
          </a:prstGeom>
        </p:spPr>
        <p:txBody>
          <a:bodyPr vert="horz" lIns="91440" tIns="45720" rIns="91440" bIns="45720" rtlCol="0" anchor="b">
            <a:normAutofit fontScale="925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b="1" spc="-50" dirty="0">
                <a:ln w="3175">
                  <a:noFill/>
                </a:ln>
                <a:gradFill>
                  <a:gsLst>
                    <a:gs pos="0">
                      <a:srgbClr val="50E6FF"/>
                    </a:gs>
                    <a:gs pos="100000">
                      <a:srgbClr val="8661C5"/>
                    </a:gs>
                  </a:gsLst>
                  <a:lin ang="2700000" scaled="1"/>
                </a:gradFill>
                <a:latin typeface="Segoe UI Semibold"/>
              </a:rPr>
              <a:t>Ingress in Azure Container Apps</a:t>
            </a:r>
            <a:endParaRPr lang="en-US" dirty="0">
              <a:solidFill>
                <a:schemeClr val="bg1"/>
              </a:solidFill>
            </a:endParaRPr>
          </a:p>
        </p:txBody>
      </p:sp>
      <p:sp>
        <p:nvSpPr>
          <p:cNvPr id="3" name="TextBox 2">
            <a:extLst>
              <a:ext uri="{FF2B5EF4-FFF2-40B4-BE49-F238E27FC236}">
                <a16:creationId xmlns:a16="http://schemas.microsoft.com/office/drawing/2014/main" id="{D1F15B63-3C3C-56B6-09F5-E5A787084C5E}"/>
              </a:ext>
            </a:extLst>
          </p:cNvPr>
          <p:cNvSpPr txBox="1"/>
          <p:nvPr/>
        </p:nvSpPr>
        <p:spPr>
          <a:xfrm>
            <a:off x="287058" y="1494419"/>
            <a:ext cx="11233529" cy="45243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Accessibility level: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You can set your container app as externally or internally accessible in the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70C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An environment variable CONTAINER_APP_ENV_DNS_SUFFIX is used to automatically resolve the FQDN suffix for your environment.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solidFill>
                <a:srgbClr val="0070C0"/>
              </a:solidFill>
              <a:latin typeface="Calibri" panose="020F050202020403020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When communicating between Container Apps within the same environment, you may also use the app name.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Traffic split rules: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rPr>
              <a:t>You can define traffic splitting rules between different revisions of your application. </a:t>
            </a:r>
          </a:p>
        </p:txBody>
      </p:sp>
    </p:spTree>
    <p:extLst>
      <p:ext uri="{BB962C8B-B14F-4D97-AF65-F5344CB8AC3E}">
        <p14:creationId xmlns:p14="http://schemas.microsoft.com/office/powerpoint/2010/main" val="41313758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681177"/>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8D3A783-F693-1F3E-3F5F-1F7B5BDD4E34}"/>
              </a:ext>
            </a:extLst>
          </p:cNvPr>
          <p:cNvSpPr txBox="1">
            <a:spLocks/>
          </p:cNvSpPr>
          <p:nvPr/>
        </p:nvSpPr>
        <p:spPr>
          <a:xfrm>
            <a:off x="216816" y="839898"/>
            <a:ext cx="12192000" cy="56560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921" dirty="0">
                <a:solidFill>
                  <a:schemeClr val="accent1"/>
                </a:solidFill>
              </a:rPr>
              <a:t>What is a Monolith?</a:t>
            </a:r>
          </a:p>
        </p:txBody>
      </p:sp>
      <p:pic>
        <p:nvPicPr>
          <p:cNvPr id="4" name="Picture 3">
            <a:extLst>
              <a:ext uri="{FF2B5EF4-FFF2-40B4-BE49-F238E27FC236}">
                <a16:creationId xmlns:a16="http://schemas.microsoft.com/office/drawing/2014/main" id="{C1F6CB3B-FCD3-4954-46E9-2EBE77D96023}"/>
              </a:ext>
            </a:extLst>
          </p:cNvPr>
          <p:cNvPicPr>
            <a:picLocks noChangeAspect="1"/>
          </p:cNvPicPr>
          <p:nvPr/>
        </p:nvPicPr>
        <p:blipFill>
          <a:blip r:embed="rId4"/>
          <a:stretch>
            <a:fillRect/>
          </a:stretch>
        </p:blipFill>
        <p:spPr>
          <a:xfrm>
            <a:off x="7339915" y="1410481"/>
            <a:ext cx="4541296" cy="4528284"/>
          </a:xfrm>
          <a:prstGeom prst="rect">
            <a:avLst/>
          </a:prstGeom>
        </p:spPr>
      </p:pic>
      <p:sp>
        <p:nvSpPr>
          <p:cNvPr id="5" name="Text Placeholder 2">
            <a:extLst>
              <a:ext uri="{FF2B5EF4-FFF2-40B4-BE49-F238E27FC236}">
                <a16:creationId xmlns:a16="http://schemas.microsoft.com/office/drawing/2014/main" id="{65001528-8016-2101-24CF-F80B65D1BF73}"/>
              </a:ext>
            </a:extLst>
          </p:cNvPr>
          <p:cNvSpPr txBox="1">
            <a:spLocks/>
          </p:cNvSpPr>
          <p:nvPr/>
        </p:nvSpPr>
        <p:spPr>
          <a:xfrm>
            <a:off x="310789" y="1686487"/>
            <a:ext cx="6753582" cy="4252278"/>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70C0"/>
                </a:solidFill>
                <a:latin typeface="Segoe UI" panose="020B0502040204020203" pitchFamily="34" charset="0"/>
              </a:rPr>
              <a:t>Most applications built in the last 15 years</a:t>
            </a:r>
          </a:p>
          <a:p>
            <a:r>
              <a:rPr lang="en-US" sz="2800" dirty="0">
                <a:solidFill>
                  <a:srgbClr val="0070C0"/>
                </a:solidFill>
                <a:latin typeface="Segoe UI" panose="020B0502040204020203" pitchFamily="34" charset="0"/>
              </a:rPr>
              <a:t>A large application core, composed of a single key technology</a:t>
            </a:r>
          </a:p>
          <a:p>
            <a:r>
              <a:rPr lang="en-US" sz="2800" dirty="0">
                <a:solidFill>
                  <a:srgbClr val="0070C0"/>
                </a:solidFill>
                <a:latin typeface="Segoe UI" panose="020B0502040204020203" pitchFamily="34" charset="0"/>
              </a:rPr>
              <a:t>Typically surrounded by a layer of adapters that expose its functionality to the outside world and provide access to dependencies</a:t>
            </a:r>
          </a:p>
          <a:p>
            <a:endParaRPr lang="en-US" sz="2353" dirty="0"/>
          </a:p>
          <a:p>
            <a:pPr marL="0" indent="0">
              <a:buNone/>
            </a:pPr>
            <a:endParaRPr lang="en-US" sz="2353" dirty="0"/>
          </a:p>
        </p:txBody>
      </p:sp>
    </p:spTree>
    <p:extLst>
      <p:ext uri="{BB962C8B-B14F-4D97-AF65-F5344CB8AC3E}">
        <p14:creationId xmlns:p14="http://schemas.microsoft.com/office/powerpoint/2010/main" val="160720263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148914" y="487090"/>
            <a:ext cx="3108219" cy="813812"/>
          </a:xfrm>
          <a:prstGeom prst="rect">
            <a:avLst/>
          </a:prstGeom>
        </p:spPr>
        <p:txBody>
          <a:bodyPr vert="horz" lIns="91440" tIns="45720" rIns="91440" bIns="45720" rtlCol="0" anchor="b">
            <a:normAutofit fontScale="925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spc="-50" dirty="0">
                <a:ln w="3175">
                  <a:noFill/>
                </a:ln>
                <a:gradFill>
                  <a:gsLst>
                    <a:gs pos="0">
                      <a:srgbClr val="50E6FF"/>
                    </a:gs>
                    <a:gs pos="100000">
                      <a:srgbClr val="8661C5"/>
                    </a:gs>
                  </a:gsLst>
                  <a:lin ang="2700000" scaled="1"/>
                </a:gradFill>
                <a:latin typeface="Segoe UI Semibold"/>
              </a:rPr>
              <a:t>Scenarios</a:t>
            </a:r>
            <a:endParaRPr lang="en-US" dirty="0">
              <a:solidFill>
                <a:schemeClr val="bg1"/>
              </a:solidFill>
            </a:endParaRPr>
          </a:p>
        </p:txBody>
      </p:sp>
      <p:sp>
        <p:nvSpPr>
          <p:cNvPr id="6" name="Content Placeholder 2">
            <a:extLst>
              <a:ext uri="{FF2B5EF4-FFF2-40B4-BE49-F238E27FC236}">
                <a16:creationId xmlns:a16="http://schemas.microsoft.com/office/drawing/2014/main" id="{56CC6910-CD78-BA07-99B7-3B3F8D06A5D1}"/>
              </a:ext>
            </a:extLst>
          </p:cNvPr>
          <p:cNvSpPr txBox="1">
            <a:spLocks/>
          </p:cNvSpPr>
          <p:nvPr/>
        </p:nvSpPr>
        <p:spPr>
          <a:xfrm>
            <a:off x="584200" y="1435100"/>
            <a:ext cx="11018838" cy="2511457"/>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b="1" dirty="0">
                <a:solidFill>
                  <a:srgbClr val="0070C0"/>
                </a:solidFill>
                <a:latin typeface="Segoe UI" panose="020B0502040204020203" pitchFamily="34" charset="0"/>
              </a:rPr>
              <a:t>Rapid iteration</a:t>
            </a:r>
          </a:p>
          <a:p>
            <a:pPr algn="l"/>
            <a:r>
              <a:rPr lang="en-US" sz="2400" dirty="0">
                <a:solidFill>
                  <a:srgbClr val="0070C0"/>
                </a:solidFill>
                <a:latin typeface="Segoe UI" panose="020B0502040204020203" pitchFamily="34" charset="0"/>
              </a:rPr>
              <a:t>In situations where you're frequently iterating development of your container app, you can set traffic rules to always shift all traffic to the latest deployed revision.</a:t>
            </a:r>
          </a:p>
          <a:p>
            <a:pPr algn="l"/>
            <a:r>
              <a:rPr lang="en-US" sz="2400" dirty="0">
                <a:solidFill>
                  <a:srgbClr val="0070C0"/>
                </a:solidFill>
                <a:latin typeface="Segoe UI" panose="020B0502040204020203" pitchFamily="34" charset="0"/>
              </a:rPr>
              <a:t>The following example routes all traffic to the latest deployed revision:</a:t>
            </a:r>
          </a:p>
          <a:p>
            <a:endParaRPr lang="en-US" dirty="0"/>
          </a:p>
        </p:txBody>
      </p:sp>
      <p:sp>
        <p:nvSpPr>
          <p:cNvPr id="8" name="TextBox 7">
            <a:extLst>
              <a:ext uri="{FF2B5EF4-FFF2-40B4-BE49-F238E27FC236}">
                <a16:creationId xmlns:a16="http://schemas.microsoft.com/office/drawing/2014/main" id="{1920C9C0-CD11-5571-38F2-9BE6577BCAEF}"/>
              </a:ext>
            </a:extLst>
          </p:cNvPr>
          <p:cNvSpPr txBox="1"/>
          <p:nvPr/>
        </p:nvSpPr>
        <p:spPr>
          <a:xfrm>
            <a:off x="2204878" y="3639347"/>
            <a:ext cx="7236694" cy="2554545"/>
          </a:xfrm>
          <a:prstGeom prst="rect">
            <a:avLst/>
          </a:prstGeom>
          <a:solidFill>
            <a:srgbClr val="0F0F0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6600"/>
                </a:solidFill>
                <a:effectLst/>
                <a:uLnTx/>
                <a:uFillTx/>
                <a:latin typeface="Segoe UI"/>
                <a:ea typeface="+mn-ea"/>
                <a:cs typeface="+mn-cs"/>
              </a:rPr>
              <a:t>"ingress"</a:t>
            </a:r>
            <a:r>
              <a:rPr kumimoji="0" lang="en-US" sz="2000" b="0" i="0" u="none" strike="noStrike" kern="1200" cap="none" spc="0" normalizeH="0" baseline="0" noProof="0" dirty="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traffic</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err="1">
                <a:ln>
                  <a:noFill/>
                </a:ln>
                <a:solidFill>
                  <a:srgbClr val="0078D4">
                    <a:lumMod val="40000"/>
                    <a:lumOff val="60000"/>
                  </a:srgbClr>
                </a:solidFill>
                <a:effectLst/>
                <a:uLnTx/>
                <a:uFillTx/>
                <a:latin typeface="Segoe UI"/>
                <a:ea typeface="+mn-ea"/>
                <a:cs typeface="+mn-cs"/>
              </a:rPr>
              <a:t>latestRevision</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78D4">
                    <a:lumMod val="60000"/>
                    <a:lumOff val="40000"/>
                  </a:srgbClr>
                </a:solidFill>
                <a:effectLst/>
                <a:uLnTx/>
                <a:uFillTx/>
                <a:latin typeface="Segoe UI"/>
                <a:ea typeface="+mn-ea"/>
                <a:cs typeface="+mn-cs"/>
              </a:rPr>
              <a:t>true</a:t>
            </a: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weight</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4482771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148914" y="487090"/>
            <a:ext cx="3108219" cy="813812"/>
          </a:xfrm>
          <a:prstGeom prst="rect">
            <a:avLst/>
          </a:prstGeom>
        </p:spPr>
        <p:txBody>
          <a:bodyPr vert="horz" lIns="91440" tIns="45720" rIns="91440" bIns="45720" rtlCol="0" anchor="b">
            <a:normAutofit fontScale="925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spc="-50" dirty="0">
                <a:ln w="3175">
                  <a:noFill/>
                </a:ln>
                <a:gradFill>
                  <a:gsLst>
                    <a:gs pos="0">
                      <a:srgbClr val="50E6FF"/>
                    </a:gs>
                    <a:gs pos="100000">
                      <a:srgbClr val="8661C5"/>
                    </a:gs>
                  </a:gsLst>
                  <a:lin ang="2700000" scaled="1"/>
                </a:gradFill>
                <a:latin typeface="Segoe UI Semibold"/>
              </a:rPr>
              <a:t>Scenarios</a:t>
            </a:r>
            <a:endParaRPr lang="en-US" dirty="0">
              <a:solidFill>
                <a:schemeClr val="bg1"/>
              </a:solidFill>
            </a:endParaRPr>
          </a:p>
        </p:txBody>
      </p:sp>
      <p:sp>
        <p:nvSpPr>
          <p:cNvPr id="9" name="Content Placeholder 2">
            <a:extLst>
              <a:ext uri="{FF2B5EF4-FFF2-40B4-BE49-F238E27FC236}">
                <a16:creationId xmlns:a16="http://schemas.microsoft.com/office/drawing/2014/main" id="{5830E3E8-7213-7AAB-01C1-CAD863FBD7A7}"/>
              </a:ext>
            </a:extLst>
          </p:cNvPr>
          <p:cNvSpPr txBox="1">
            <a:spLocks/>
          </p:cNvSpPr>
          <p:nvPr/>
        </p:nvSpPr>
        <p:spPr>
          <a:xfrm>
            <a:off x="584200" y="1435100"/>
            <a:ext cx="11018838" cy="86177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400" dirty="0">
                <a:solidFill>
                  <a:srgbClr val="0070C0"/>
                </a:solidFill>
                <a:latin typeface="Segoe UI" panose="020B0502040204020203" pitchFamily="34" charset="0"/>
              </a:rPr>
              <a:t>Once you're satisfied with the latest revision, you can lock traffic to that revision by updating the ingress settings to:</a:t>
            </a:r>
          </a:p>
        </p:txBody>
      </p:sp>
      <p:sp>
        <p:nvSpPr>
          <p:cNvPr id="10" name="TextBox 9">
            <a:extLst>
              <a:ext uri="{FF2B5EF4-FFF2-40B4-BE49-F238E27FC236}">
                <a16:creationId xmlns:a16="http://schemas.microsoft.com/office/drawing/2014/main" id="{2EF774A9-DEF0-859D-54ED-169E9019BCF7}"/>
              </a:ext>
            </a:extLst>
          </p:cNvPr>
          <p:cNvSpPr txBox="1"/>
          <p:nvPr/>
        </p:nvSpPr>
        <p:spPr>
          <a:xfrm>
            <a:off x="2712349" y="3129965"/>
            <a:ext cx="6924946" cy="2862322"/>
          </a:xfrm>
          <a:prstGeom prst="rect">
            <a:avLst/>
          </a:prstGeom>
          <a:solidFill>
            <a:srgbClr val="0F0F0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CC6600"/>
                </a:solidFill>
                <a:effectLst/>
                <a:uLnTx/>
                <a:uFillTx/>
                <a:latin typeface="Segoe UI"/>
                <a:ea typeface="+mn-ea"/>
                <a:cs typeface="+mn-cs"/>
              </a:rPr>
              <a:t>"ingress":</a:t>
            </a:r>
            <a:r>
              <a:rPr kumimoji="0" lang="en-US" sz="2000" b="0" i="0" u="none" strike="noStrike" kern="1200" cap="none" spc="0" normalizeH="0" baseline="0" noProof="0" dirty="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"traffic"</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dirty="0" err="1">
                <a:ln>
                  <a:noFill/>
                </a:ln>
                <a:solidFill>
                  <a:srgbClr val="0078D4">
                    <a:lumMod val="40000"/>
                    <a:lumOff val="60000"/>
                  </a:srgbClr>
                </a:solidFill>
                <a:effectLst/>
                <a:uLnTx/>
                <a:uFillTx/>
                <a:latin typeface="Segoe UI"/>
                <a:ea typeface="+mn-ea"/>
                <a:cs typeface="+mn-cs"/>
              </a:rPr>
              <a:t>latestRevision</a:t>
            </a:r>
            <a:r>
              <a:rPr kumimoji="0" lang="en-US" sz="20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78D4">
                    <a:lumMod val="60000"/>
                    <a:lumOff val="40000"/>
                  </a:srgbClr>
                </a:solidFill>
                <a:effectLst/>
                <a:uLnTx/>
                <a:uFillTx/>
                <a:latin typeface="Segoe UI"/>
                <a:ea typeface="+mn-ea"/>
                <a:cs typeface="+mn-cs"/>
              </a:rPr>
              <a:t>false</a:t>
            </a:r>
            <a:r>
              <a:rPr kumimoji="0" lang="en-US" sz="2000" b="0" i="0" u="none" strike="noStrike" kern="1200" cap="none" spc="0" normalizeH="0" baseline="0" noProof="0" dirty="0">
                <a:ln>
                  <a:noFill/>
                </a:ln>
                <a:solidFill>
                  <a:srgbClr val="FFFFFF">
                    <a:lumMod val="95000"/>
                  </a:srgbClr>
                </a:solidFill>
                <a:effectLst/>
                <a:uLnTx/>
                <a:uFillTx/>
                <a:latin typeface="Segoe UI"/>
                <a:ea typeface="+mn-ea"/>
                <a:cs typeface="+mn-cs"/>
              </a:rPr>
              <a:t>,</a:t>
            </a:r>
            <a:r>
              <a:rPr kumimoji="0" lang="en-US" sz="2000" b="0" i="0" u="none" strike="noStrike" kern="1200" cap="none" spc="0" normalizeH="0" baseline="0" noProof="0" dirty="0">
                <a:ln>
                  <a:noFill/>
                </a:ln>
                <a:solidFill>
                  <a:srgbClr val="0078D4">
                    <a:lumMod val="60000"/>
                    <a:lumOff val="40000"/>
                  </a:srgbClr>
                </a:solidFill>
                <a:effectLst/>
                <a:uLnTx/>
                <a:uFillTx/>
                <a:latin typeface="Segoe UI"/>
                <a:ea typeface="+mn-ea"/>
                <a:cs typeface="+mn-cs"/>
              </a:rPr>
              <a:t> </a:t>
            </a:r>
            <a:r>
              <a:rPr kumimoji="0" lang="en-US" sz="2000" b="0" i="0" u="none" strike="noStrike" kern="1200" cap="none" spc="0" normalizeH="0" baseline="0" noProof="0" dirty="0">
                <a:ln>
                  <a:noFill/>
                </a:ln>
                <a:solidFill>
                  <a:srgbClr val="FFFFFF">
                    <a:lumMod val="95000"/>
                  </a:srgbClr>
                </a:solidFill>
                <a:effectLst/>
                <a:uLnTx/>
                <a:uFillTx/>
                <a:latin typeface="Segoe UI"/>
                <a:ea typeface="+mn-ea"/>
                <a:cs typeface="+mn-cs"/>
              </a:rPr>
              <a:t>// optional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dirty="0" err="1">
                <a:ln>
                  <a:noFill/>
                </a:ln>
                <a:solidFill>
                  <a:srgbClr val="0078D4">
                    <a:lumMod val="40000"/>
                    <a:lumOff val="60000"/>
                  </a:srgbClr>
                </a:solidFill>
                <a:effectLst/>
                <a:uLnTx/>
                <a:uFillTx/>
                <a:latin typeface="Segoe UI"/>
                <a:ea typeface="+mn-ea"/>
                <a:cs typeface="+mn-cs"/>
              </a:rPr>
              <a:t>revisionName</a:t>
            </a:r>
            <a:r>
              <a:rPr kumimoji="0" lang="en-US" sz="20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CC6600"/>
                </a:solidFill>
                <a:effectLst/>
                <a:uLnTx/>
                <a:uFillTx/>
                <a:latin typeface="Segoe UI"/>
                <a:ea typeface="+mn-ea"/>
                <a:cs typeface="+mn-cs"/>
              </a:rPr>
              <a:t>"</a:t>
            </a:r>
            <a:r>
              <a:rPr kumimoji="0" lang="en-US" sz="2000" b="0" i="0" u="none" strike="noStrike" kern="1200" cap="none" spc="0" normalizeH="0" baseline="0" noProof="0" dirty="0" err="1">
                <a:ln>
                  <a:noFill/>
                </a:ln>
                <a:solidFill>
                  <a:srgbClr val="CC6600"/>
                </a:solidFill>
                <a:effectLst/>
                <a:uLnTx/>
                <a:uFillTx/>
                <a:latin typeface="Segoe UI"/>
                <a:ea typeface="+mn-ea"/>
                <a:cs typeface="+mn-cs"/>
              </a:rPr>
              <a:t>myapp</a:t>
            </a:r>
            <a:r>
              <a:rPr kumimoji="0" lang="en-US" sz="2000" b="0" i="0" u="none" strike="noStrike" kern="1200" cap="none" spc="0" normalizeH="0" baseline="0" noProof="0" dirty="0">
                <a:ln>
                  <a:noFill/>
                </a:ln>
                <a:solidFill>
                  <a:srgbClr val="CC6600"/>
                </a:solidFill>
                <a:effectLst/>
                <a:uLnTx/>
                <a:uFillTx/>
                <a:latin typeface="Segoe UI"/>
                <a:ea typeface="+mn-ea"/>
                <a:cs typeface="+mn-cs"/>
              </a:rPr>
              <a:t>--</a:t>
            </a:r>
            <a:r>
              <a:rPr kumimoji="0" lang="en-US" sz="2000" b="0" i="0" u="none" strike="noStrike" kern="1200" cap="none" spc="0" normalizeH="0" baseline="0" noProof="0" dirty="0" err="1">
                <a:ln>
                  <a:noFill/>
                </a:ln>
                <a:solidFill>
                  <a:srgbClr val="CC6600"/>
                </a:solidFill>
                <a:effectLst/>
                <a:uLnTx/>
                <a:uFillTx/>
                <a:latin typeface="Segoe UI"/>
                <a:ea typeface="+mn-ea"/>
                <a:cs typeface="+mn-cs"/>
              </a:rPr>
              <a:t>knowngoodrevision</a:t>
            </a:r>
            <a:r>
              <a:rPr kumimoji="0" lang="en-US" sz="2000" b="0" i="0" u="none" strike="noStrike" kern="1200" cap="none" spc="0" normalizeH="0" baseline="0" noProof="0" dirty="0">
                <a:ln>
                  <a:noFill/>
                </a:ln>
                <a:solidFill>
                  <a:srgbClr val="CC6600"/>
                </a:solidFill>
                <a:effectLst/>
                <a:uLnTx/>
                <a:uFillTx/>
                <a:latin typeface="Segoe UI"/>
                <a:ea typeface="+mn-ea"/>
                <a:cs typeface="+mn-cs"/>
              </a:rPr>
              <a:t>"</a:t>
            </a: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"weight"</a:t>
            </a: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r>
              <a:rPr kumimoji="0" lang="en-US" sz="2000" b="0" i="0" u="none" strike="noStrike" kern="1200" cap="none" spc="0" normalizeH="0" baseline="0" noProof="0" dirty="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19419468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148914" y="487090"/>
            <a:ext cx="8219675" cy="813812"/>
          </a:xfrm>
          <a:prstGeom prst="rect">
            <a:avLst/>
          </a:prstGeom>
        </p:spPr>
        <p:txBody>
          <a:bodyPr vert="horz" lIns="91440" tIns="45720" rIns="91440" bIns="45720" rtlCol="0" anchor="b">
            <a:normAutofit fontScale="925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spc="-50" dirty="0">
                <a:ln w="3175">
                  <a:noFill/>
                </a:ln>
                <a:gradFill>
                  <a:gsLst>
                    <a:gs pos="0">
                      <a:srgbClr val="50E6FF"/>
                    </a:gs>
                    <a:gs pos="100000">
                      <a:srgbClr val="8661C5"/>
                    </a:gs>
                  </a:gsLst>
                  <a:lin ang="2700000" scaled="1"/>
                </a:gradFill>
                <a:latin typeface="Segoe UI Semibold"/>
              </a:rPr>
              <a:t>Update existing revision</a:t>
            </a:r>
            <a:endParaRPr lang="en-US" dirty="0">
              <a:solidFill>
                <a:schemeClr val="bg1"/>
              </a:solidFill>
            </a:endParaRPr>
          </a:p>
        </p:txBody>
      </p:sp>
      <p:sp>
        <p:nvSpPr>
          <p:cNvPr id="3" name="Content Placeholder 2">
            <a:extLst>
              <a:ext uri="{FF2B5EF4-FFF2-40B4-BE49-F238E27FC236}">
                <a16:creationId xmlns:a16="http://schemas.microsoft.com/office/drawing/2014/main" id="{132FA14C-173F-0892-74DD-E215265DFA2C}"/>
              </a:ext>
            </a:extLst>
          </p:cNvPr>
          <p:cNvSpPr txBox="1">
            <a:spLocks/>
          </p:cNvSpPr>
          <p:nvPr/>
        </p:nvSpPr>
        <p:spPr>
          <a:xfrm>
            <a:off x="270662" y="1578044"/>
            <a:ext cx="5888607" cy="4313944"/>
          </a:xfrm>
          <a:prstGeom prst="rect">
            <a:avLst/>
          </a:prstGeom>
          <a:noFill/>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solidFill>
                  <a:srgbClr val="0070C0"/>
                </a:solidFill>
              </a:rPr>
              <a:t>Consider a situation where you have a known good revision that's serving 100% of your traffic, but you want to issue an update to your app. You can deploy and test new revisions using their direct endpoints without affecting the main revision serving the app.</a:t>
            </a:r>
          </a:p>
          <a:p>
            <a:pPr algn="l"/>
            <a:endParaRPr lang="en-US" dirty="0"/>
          </a:p>
          <a:p>
            <a:pPr algn="l"/>
            <a:r>
              <a:rPr lang="en-US" sz="2000" dirty="0">
                <a:solidFill>
                  <a:srgbClr val="0070C0"/>
                </a:solidFill>
              </a:rPr>
              <a:t>Once you're satisfied with the updated revision, you can shift a portion of traffic to the new revision for testing and verification.</a:t>
            </a:r>
          </a:p>
          <a:p>
            <a:pPr algn="l"/>
            <a:endParaRPr lang="en-US" dirty="0"/>
          </a:p>
          <a:p>
            <a:pPr algn="l"/>
            <a:r>
              <a:rPr lang="en-US" sz="2000" dirty="0">
                <a:solidFill>
                  <a:srgbClr val="0070C0"/>
                </a:solidFill>
              </a:rPr>
              <a:t>The following configuration demonstrates how to move 20% of traffic over to the updated revision:</a:t>
            </a:r>
          </a:p>
        </p:txBody>
      </p:sp>
      <p:sp>
        <p:nvSpPr>
          <p:cNvPr id="5" name="TextBox 4">
            <a:extLst>
              <a:ext uri="{FF2B5EF4-FFF2-40B4-BE49-F238E27FC236}">
                <a16:creationId xmlns:a16="http://schemas.microsoft.com/office/drawing/2014/main" id="{C2C52B2D-3C58-F6B3-A764-B643CB9A6FE0}"/>
              </a:ext>
            </a:extLst>
          </p:cNvPr>
          <p:cNvSpPr txBox="1"/>
          <p:nvPr/>
        </p:nvSpPr>
        <p:spPr>
          <a:xfrm>
            <a:off x="6183988" y="2026856"/>
            <a:ext cx="5834379" cy="3416320"/>
          </a:xfrm>
          <a:prstGeom prst="rect">
            <a:avLst/>
          </a:prstGeom>
          <a:solidFill>
            <a:srgbClr val="0F0F0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6600"/>
                </a:solidFill>
                <a:effectLst/>
                <a:uLnTx/>
                <a:uFillTx/>
                <a:latin typeface="Segoe UI"/>
                <a:ea typeface="+mn-ea"/>
                <a:cs typeface="+mn-cs"/>
              </a:rPr>
              <a:t>"ingress"</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"traffic"</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dirty="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CC6600"/>
                </a:solidFill>
                <a:effectLst/>
                <a:uLnTx/>
                <a:uFillTx/>
                <a:latin typeface="Segoe UI"/>
                <a:ea typeface="+mn-ea"/>
                <a:cs typeface="+mn-cs"/>
              </a:rPr>
              <a:t>"</a:t>
            </a:r>
            <a:r>
              <a:rPr kumimoji="0" lang="en-US" sz="1800" b="0" i="0" u="none" strike="noStrike" kern="1200" cap="none" spc="0" normalizeH="0" baseline="0" noProof="0" dirty="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dirty="0">
                <a:ln>
                  <a:noFill/>
                </a:ln>
                <a:solidFill>
                  <a:srgbClr val="CC6600"/>
                </a:solidFill>
                <a:effectLst/>
                <a:uLnTx/>
                <a:uFillTx/>
                <a:latin typeface="Segoe UI"/>
                <a:ea typeface="+mn-ea"/>
                <a:cs typeface="+mn-cs"/>
              </a:rPr>
              <a:t>--</a:t>
            </a:r>
            <a:r>
              <a:rPr kumimoji="0" lang="en-US" sz="1800" b="0" i="0" u="none" strike="noStrike" kern="1200" cap="none" spc="0" normalizeH="0" baseline="0" noProof="0" dirty="0" err="1">
                <a:ln>
                  <a:noFill/>
                </a:ln>
                <a:solidFill>
                  <a:srgbClr val="CC6600"/>
                </a:solidFill>
                <a:effectLst/>
                <a:uLnTx/>
                <a:uFillTx/>
                <a:latin typeface="Segoe UI"/>
                <a:ea typeface="+mn-ea"/>
                <a:cs typeface="+mn-cs"/>
              </a:rPr>
              <a:t>knowngoodrevision</a:t>
            </a:r>
            <a:r>
              <a:rPr kumimoji="0" lang="en-US" sz="1800" b="0" i="0" u="none" strike="noStrike" kern="1200" cap="none" spc="0" normalizeH="0" baseline="0" noProof="0" dirty="0">
                <a:ln>
                  <a:noFill/>
                </a:ln>
                <a:solidFill>
                  <a:srgbClr val="CC6600"/>
                </a:solidFill>
                <a:effectLst/>
                <a:uLnTx/>
                <a:uFillTx/>
                <a:latin typeface="Segoe UI"/>
                <a:ea typeface="+mn-ea"/>
                <a:cs typeface="+mn-cs"/>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 "weight"</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30E5D0">
                    <a:lumMod val="60000"/>
                    <a:lumOff val="40000"/>
                  </a:srgbClr>
                </a:solidFill>
                <a:effectLst/>
                <a:uLnTx/>
                <a:uFillTx/>
                <a:latin typeface="Segoe UI"/>
                <a:ea typeface="+mn-ea"/>
                <a:cs typeface="+mn-cs"/>
              </a:rPr>
              <a:t>80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dirty="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CC6600"/>
                </a:solidFill>
                <a:effectLst/>
                <a:uLnTx/>
                <a:uFillTx/>
                <a:latin typeface="Segoe UI"/>
                <a:ea typeface="+mn-ea"/>
                <a:cs typeface="+mn-cs"/>
              </a:rPr>
              <a:t>"</a:t>
            </a:r>
            <a:r>
              <a:rPr kumimoji="0" lang="en-US" sz="1800" b="0" i="0" u="none" strike="noStrike" kern="1200" cap="none" spc="0" normalizeH="0" baseline="0" noProof="0" dirty="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dirty="0">
                <a:ln>
                  <a:noFill/>
                </a:ln>
                <a:solidFill>
                  <a:srgbClr val="CC6600"/>
                </a:solidFill>
                <a:effectLst/>
                <a:uLnTx/>
                <a:uFillTx/>
                <a:latin typeface="Segoe UI"/>
                <a:ea typeface="+mn-ea"/>
                <a:cs typeface="+mn-cs"/>
              </a:rPr>
              <a:t>--</a:t>
            </a:r>
            <a:r>
              <a:rPr kumimoji="0" lang="en-US" sz="1800" b="0" i="0" u="none" strike="noStrike" kern="1200" cap="none" spc="0" normalizeH="0" baseline="0" noProof="0" dirty="0" err="1">
                <a:ln>
                  <a:noFill/>
                </a:ln>
                <a:solidFill>
                  <a:srgbClr val="CC6600"/>
                </a:solidFill>
                <a:effectLst/>
                <a:uLnTx/>
                <a:uFillTx/>
                <a:latin typeface="Segoe UI"/>
                <a:ea typeface="+mn-ea"/>
                <a:cs typeface="+mn-cs"/>
              </a:rPr>
              <a:t>newerrevision</a:t>
            </a:r>
            <a:r>
              <a:rPr kumimoji="0" lang="en-US" sz="1800" b="0" i="0" u="none" strike="noStrike" kern="1200" cap="none" spc="0" normalizeH="0" baseline="0" noProof="0" dirty="0">
                <a:ln>
                  <a:noFill/>
                </a:ln>
                <a:solidFill>
                  <a:srgbClr val="CC6600"/>
                </a:solidFill>
                <a:effectLst/>
                <a:uLnTx/>
                <a:uFillTx/>
                <a:latin typeface="Segoe UI"/>
                <a:ea typeface="+mn-ea"/>
                <a:cs typeface="+mn-cs"/>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30E5D0">
                    <a:lumMod val="60000"/>
                    <a:lumOff val="40000"/>
                  </a:srgbClr>
                </a:solidFill>
                <a:effectLst/>
                <a:uLnTx/>
                <a:uFillTx/>
                <a:latin typeface="Segoe UI"/>
                <a:ea typeface="+mn-ea"/>
                <a:cs typeface="+mn-cs"/>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12088942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4" name="Title 1">
            <a:extLst>
              <a:ext uri="{FF2B5EF4-FFF2-40B4-BE49-F238E27FC236}">
                <a16:creationId xmlns:a16="http://schemas.microsoft.com/office/drawing/2014/main" id="{C91C5F4C-6533-4B5B-FABD-4807F8B26C59}"/>
              </a:ext>
            </a:extLst>
          </p:cNvPr>
          <p:cNvSpPr txBox="1">
            <a:spLocks/>
          </p:cNvSpPr>
          <p:nvPr/>
        </p:nvSpPr>
        <p:spPr>
          <a:xfrm>
            <a:off x="148914" y="487090"/>
            <a:ext cx="8219675" cy="813812"/>
          </a:xfrm>
          <a:prstGeom prst="rect">
            <a:avLst/>
          </a:prstGeom>
        </p:spPr>
        <p:txBody>
          <a:bodyPr vert="horz" lIns="91440" tIns="45720" rIns="91440" bIns="45720" rtlCol="0" anchor="b">
            <a:normAutofit fontScale="925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b="1" spc="-50" dirty="0">
                <a:ln w="3175">
                  <a:noFill/>
                </a:ln>
                <a:gradFill>
                  <a:gsLst>
                    <a:gs pos="0">
                      <a:srgbClr val="50E6FF"/>
                    </a:gs>
                    <a:gs pos="100000">
                      <a:srgbClr val="8661C5"/>
                    </a:gs>
                  </a:gsLst>
                  <a:lin ang="2700000" scaled="1"/>
                </a:gradFill>
                <a:latin typeface="Segoe UI Semibold"/>
              </a:rPr>
              <a:t>Staging microservices</a:t>
            </a:r>
            <a:endParaRPr lang="en-US" dirty="0">
              <a:solidFill>
                <a:schemeClr val="bg1"/>
              </a:solidFill>
            </a:endParaRPr>
          </a:p>
        </p:txBody>
      </p:sp>
      <p:sp>
        <p:nvSpPr>
          <p:cNvPr id="6" name="Content Placeholder 2">
            <a:extLst>
              <a:ext uri="{FF2B5EF4-FFF2-40B4-BE49-F238E27FC236}">
                <a16:creationId xmlns:a16="http://schemas.microsoft.com/office/drawing/2014/main" id="{5DA37860-4693-D5B1-528B-D4DB8EDC3D35}"/>
              </a:ext>
            </a:extLst>
          </p:cNvPr>
          <p:cNvSpPr txBox="1">
            <a:spLocks/>
          </p:cNvSpPr>
          <p:nvPr/>
        </p:nvSpPr>
        <p:spPr>
          <a:xfrm>
            <a:off x="367631" y="1168986"/>
            <a:ext cx="11018838" cy="1354217"/>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2000" dirty="0">
                <a:solidFill>
                  <a:srgbClr val="0070C0"/>
                </a:solidFill>
              </a:rPr>
              <a:t>When building microservices, you may want to maintain production and staging endpoints for the same app. Use labels to ensure that traffic doesn't switch between different revisions.</a:t>
            </a:r>
          </a:p>
          <a:p>
            <a:pPr algn="l"/>
            <a:endParaRPr lang="en-US" sz="2000" dirty="0"/>
          </a:p>
          <a:p>
            <a:pPr algn="l"/>
            <a:r>
              <a:rPr lang="en-US" sz="2000" dirty="0">
                <a:solidFill>
                  <a:srgbClr val="0070C0"/>
                </a:solidFill>
              </a:rPr>
              <a:t>The following example demonstrates how to apply labels to different revisions.</a:t>
            </a:r>
          </a:p>
        </p:txBody>
      </p:sp>
      <p:sp>
        <p:nvSpPr>
          <p:cNvPr id="8" name="TextBox 7">
            <a:extLst>
              <a:ext uri="{FF2B5EF4-FFF2-40B4-BE49-F238E27FC236}">
                <a16:creationId xmlns:a16="http://schemas.microsoft.com/office/drawing/2014/main" id="{3BA4D237-D6BD-CF4A-7324-CE82081A7C27}"/>
              </a:ext>
            </a:extLst>
          </p:cNvPr>
          <p:cNvSpPr txBox="1"/>
          <p:nvPr/>
        </p:nvSpPr>
        <p:spPr>
          <a:xfrm>
            <a:off x="2714730" y="2677591"/>
            <a:ext cx="6762540" cy="3693319"/>
          </a:xfrm>
          <a:prstGeom prst="rect">
            <a:avLst/>
          </a:prstGeom>
          <a:solidFill>
            <a:srgbClr val="0F0F0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CC6600"/>
                </a:solidFill>
                <a:effectLst/>
                <a:uLnTx/>
                <a:uFillTx/>
                <a:latin typeface="Segoe UI"/>
                <a:ea typeface="+mn-ea"/>
                <a:cs typeface="+mn-cs"/>
              </a:rPr>
              <a:t>"ingress"</a:t>
            </a:r>
            <a:r>
              <a:rPr kumimoji="0" lang="en-US" sz="1800" b="0" i="0" u="none" strike="noStrike" kern="1200" cap="none" spc="0" normalizeH="0" baseline="0" noProof="0" dirty="0">
                <a:ln>
                  <a:noFill/>
                </a:ln>
                <a:solidFill>
                  <a:srgbClr val="FFFFFF"/>
                </a:solidFill>
                <a:effectLst/>
                <a:uLnTx/>
                <a:uFillTx/>
                <a:latin typeface="Segoe UI"/>
                <a:ea typeface="+mn-ea"/>
                <a:cs typeface="+mn-cs"/>
              </a:rPr>
              <a:t>: {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"traffic"</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dirty="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CC6600"/>
                </a:solidFill>
                <a:effectLst/>
                <a:uLnTx/>
                <a:uFillTx/>
                <a:latin typeface="Segoe UI"/>
                <a:ea typeface="+mn-ea"/>
                <a:cs typeface="+mn-cs"/>
              </a:rPr>
              <a:t>"</a:t>
            </a:r>
            <a:r>
              <a:rPr kumimoji="0" lang="en-US" sz="1800" b="0" i="0" u="none" strike="noStrike" kern="1200" cap="none" spc="0" normalizeH="0" baseline="0" noProof="0" dirty="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dirty="0">
                <a:ln>
                  <a:noFill/>
                </a:ln>
                <a:solidFill>
                  <a:srgbClr val="CC6600"/>
                </a:solidFill>
                <a:effectLst/>
                <a:uLnTx/>
                <a:uFillTx/>
                <a:latin typeface="Segoe UI"/>
                <a:ea typeface="+mn-ea"/>
                <a:cs typeface="+mn-cs"/>
              </a:rPr>
              <a:t>--</a:t>
            </a:r>
            <a:r>
              <a:rPr kumimoji="0" lang="en-US" sz="1800" b="0" i="0" u="none" strike="noStrike" kern="1200" cap="none" spc="0" normalizeH="0" baseline="0" noProof="0" dirty="0" err="1">
                <a:ln>
                  <a:noFill/>
                </a:ln>
                <a:solidFill>
                  <a:srgbClr val="CC6600"/>
                </a:solidFill>
                <a:effectLst/>
                <a:uLnTx/>
                <a:uFillTx/>
                <a:latin typeface="Segoe UI"/>
                <a:ea typeface="+mn-ea"/>
                <a:cs typeface="+mn-cs"/>
              </a:rPr>
              <a:t>knowngoodrevision</a:t>
            </a:r>
            <a:r>
              <a:rPr kumimoji="0" lang="en-US" sz="1800" b="0" i="0" u="none" strike="noStrike" kern="1200" cap="none" spc="0" normalizeH="0" baseline="0" noProof="0" dirty="0">
                <a:ln>
                  <a:noFill/>
                </a:ln>
                <a:solidFill>
                  <a:srgbClr val="CC6600"/>
                </a:solidFill>
                <a:effectLst/>
                <a:uLnTx/>
                <a:uFillTx/>
                <a:latin typeface="Segoe UI"/>
                <a:ea typeface="+mn-ea"/>
                <a:cs typeface="+mn-cs"/>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30E5D0">
                    <a:lumMod val="60000"/>
                    <a:lumOff val="40000"/>
                  </a:srgbClr>
                </a:solidFill>
                <a:effectLst/>
                <a:uLnTx/>
                <a:uFillTx/>
                <a:latin typeface="Segoe UI"/>
                <a:ea typeface="+mn-ea"/>
                <a:cs typeface="+mn-cs"/>
              </a:rPr>
              <a:t>100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dirty="0" err="1">
                <a:ln>
                  <a:noFill/>
                </a:ln>
                <a:solidFill>
                  <a:srgbClr val="0078D4">
                    <a:lumMod val="40000"/>
                    <a:lumOff val="60000"/>
                  </a:srgbClr>
                </a:solidFill>
                <a:effectLst/>
                <a:uLnTx/>
                <a:uFillTx/>
                <a:latin typeface="Segoe UI"/>
                <a:ea typeface="+mn-ea"/>
                <a:cs typeface="+mn-cs"/>
              </a:rPr>
              <a:t>revisionName</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CC6600"/>
                </a:solidFill>
                <a:effectLst/>
                <a:uLnTx/>
                <a:uFillTx/>
                <a:latin typeface="Segoe UI"/>
                <a:ea typeface="+mn-ea"/>
                <a:cs typeface="+mn-cs"/>
              </a:rPr>
              <a:t>"</a:t>
            </a:r>
            <a:r>
              <a:rPr kumimoji="0" lang="en-US" sz="1800" b="0" i="0" u="none" strike="noStrike" kern="1200" cap="none" spc="0" normalizeH="0" baseline="0" noProof="0" dirty="0" err="1">
                <a:ln>
                  <a:noFill/>
                </a:ln>
                <a:solidFill>
                  <a:srgbClr val="CC6600"/>
                </a:solidFill>
                <a:effectLst/>
                <a:uLnTx/>
                <a:uFillTx/>
                <a:latin typeface="Segoe UI"/>
                <a:ea typeface="+mn-ea"/>
                <a:cs typeface="+mn-cs"/>
              </a:rPr>
              <a:t>myapp</a:t>
            </a:r>
            <a:r>
              <a:rPr kumimoji="0" lang="en-US" sz="1800" b="0" i="0" u="none" strike="noStrike" kern="1200" cap="none" spc="0" normalizeH="0" baseline="0" noProof="0" dirty="0">
                <a:ln>
                  <a:noFill/>
                </a:ln>
                <a:solidFill>
                  <a:srgbClr val="CC6600"/>
                </a:solidFill>
                <a:effectLst/>
                <a:uLnTx/>
                <a:uFillTx/>
                <a:latin typeface="Segoe UI"/>
                <a:ea typeface="+mn-ea"/>
                <a:cs typeface="+mn-cs"/>
              </a:rPr>
              <a:t>--98fdgt"</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"weight"</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30E5D0">
                    <a:lumMod val="60000"/>
                    <a:lumOff val="40000"/>
                  </a:srgbClr>
                </a:solidFill>
                <a:effectLst/>
                <a:uLnTx/>
                <a:uFillTx/>
                <a:latin typeface="Segoe UI"/>
                <a:ea typeface="+mn-ea"/>
                <a:cs typeface="+mn-cs"/>
              </a:rPr>
              <a:t>0</a:t>
            </a: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0078D4">
                    <a:lumMod val="40000"/>
                    <a:lumOff val="60000"/>
                  </a:srgbClr>
                </a:solidFill>
                <a:effectLst/>
                <a:uLnTx/>
                <a:uFillTx/>
                <a:latin typeface="Segoe UI"/>
                <a:ea typeface="+mn-ea"/>
                <a:cs typeface="+mn-cs"/>
              </a:rPr>
              <a:t>"label"</a:t>
            </a: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r>
              <a:rPr kumimoji="0" lang="en-US" sz="1800" b="0" i="0" u="none" strike="noStrike" kern="1200" cap="none" spc="0" normalizeH="0" baseline="0" noProof="0" dirty="0">
                <a:ln>
                  <a:noFill/>
                </a:ln>
                <a:solidFill>
                  <a:srgbClr val="CC6600"/>
                </a:solidFill>
                <a:effectLst/>
                <a:uLnTx/>
                <a:uFillTx/>
                <a:latin typeface="Segoe UI"/>
                <a:ea typeface="+mn-ea"/>
                <a:cs typeface="+mn-cs"/>
              </a:rPr>
              <a:t>"staging"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mn-cs"/>
              </a:rPr>
              <a:t>}</a:t>
            </a:r>
          </a:p>
        </p:txBody>
      </p:sp>
    </p:spTree>
    <p:extLst>
      <p:ext uri="{BB962C8B-B14F-4D97-AF65-F5344CB8AC3E}">
        <p14:creationId xmlns:p14="http://schemas.microsoft.com/office/powerpoint/2010/main" val="25131273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2450592" y="-103791"/>
            <a:ext cx="12192000" cy="1289785"/>
          </a:xfrm>
          <a:prstGeom prst="rect">
            <a:avLst/>
          </a:prstGeom>
        </p:spPr>
        <p:txBody>
          <a:bodyPr vert="horz" lIns="91440" tIns="45720" rIns="91440" bIns="45720" rtlCol="0" anchor="b">
            <a:norm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Locking down Container app environment</a:t>
            </a:r>
          </a:p>
        </p:txBody>
      </p:sp>
      <p:sp>
        <p:nvSpPr>
          <p:cNvPr id="5" name="Content Placeholder 2">
            <a:extLst>
              <a:ext uri="{FF2B5EF4-FFF2-40B4-BE49-F238E27FC236}">
                <a16:creationId xmlns:a16="http://schemas.microsoft.com/office/drawing/2014/main" id="{8FE0D86A-1A09-3854-6134-D295E7854C8B}"/>
              </a:ext>
            </a:extLst>
          </p:cNvPr>
          <p:cNvSpPr txBox="1">
            <a:spLocks/>
          </p:cNvSpPr>
          <p:nvPr/>
        </p:nvSpPr>
        <p:spPr>
          <a:xfrm>
            <a:off x="424458" y="4369617"/>
            <a:ext cx="11870331" cy="2479467"/>
          </a:xfrm>
          <a:prstGeom prst="rect">
            <a:avLst/>
          </a:prstGeom>
          <a:noFill/>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endParaRPr lang="en-US" dirty="0">
              <a:solidFill>
                <a:schemeClr val="bg1"/>
              </a:solidFill>
            </a:endParaRPr>
          </a:p>
          <a:p>
            <a:pPr algn="l"/>
            <a:r>
              <a:rPr lang="en-US" dirty="0">
                <a:solidFill>
                  <a:srgbClr val="0070C0"/>
                </a:solidFill>
              </a:rPr>
              <a:t>Create your internal container app environment on the workload profiles environment. </a:t>
            </a:r>
          </a:p>
          <a:p>
            <a:pPr algn="l"/>
            <a:r>
              <a:rPr lang="en-US" dirty="0">
                <a:solidFill>
                  <a:srgbClr val="0070C0"/>
                </a:solidFill>
              </a:rPr>
              <a:t>Integrate your Container Apps with an Application Gateway.</a:t>
            </a:r>
          </a:p>
          <a:p>
            <a:pPr algn="l"/>
            <a:r>
              <a:rPr lang="en-US" dirty="0">
                <a:solidFill>
                  <a:srgbClr val="0070C0"/>
                </a:solidFill>
              </a:rPr>
              <a:t>Configure UDR to route all traffic through Azure Firewall.</a:t>
            </a:r>
            <a:br>
              <a:rPr lang="en-US" dirty="0">
                <a:solidFill>
                  <a:srgbClr val="0070C0"/>
                </a:solidFill>
              </a:rPr>
            </a:br>
            <a:endParaRPr lang="en-US" dirty="0">
              <a:solidFill>
                <a:srgbClr val="0070C0"/>
              </a:solidFill>
            </a:endParaRPr>
          </a:p>
        </p:txBody>
      </p:sp>
      <p:pic>
        <p:nvPicPr>
          <p:cNvPr id="9" name="Picture 8">
            <a:extLst>
              <a:ext uri="{FF2B5EF4-FFF2-40B4-BE49-F238E27FC236}">
                <a16:creationId xmlns:a16="http://schemas.microsoft.com/office/drawing/2014/main" id="{A105743A-FCF7-7176-689F-40575194E625}"/>
              </a:ext>
            </a:extLst>
          </p:cNvPr>
          <p:cNvPicPr>
            <a:picLocks noChangeAspect="1"/>
          </p:cNvPicPr>
          <p:nvPr/>
        </p:nvPicPr>
        <p:blipFill>
          <a:blip r:embed="rId4"/>
          <a:stretch>
            <a:fillRect/>
          </a:stretch>
        </p:blipFill>
        <p:spPr>
          <a:xfrm>
            <a:off x="1853131" y="1332126"/>
            <a:ext cx="7781925" cy="2933700"/>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293742252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102789" y="-103791"/>
            <a:ext cx="7268870" cy="1289785"/>
          </a:xfrm>
          <a:prstGeom prst="rect">
            <a:avLst/>
          </a:prstGeom>
        </p:spPr>
        <p:txBody>
          <a:bodyPr vert="horz" lIns="91440" tIns="45720" rIns="91440" bIns="45720" rtlCol="0" anchor="b">
            <a:norm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Storage configuration for ACA</a:t>
            </a:r>
          </a:p>
        </p:txBody>
      </p:sp>
      <p:sp>
        <p:nvSpPr>
          <p:cNvPr id="4" name="Content Placeholder 2">
            <a:extLst>
              <a:ext uri="{FF2B5EF4-FFF2-40B4-BE49-F238E27FC236}">
                <a16:creationId xmlns:a16="http://schemas.microsoft.com/office/drawing/2014/main" id="{881365DA-6B35-8E17-87E1-A6D77A3148EF}"/>
              </a:ext>
            </a:extLst>
          </p:cNvPr>
          <p:cNvSpPr txBox="1">
            <a:spLocks/>
          </p:cNvSpPr>
          <p:nvPr/>
        </p:nvSpPr>
        <p:spPr>
          <a:xfrm>
            <a:off x="337205" y="1698073"/>
            <a:ext cx="11517589" cy="4618825"/>
          </a:xfrm>
          <a:prstGeom prst="rect">
            <a:avLst/>
          </a:prstGeom>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dirty="0">
                <a:solidFill>
                  <a:srgbClr val="0070C0"/>
                </a:solidFill>
                <a:latin typeface="Segoe UI" panose="020B0502040204020203" pitchFamily="34" charset="0"/>
              </a:rPr>
              <a:t>A container app has access to different types of storage. A single app can take advantage of more than one type of storage if necessary.</a:t>
            </a:r>
            <a:endParaRPr lang="en-US" dirty="0">
              <a:solidFill>
                <a:srgbClr val="0070C0"/>
              </a:solidFill>
            </a:endParaRPr>
          </a:p>
        </p:txBody>
      </p:sp>
      <p:pic>
        <p:nvPicPr>
          <p:cNvPr id="6" name="Picture 5">
            <a:extLst>
              <a:ext uri="{FF2B5EF4-FFF2-40B4-BE49-F238E27FC236}">
                <a16:creationId xmlns:a16="http://schemas.microsoft.com/office/drawing/2014/main" id="{3467E7B4-A51C-D015-EE70-C16103CC6F70}"/>
              </a:ext>
            </a:extLst>
          </p:cNvPr>
          <p:cNvPicPr>
            <a:picLocks noChangeAspect="1"/>
          </p:cNvPicPr>
          <p:nvPr/>
        </p:nvPicPr>
        <p:blipFill>
          <a:blip r:embed="rId4"/>
          <a:stretch>
            <a:fillRect/>
          </a:stretch>
        </p:blipFill>
        <p:spPr>
          <a:xfrm>
            <a:off x="337205" y="2887831"/>
            <a:ext cx="11485783" cy="2801067"/>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30661609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102789" y="-103790"/>
            <a:ext cx="4023736" cy="1260760"/>
          </a:xfrm>
          <a:prstGeom prst="rect">
            <a:avLst/>
          </a:prstGeom>
        </p:spPr>
        <p:txBody>
          <a:bodyPr vert="horz" lIns="91440" tIns="45720" rIns="91440" bIns="45720" rtlCol="0" anchor="b">
            <a:norm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Storage for ACA</a:t>
            </a:r>
          </a:p>
        </p:txBody>
      </p:sp>
      <p:sp>
        <p:nvSpPr>
          <p:cNvPr id="5" name="Content Placeholder 2">
            <a:extLst>
              <a:ext uri="{FF2B5EF4-FFF2-40B4-BE49-F238E27FC236}">
                <a16:creationId xmlns:a16="http://schemas.microsoft.com/office/drawing/2014/main" id="{7F014623-D4E7-9B15-1C1B-A396DF71FF99}"/>
              </a:ext>
            </a:extLst>
          </p:cNvPr>
          <p:cNvSpPr txBox="1">
            <a:spLocks/>
          </p:cNvSpPr>
          <p:nvPr/>
        </p:nvSpPr>
        <p:spPr>
          <a:xfrm>
            <a:off x="-270662" y="664154"/>
            <a:ext cx="12192000" cy="5838367"/>
          </a:xfrm>
          <a:prstGeom prst="rect">
            <a:avLst/>
          </a:prstGeom>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dirty="0">
                <a:solidFill>
                  <a:srgbClr val="0070C0"/>
                </a:solidFill>
                <a:latin typeface="Segoe UI" panose="020B0502040204020203" pitchFamily="34" charset="0"/>
              </a:rPr>
              <a:t>Ephemeral volume</a:t>
            </a:r>
          </a:p>
          <a:p>
            <a:r>
              <a:rPr lang="en-US" dirty="0">
                <a:solidFill>
                  <a:srgbClr val="0070C0"/>
                </a:solidFill>
                <a:latin typeface="Segoe UI" panose="020B0502040204020203" pitchFamily="34" charset="0"/>
              </a:rPr>
              <a:t>Ephemeral storage is scoped to a single replica.</a:t>
            </a:r>
            <a:endParaRPr lang="en-US" dirty="0">
              <a:solidFill>
                <a:srgbClr val="0070C0"/>
              </a:solidFill>
            </a:endParaRPr>
          </a:p>
        </p:txBody>
      </p:sp>
      <p:sp>
        <p:nvSpPr>
          <p:cNvPr id="8" name="TextBox 7">
            <a:extLst>
              <a:ext uri="{FF2B5EF4-FFF2-40B4-BE49-F238E27FC236}">
                <a16:creationId xmlns:a16="http://schemas.microsoft.com/office/drawing/2014/main" id="{4E961AB4-311F-FD9C-C008-749CAF440FD6}"/>
              </a:ext>
            </a:extLst>
          </p:cNvPr>
          <p:cNvSpPr txBox="1"/>
          <p:nvPr/>
        </p:nvSpPr>
        <p:spPr>
          <a:xfrm>
            <a:off x="148914" y="1534510"/>
            <a:ext cx="11907625"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Files are persisted for the lifetime of the replica.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If a container in a replica restarts, the files in the volume remain.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Any containers in the replica can mount the same volume.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A container can mount multiple ephemeral volumes.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The available storage depends on the total amount of vCPUs allocated to the replica.</a:t>
            </a:r>
          </a:p>
        </p:txBody>
      </p:sp>
      <p:pic>
        <p:nvPicPr>
          <p:cNvPr id="9" name="Picture 8">
            <a:extLst>
              <a:ext uri="{FF2B5EF4-FFF2-40B4-BE49-F238E27FC236}">
                <a16:creationId xmlns:a16="http://schemas.microsoft.com/office/drawing/2014/main" id="{3C7258DA-C672-3DA7-D0F5-E9DF581A5D1F}"/>
              </a:ext>
            </a:extLst>
          </p:cNvPr>
          <p:cNvPicPr>
            <a:picLocks noChangeAspect="1"/>
          </p:cNvPicPr>
          <p:nvPr/>
        </p:nvPicPr>
        <p:blipFill>
          <a:blip r:embed="rId4"/>
          <a:stretch>
            <a:fillRect/>
          </a:stretch>
        </p:blipFill>
        <p:spPr>
          <a:xfrm>
            <a:off x="2227354" y="3949410"/>
            <a:ext cx="6918158" cy="1736117"/>
          </a:xfrm>
          <a:prstGeom prst="rect">
            <a:avLst/>
          </a:prstGeom>
          <a:solidFill>
            <a:schemeClr val="tx1"/>
          </a:solidFill>
          <a:effectLst>
            <a:glow rad="127000">
              <a:schemeClr val="tx1"/>
            </a:glow>
          </a:effectLst>
        </p:spPr>
      </p:pic>
      <p:sp>
        <p:nvSpPr>
          <p:cNvPr id="10" name="Rectangle 1">
            <a:extLst>
              <a:ext uri="{FF2B5EF4-FFF2-40B4-BE49-F238E27FC236}">
                <a16:creationId xmlns:a16="http://schemas.microsoft.com/office/drawing/2014/main" id="{D1A46021-886A-08CE-29D7-0DC5FBE44826}"/>
              </a:ext>
            </a:extLst>
          </p:cNvPr>
          <p:cNvSpPr>
            <a:spLocks noChangeArrowheads="1"/>
          </p:cNvSpPr>
          <p:nvPr/>
        </p:nvSpPr>
        <p:spPr bwMode="auto">
          <a:xfrm>
            <a:off x="209917" y="5792103"/>
            <a:ext cx="11655337" cy="584775"/>
          </a:xfrm>
          <a:prstGeom prst="rect">
            <a:avLst/>
          </a:prstGeom>
          <a:solidFill>
            <a:schemeClr val="bg1"/>
          </a:solidFill>
          <a:ln>
            <a:noFill/>
          </a:ln>
          <a:effec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6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To configure ephemeral storage, first define an </a:t>
            </a:r>
            <a:r>
              <a:rPr kumimoji="0" lang="en-US" altLang="en-US" sz="1600" b="0" i="0" u="none" strike="noStrike" kern="1200" cap="none" spc="0" normalizeH="0" baseline="0" noProof="0" dirty="0" err="1">
                <a:ln>
                  <a:noFill/>
                </a:ln>
                <a:solidFill>
                  <a:srgbClr val="0070C0"/>
                </a:solidFill>
                <a:effectLst/>
                <a:uLnTx/>
                <a:uFillTx/>
                <a:latin typeface="Segoe UI" panose="020B0502040204020203" pitchFamily="34" charset="0"/>
                <a:ea typeface="+mn-ea"/>
                <a:cs typeface="Segoe UI" panose="020B0502040204020203" pitchFamily="34" charset="0"/>
              </a:rPr>
              <a:t>EmptyDir</a:t>
            </a:r>
            <a:r>
              <a:rPr kumimoji="0" lang="en-US" altLang="en-US" sz="1600" b="0" i="0" u="none" strike="noStrike" kern="1200" cap="none" spc="0" normalizeH="0" baseline="0" noProof="0" dirty="0">
                <a:ln>
                  <a:noFill/>
                </a:ln>
                <a:solidFill>
                  <a:srgbClr val="0070C0"/>
                </a:solidFill>
                <a:effectLst/>
                <a:uLnTx/>
                <a:uFillTx/>
                <a:latin typeface="Segoe UI" panose="020B0502040204020203" pitchFamily="34" charset="0"/>
                <a:ea typeface="+mn-ea"/>
                <a:cs typeface="Segoe UI" panose="020B0502040204020203" pitchFamily="34" charset="0"/>
              </a:rPr>
              <a:t> volume in the revision. Then define a volume mount in one or more containers in the revision. </a:t>
            </a:r>
          </a:p>
        </p:txBody>
      </p:sp>
    </p:spTree>
    <p:extLst>
      <p:ext uri="{BB962C8B-B14F-4D97-AF65-F5344CB8AC3E}">
        <p14:creationId xmlns:p14="http://schemas.microsoft.com/office/powerpoint/2010/main" val="23434816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3</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3175615320"/>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26925518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658"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550835" y="2284261"/>
            <a:ext cx="4352486" cy="4488536"/>
          </a:xfrm>
          <a:prstGeom prst="rect">
            <a:avLst/>
          </a:prstGeom>
          <a:noFill/>
        </p:spPr>
        <p:txBody>
          <a:bodyPr wrap="square" rtlCol="0">
            <a:spAutoFit/>
          </a:bodyPr>
          <a:lstStyle/>
          <a:p>
            <a:pPr algn="ctr" defTabSz="348386"/>
            <a:r>
              <a:rPr lang="en-NZ" sz="5028" b="1" dirty="0">
                <a:solidFill>
                  <a:srgbClr val="0070C0"/>
                </a:solidFill>
                <a:latin typeface="Trebuchet MS" panose="020B0603020202020204"/>
              </a:rPr>
              <a:t>KEEP</a:t>
            </a:r>
          </a:p>
          <a:p>
            <a:pPr algn="ctr" defTabSz="348386"/>
            <a:r>
              <a:rPr lang="en-NZ" sz="5028" b="1" dirty="0">
                <a:solidFill>
                  <a:srgbClr val="0070C0"/>
                </a:solidFill>
                <a:latin typeface="Trebuchet MS" panose="020B0603020202020204"/>
              </a:rPr>
              <a:t>CONTAINERS CALM</a:t>
            </a:r>
          </a:p>
          <a:p>
            <a:pPr algn="ctr" defTabSz="348386"/>
            <a:r>
              <a:rPr lang="en-NZ" sz="3428" b="1" dirty="0">
                <a:solidFill>
                  <a:srgbClr val="0070C0"/>
                </a:solidFill>
                <a:latin typeface="Trebuchet MS" panose="020B0603020202020204"/>
              </a:rPr>
              <a:t>AND</a:t>
            </a:r>
            <a:endParaRPr lang="en-NZ" sz="5028" b="1" dirty="0">
              <a:solidFill>
                <a:srgbClr val="0070C0"/>
              </a:solidFill>
              <a:latin typeface="Trebuchet MS" panose="020B0603020202020204"/>
            </a:endParaRPr>
          </a:p>
          <a:p>
            <a:pPr algn="ctr" defTabSz="348386"/>
            <a:r>
              <a:rPr lang="en-NZ" sz="5028" b="1" dirty="0">
                <a:solidFill>
                  <a:srgbClr val="0070C0"/>
                </a:solidFill>
                <a:latin typeface="Trebuchet MS" panose="020B0603020202020204"/>
              </a:rPr>
              <a:t>PUT IT IN AZURE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5482786" y="1156233"/>
            <a:ext cx="5190134" cy="4561857"/>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6096000" y="2169103"/>
            <a:ext cx="4422628" cy="1991699"/>
          </a:xfrm>
          <a:prstGeom prst="rect">
            <a:avLst/>
          </a:prstGeom>
          <a:noFill/>
        </p:spPr>
        <p:txBody>
          <a:bodyPr wrap="square">
            <a:spAutoFit/>
          </a:bodyPr>
          <a:lstStyle/>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Observability with </a:t>
            </a:r>
          </a:p>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Container Apps</a:t>
            </a:r>
            <a:endParaRPr lang="en-US" sz="4114"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Azure Container Apps - Pricing | Microsoft Azure">
            <a:extLst>
              <a:ext uri="{FF2B5EF4-FFF2-40B4-BE49-F238E27FC236}">
                <a16:creationId xmlns:a16="http://schemas.microsoft.com/office/drawing/2014/main" id="{4AAD783E-5FDF-E2AC-59BA-29E637FBD54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835" y="21908"/>
            <a:ext cx="4321238" cy="22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5803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65838" y="541102"/>
            <a:ext cx="6971387" cy="582461"/>
          </a:xfrm>
          <a:prstGeom prst="rect">
            <a:avLst/>
          </a:prstGeom>
        </p:spPr>
        <p:txBody>
          <a:bodyPr vert="horz" lIns="91440" tIns="45720" rIns="91440" bIns="45720" rtlCol="0" anchor="b">
            <a:normAutofit fontScale="925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Observability in Container Apps</a:t>
            </a:r>
          </a:p>
        </p:txBody>
      </p:sp>
      <p:sp>
        <p:nvSpPr>
          <p:cNvPr id="4" name="TextBox 3">
            <a:extLst>
              <a:ext uri="{FF2B5EF4-FFF2-40B4-BE49-F238E27FC236}">
                <a16:creationId xmlns:a16="http://schemas.microsoft.com/office/drawing/2014/main" id="{A7FCE6F9-1B56-241A-A8EA-543D422AFE6A}"/>
              </a:ext>
            </a:extLst>
          </p:cNvPr>
          <p:cNvSpPr txBox="1"/>
          <p:nvPr/>
        </p:nvSpPr>
        <p:spPr>
          <a:xfrm>
            <a:off x="148914" y="1026847"/>
            <a:ext cx="11116518" cy="19082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solidFill>
                  <a:srgbClr val="0070C0"/>
                </a:solidFill>
                <a:latin typeface="Segoe UI"/>
                <a:cs typeface="Segoe UI"/>
              </a:rPr>
              <a:t>Azure Container Apps provides several built-in observability features that together give you a holistic view of your container app’s health throughout its application lifecycle</a:t>
            </a:r>
          </a:p>
          <a:p>
            <a:endParaRPr lang="en-US" dirty="0">
              <a:solidFill>
                <a:srgbClr val="0070C0"/>
              </a:solidFill>
              <a:latin typeface="Segoe UI" panose="020B0502040204020203" pitchFamily="34" charset="0"/>
              <a:cs typeface="Segoe UI"/>
            </a:endParaRPr>
          </a:p>
          <a:p>
            <a:r>
              <a:rPr lang="en-US" dirty="0">
                <a:solidFill>
                  <a:srgbClr val="0070C0"/>
                </a:solidFill>
                <a:latin typeface="Segoe UI"/>
                <a:cs typeface="Segoe UI"/>
              </a:rPr>
              <a:t>These features help in monitoring and diagnosing the state of  application  to improve performance and respond to trends and critical problems.</a:t>
            </a:r>
          </a:p>
          <a:p>
            <a:endParaRPr lang="en-US" sz="2800" dirty="0">
              <a:solidFill>
                <a:srgbClr val="0070C0"/>
              </a:solidFill>
              <a:latin typeface="Segoe UI" panose="020B0502040204020203" pitchFamily="34" charset="0"/>
            </a:endParaRPr>
          </a:p>
        </p:txBody>
      </p:sp>
      <p:pic>
        <p:nvPicPr>
          <p:cNvPr id="6" name="Picture 5" descr="A screenshot of a computer">
            <a:extLst>
              <a:ext uri="{FF2B5EF4-FFF2-40B4-BE49-F238E27FC236}">
                <a16:creationId xmlns:a16="http://schemas.microsoft.com/office/drawing/2014/main" id="{101584D5-FC97-716D-60DC-D04F275415F1}"/>
              </a:ext>
            </a:extLst>
          </p:cNvPr>
          <p:cNvPicPr>
            <a:picLocks noChangeAspect="1"/>
          </p:cNvPicPr>
          <p:nvPr/>
        </p:nvPicPr>
        <p:blipFill>
          <a:blip r:embed="rId4"/>
          <a:stretch>
            <a:fillRect/>
          </a:stretch>
        </p:blipFill>
        <p:spPr>
          <a:xfrm>
            <a:off x="2574950" y="2675678"/>
            <a:ext cx="7188227" cy="3564783"/>
          </a:xfrm>
          <a:prstGeom prst="rect">
            <a:avLst/>
          </a:prstGeom>
          <a:solidFill>
            <a:schemeClr val="tx1"/>
          </a:solidFill>
          <a:effectLst>
            <a:glow rad="127000">
              <a:schemeClr val="tx1"/>
            </a:glow>
          </a:effectLst>
        </p:spPr>
      </p:pic>
    </p:spTree>
    <p:extLst>
      <p:ext uri="{BB962C8B-B14F-4D97-AF65-F5344CB8AC3E}">
        <p14:creationId xmlns:p14="http://schemas.microsoft.com/office/powerpoint/2010/main" val="18906153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8D3A783-F693-1F3E-3F5F-1F7B5BDD4E34}"/>
              </a:ext>
            </a:extLst>
          </p:cNvPr>
          <p:cNvSpPr txBox="1">
            <a:spLocks/>
          </p:cNvSpPr>
          <p:nvPr/>
        </p:nvSpPr>
        <p:spPr>
          <a:xfrm>
            <a:off x="208579" y="714155"/>
            <a:ext cx="12192000" cy="56560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921" dirty="0">
                <a:solidFill>
                  <a:schemeClr val="accent1"/>
                </a:solidFill>
              </a:rPr>
              <a:t>Shortcomings of the Monolith</a:t>
            </a:r>
          </a:p>
        </p:txBody>
      </p:sp>
      <p:sp>
        <p:nvSpPr>
          <p:cNvPr id="5" name="Text Placeholder 2">
            <a:extLst>
              <a:ext uri="{FF2B5EF4-FFF2-40B4-BE49-F238E27FC236}">
                <a16:creationId xmlns:a16="http://schemas.microsoft.com/office/drawing/2014/main" id="{65001528-8016-2101-24CF-F80B65D1BF73}"/>
              </a:ext>
            </a:extLst>
          </p:cNvPr>
          <p:cNvSpPr txBox="1">
            <a:spLocks/>
          </p:cNvSpPr>
          <p:nvPr/>
        </p:nvSpPr>
        <p:spPr>
          <a:xfrm>
            <a:off x="424458" y="1656992"/>
            <a:ext cx="4246396" cy="2397026"/>
          </a:xfrm>
          <a:prstGeom prst="rect">
            <a:avLst/>
          </a:prstGeom>
          <a:solidFill>
            <a:schemeClr val="bg1"/>
          </a:solidFill>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3200" dirty="0">
                <a:solidFill>
                  <a:srgbClr val="0070C0"/>
                </a:solidFill>
                <a:latin typeface="Segoe UI" panose="020B0502040204020203" pitchFamily="34" charset="0"/>
              </a:rPr>
              <a:t>Over time, application complexity grows, causing applications to grow stale and clunky.</a:t>
            </a:r>
          </a:p>
        </p:txBody>
      </p:sp>
      <p:sp>
        <p:nvSpPr>
          <p:cNvPr id="6" name="object 7">
            <a:extLst>
              <a:ext uri="{FF2B5EF4-FFF2-40B4-BE49-F238E27FC236}">
                <a16:creationId xmlns:a16="http://schemas.microsoft.com/office/drawing/2014/main" id="{99ECF190-74BE-460F-ED35-82DACE279B13}"/>
              </a:ext>
            </a:extLst>
          </p:cNvPr>
          <p:cNvSpPr/>
          <p:nvPr/>
        </p:nvSpPr>
        <p:spPr>
          <a:xfrm>
            <a:off x="4500081" y="1405506"/>
            <a:ext cx="7495579" cy="5000187"/>
          </a:xfrm>
          <a:prstGeom prst="rect">
            <a:avLst/>
          </a:prstGeom>
          <a:blipFill>
            <a:blip r:embed="rId4" cstate="print"/>
            <a:stretch>
              <a:fillRect/>
            </a:stretch>
          </a:blipFill>
        </p:spPr>
        <p:txBody>
          <a:bodyPr wrap="square" lIns="0" tIns="0" rIns="0" bIns="0" rtlCol="0"/>
          <a:lstStyle/>
          <a:p>
            <a:endParaRPr sz="1765"/>
          </a:p>
        </p:txBody>
      </p:sp>
    </p:spTree>
    <p:extLst>
      <p:ext uri="{BB962C8B-B14F-4D97-AF65-F5344CB8AC3E}">
        <p14:creationId xmlns:p14="http://schemas.microsoft.com/office/powerpoint/2010/main" val="74287357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148914" y="529194"/>
            <a:ext cx="6561735" cy="582461"/>
          </a:xfrm>
          <a:prstGeom prst="rect">
            <a:avLst/>
          </a:prstGeom>
        </p:spPr>
        <p:txBody>
          <a:bodyPr vert="horz" lIns="91440" tIns="45720" rIns="91440" bIns="45720" rtlCol="0" anchor="b">
            <a:normAutofit fontScale="850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Application lifecycle observability</a:t>
            </a:r>
          </a:p>
        </p:txBody>
      </p:sp>
      <p:sp>
        <p:nvSpPr>
          <p:cNvPr id="5" name="Content Placeholder 2">
            <a:extLst>
              <a:ext uri="{FF2B5EF4-FFF2-40B4-BE49-F238E27FC236}">
                <a16:creationId xmlns:a16="http://schemas.microsoft.com/office/drawing/2014/main" id="{552B53A2-77BA-133C-A4C9-E15F24B38354}"/>
              </a:ext>
            </a:extLst>
          </p:cNvPr>
          <p:cNvSpPr txBox="1">
            <a:spLocks/>
          </p:cNvSpPr>
          <p:nvPr/>
        </p:nvSpPr>
        <p:spPr>
          <a:xfrm>
            <a:off x="148914" y="1249908"/>
            <a:ext cx="12130621" cy="5564098"/>
          </a:xfrm>
          <a:prstGeom prst="rect">
            <a:avLst/>
          </a:prstGeom>
        </p:spPr>
        <p:txBody>
          <a:bodyPr vert="horz" lIns="91440" tIns="45720" rIns="91440" bIns="45720" rtlCol="0" anchor="t">
            <a:normAutofit fontScale="40000" lnSpcReduction="20000"/>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3300">
                <a:solidFill>
                  <a:srgbClr val="0070C0"/>
                </a:solidFill>
                <a:latin typeface="Calibri" panose="020F0502020204030204"/>
              </a:rPr>
              <a:t>Development and test</a:t>
            </a:r>
          </a:p>
          <a:p>
            <a:pPr algn="l"/>
            <a:r>
              <a:rPr lang="en-US" sz="2300">
                <a:solidFill>
                  <a:srgbClr val="0070C0"/>
                </a:solidFill>
                <a:latin typeface="Segoe UI"/>
                <a:cs typeface="Segoe UI"/>
              </a:rPr>
              <a:t>During the development and test phase, real-time access to containers' application logs and console is critical for debugging issues. Container Apps provides:</a:t>
            </a:r>
            <a:endParaRPr lang="en-US">
              <a:latin typeface="Segoe UI"/>
              <a:cs typeface="Segoe UI"/>
            </a:endParaRPr>
          </a:p>
          <a:p>
            <a:pPr algn="l">
              <a:buFont typeface="Arial"/>
              <a:buChar char="•"/>
            </a:pPr>
            <a:endParaRPr lang="en-US" sz="2300">
              <a:solidFill>
                <a:srgbClr val="0070C0"/>
              </a:solidFill>
              <a:latin typeface="Segoe UI"/>
              <a:cs typeface="Segoe UI"/>
            </a:endParaRPr>
          </a:p>
          <a:p>
            <a:pPr algn="l">
              <a:buFont typeface="Arial"/>
              <a:buChar char="•"/>
            </a:pPr>
            <a:r>
              <a:rPr lang="en-US" sz="2300">
                <a:solidFill>
                  <a:srgbClr val="0070C0"/>
                </a:solidFill>
                <a:latin typeface="Segoe UI"/>
                <a:cs typeface="Segoe UI"/>
              </a:rPr>
              <a:t>Log streaming: View real-time log streams from your containers.</a:t>
            </a:r>
            <a:endParaRPr lang="en-US"/>
          </a:p>
          <a:p>
            <a:pPr algn="l">
              <a:buFont typeface="Arial"/>
              <a:buChar char="•"/>
            </a:pPr>
            <a:r>
              <a:rPr lang="en-US" sz="2300">
                <a:solidFill>
                  <a:srgbClr val="0070C0"/>
                </a:solidFill>
                <a:latin typeface="Segoe UI"/>
                <a:cs typeface="Segoe UI"/>
              </a:rPr>
              <a:t>Container console: Access the container console to debug your application.</a:t>
            </a:r>
          </a:p>
          <a:p>
            <a:pPr algn="l"/>
            <a:br>
              <a:rPr lang="en-US"/>
            </a:br>
            <a:r>
              <a:rPr lang="en-US" sz="3300">
                <a:solidFill>
                  <a:srgbClr val="0070C0"/>
                </a:solidFill>
                <a:latin typeface="Calibri" panose="020F0502020204030204"/>
              </a:rPr>
              <a:t>Deployment</a:t>
            </a:r>
          </a:p>
          <a:p>
            <a:pPr algn="l"/>
            <a:r>
              <a:rPr lang="en-US" sz="2400">
                <a:solidFill>
                  <a:srgbClr val="0070C0"/>
                </a:solidFill>
                <a:latin typeface="Segoe UI"/>
                <a:cs typeface="Segoe UI"/>
              </a:rPr>
              <a:t>After deploying the container app, continuous monitoring helps  in quickly identifying the problems that may occur around error rates, performance, and resource consumption</a:t>
            </a:r>
            <a:r>
              <a:rPr lang="en-US" sz="1200">
                <a:solidFill>
                  <a:srgbClr val="161616"/>
                </a:solidFill>
                <a:latin typeface="Segoe UI"/>
                <a:cs typeface="Segoe UI"/>
              </a:rPr>
              <a:t>.</a:t>
            </a:r>
            <a:endParaRPr lang="en-US">
              <a:ea typeface="Calibri"/>
              <a:cs typeface="Calibri"/>
            </a:endParaRPr>
          </a:p>
          <a:p>
            <a:pPr algn="l">
              <a:buFont typeface="Arial"/>
              <a:buChar char="•"/>
            </a:pPr>
            <a:endParaRPr lang="en-US" sz="1200">
              <a:solidFill>
                <a:srgbClr val="000000"/>
              </a:solidFill>
              <a:latin typeface="Segoe UI"/>
              <a:cs typeface="Segoe UI"/>
            </a:endParaRPr>
          </a:p>
          <a:p>
            <a:pPr algn="l">
              <a:buFont typeface="Arial"/>
              <a:buChar char="•"/>
            </a:pPr>
            <a:r>
              <a:rPr lang="en-US" sz="2400">
                <a:solidFill>
                  <a:srgbClr val="0070C0"/>
                </a:solidFill>
                <a:latin typeface="Segoe UI"/>
                <a:cs typeface="Segoe UI"/>
              </a:rPr>
              <a:t>Azure Monitor metrics: Monitor and analyze key metrics.</a:t>
            </a:r>
          </a:p>
          <a:p>
            <a:pPr algn="l">
              <a:buFont typeface="Arial"/>
              <a:buChar char="•"/>
            </a:pPr>
            <a:r>
              <a:rPr lang="en-US" sz="2400">
                <a:solidFill>
                  <a:srgbClr val="0070C0"/>
                </a:solidFill>
                <a:latin typeface="Segoe UI"/>
                <a:cs typeface="Segoe UI"/>
              </a:rPr>
              <a:t>Azure Monitor alerts: Receive alerts for critical conditions.</a:t>
            </a:r>
          </a:p>
          <a:p>
            <a:pPr algn="l">
              <a:buFont typeface="Arial"/>
              <a:buChar char="•"/>
            </a:pPr>
            <a:r>
              <a:rPr lang="en-US" sz="2400">
                <a:solidFill>
                  <a:srgbClr val="0070C0"/>
                </a:solidFill>
                <a:latin typeface="Segoe UI"/>
                <a:cs typeface="Segoe UI"/>
              </a:rPr>
              <a:t>Azure Monitor Log Analytics: View and analyze application logs.</a:t>
            </a:r>
          </a:p>
          <a:p>
            <a:pPr algn="l"/>
            <a:endParaRPr lang="en-US" sz="2400">
              <a:solidFill>
                <a:srgbClr val="0070C0"/>
              </a:solidFill>
              <a:latin typeface="Segoe UI" panose="020B0502040204020203" pitchFamily="34" charset="0"/>
            </a:endParaRPr>
          </a:p>
          <a:p>
            <a:pPr algn="l"/>
            <a:r>
              <a:rPr lang="en-US" sz="3300">
                <a:solidFill>
                  <a:srgbClr val="0070C0"/>
                </a:solidFill>
                <a:latin typeface="Calibri" panose="020F0502020204030204"/>
              </a:rPr>
              <a:t>Maintenance</a:t>
            </a:r>
          </a:p>
          <a:p>
            <a:pPr algn="l"/>
            <a:r>
              <a:rPr lang="en-US" sz="2400">
                <a:solidFill>
                  <a:srgbClr val="0070C0"/>
                </a:solidFill>
                <a:latin typeface="Segoe UI"/>
                <a:cs typeface="Segoe UI"/>
              </a:rPr>
              <a:t>Container Apps manages updates to your container app by creating revisions. You can run multiple revisions concurrently in blue green deployments or to perform A/B testing. </a:t>
            </a:r>
          </a:p>
          <a:p>
            <a:pPr algn="l"/>
            <a:endParaRPr lang="en-US" sz="2400">
              <a:solidFill>
                <a:srgbClr val="0070C0"/>
              </a:solidFill>
              <a:latin typeface="Segoe UI"/>
              <a:cs typeface="Segoe UI"/>
            </a:endParaRPr>
          </a:p>
          <a:p>
            <a:pPr algn="l"/>
            <a:r>
              <a:rPr lang="en-US" sz="2300">
                <a:solidFill>
                  <a:srgbClr val="0070C0"/>
                </a:solidFill>
                <a:latin typeface="Segoe UI"/>
                <a:cs typeface="Segoe UI"/>
              </a:rPr>
              <a:t>These observability features will help monitoring  applications across revisions:</a:t>
            </a:r>
          </a:p>
          <a:p>
            <a:pPr algn="l"/>
            <a:endParaRPr lang="en-US" sz="2300">
              <a:solidFill>
                <a:srgbClr val="0070C0"/>
              </a:solidFill>
              <a:latin typeface="Segoe UI"/>
              <a:cs typeface="Segoe UI"/>
            </a:endParaRPr>
          </a:p>
          <a:p>
            <a:pPr algn="l">
              <a:buFont typeface="Arial"/>
              <a:buChar char="•"/>
            </a:pPr>
            <a:r>
              <a:rPr lang="en-US" sz="2300">
                <a:solidFill>
                  <a:srgbClr val="0070C0"/>
                </a:solidFill>
                <a:latin typeface="Segoe UI"/>
                <a:cs typeface="Segoe UI"/>
              </a:rPr>
              <a:t>Azure Monitor metrics: Monitor and compare key metrics for multiple revisions.</a:t>
            </a:r>
          </a:p>
          <a:p>
            <a:pPr algn="l">
              <a:buFont typeface="Arial"/>
              <a:buChar char="•"/>
            </a:pPr>
            <a:r>
              <a:rPr lang="en-US" sz="2300">
                <a:solidFill>
                  <a:srgbClr val="0070C0"/>
                </a:solidFill>
                <a:latin typeface="Segoe UI"/>
                <a:cs typeface="Segoe UI"/>
              </a:rPr>
              <a:t>Azure Monitor alerts: Receive individual alerts per revision.</a:t>
            </a:r>
          </a:p>
          <a:p>
            <a:pPr algn="l">
              <a:buFont typeface="Arial"/>
              <a:buChar char="•"/>
            </a:pPr>
            <a:r>
              <a:rPr lang="en-US" sz="2300">
                <a:solidFill>
                  <a:srgbClr val="0070C0"/>
                </a:solidFill>
                <a:latin typeface="Segoe UI"/>
                <a:cs typeface="Segoe UI"/>
              </a:rPr>
              <a:t>Azure Monitor Log Analytics: View, analyze and compare log data for multiple revisions.</a:t>
            </a:r>
          </a:p>
          <a:p>
            <a:pPr algn="l"/>
            <a:br>
              <a:rPr lang="en-US" sz="2300">
                <a:solidFill>
                  <a:srgbClr val="0070C0"/>
                </a:solidFill>
                <a:latin typeface="Segoe UI"/>
                <a:cs typeface="Segoe UI"/>
              </a:rPr>
            </a:br>
            <a:endParaRPr lang="en-US" sz="2300" dirty="0">
              <a:solidFill>
                <a:srgbClr val="0070C0"/>
              </a:solidFill>
              <a:latin typeface="Segoe UI"/>
              <a:cs typeface="Segoe UI"/>
            </a:endParaRPr>
          </a:p>
        </p:txBody>
      </p:sp>
    </p:spTree>
    <p:extLst>
      <p:ext uri="{BB962C8B-B14F-4D97-AF65-F5344CB8AC3E}">
        <p14:creationId xmlns:p14="http://schemas.microsoft.com/office/powerpoint/2010/main" val="273716434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4</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765150719"/>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87586614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658"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550835" y="2284261"/>
            <a:ext cx="4352486" cy="4488536"/>
          </a:xfrm>
          <a:prstGeom prst="rect">
            <a:avLst/>
          </a:prstGeom>
          <a:noFill/>
        </p:spPr>
        <p:txBody>
          <a:bodyPr wrap="square" rtlCol="0">
            <a:spAutoFit/>
          </a:bodyPr>
          <a:lstStyle/>
          <a:p>
            <a:pPr algn="ctr" defTabSz="348386"/>
            <a:r>
              <a:rPr lang="en-NZ" sz="5028" b="1" dirty="0">
                <a:solidFill>
                  <a:srgbClr val="0070C0"/>
                </a:solidFill>
                <a:latin typeface="Trebuchet MS" panose="020B0603020202020204"/>
              </a:rPr>
              <a:t>KEEP</a:t>
            </a:r>
          </a:p>
          <a:p>
            <a:pPr algn="ctr" defTabSz="348386"/>
            <a:r>
              <a:rPr lang="en-NZ" sz="5028" b="1" dirty="0">
                <a:solidFill>
                  <a:srgbClr val="0070C0"/>
                </a:solidFill>
                <a:latin typeface="Trebuchet MS" panose="020B0603020202020204"/>
              </a:rPr>
              <a:t>CONTAINERS CALM</a:t>
            </a:r>
          </a:p>
          <a:p>
            <a:pPr algn="ctr" defTabSz="348386"/>
            <a:r>
              <a:rPr lang="en-NZ" sz="3428" b="1" dirty="0">
                <a:solidFill>
                  <a:srgbClr val="0070C0"/>
                </a:solidFill>
                <a:latin typeface="Trebuchet MS" panose="020B0603020202020204"/>
              </a:rPr>
              <a:t>AND</a:t>
            </a:r>
            <a:endParaRPr lang="en-NZ" sz="5028" b="1" dirty="0">
              <a:solidFill>
                <a:srgbClr val="0070C0"/>
              </a:solidFill>
              <a:latin typeface="Trebuchet MS" panose="020B0603020202020204"/>
            </a:endParaRPr>
          </a:p>
          <a:p>
            <a:pPr algn="ctr" defTabSz="348386"/>
            <a:r>
              <a:rPr lang="en-NZ" sz="5028" b="1" dirty="0">
                <a:solidFill>
                  <a:srgbClr val="0070C0"/>
                </a:solidFill>
                <a:latin typeface="Trebuchet MS" panose="020B0603020202020204"/>
              </a:rPr>
              <a:t>PUT IT IN AZURE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4732935" y="853327"/>
            <a:ext cx="6283800" cy="5523132"/>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6096000" y="1903708"/>
            <a:ext cx="4422628" cy="2624821"/>
          </a:xfrm>
          <a:prstGeom prst="rect">
            <a:avLst/>
          </a:prstGeom>
          <a:noFill/>
        </p:spPr>
        <p:txBody>
          <a:bodyPr wrap="square">
            <a:spAutoFit/>
          </a:bodyPr>
          <a:lstStyle/>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Authentication and Disaster Recovery with </a:t>
            </a:r>
          </a:p>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Container Apps</a:t>
            </a:r>
            <a:endParaRPr lang="en-US" sz="4114"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Azure Container Apps - Pricing | Microsoft Azure">
            <a:extLst>
              <a:ext uri="{FF2B5EF4-FFF2-40B4-BE49-F238E27FC236}">
                <a16:creationId xmlns:a16="http://schemas.microsoft.com/office/drawing/2014/main" id="{4AAD783E-5FDF-E2AC-59BA-29E637FBD54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835" y="21908"/>
            <a:ext cx="4321238" cy="22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82359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148914" y="529194"/>
            <a:ext cx="11894172" cy="1050889"/>
          </a:xfrm>
          <a:prstGeom prst="rect">
            <a:avLst/>
          </a:prstGeom>
        </p:spPr>
        <p:txBody>
          <a:bodyPr vert="horz" lIns="91440" tIns="45720" rIns="91440" bIns="45720" rtlCol="0" anchor="b">
            <a:normAutofit fontScale="925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Authentication and authorization with Azure Container Apps</a:t>
            </a:r>
          </a:p>
        </p:txBody>
      </p:sp>
      <p:sp>
        <p:nvSpPr>
          <p:cNvPr id="4" name="Content Placeholder 2">
            <a:extLst>
              <a:ext uri="{FF2B5EF4-FFF2-40B4-BE49-F238E27FC236}">
                <a16:creationId xmlns:a16="http://schemas.microsoft.com/office/drawing/2014/main" id="{4CCFC5D3-D8FF-8CE6-F7BE-079BE9C55CB4}"/>
              </a:ext>
            </a:extLst>
          </p:cNvPr>
          <p:cNvSpPr txBox="1">
            <a:spLocks/>
          </p:cNvSpPr>
          <p:nvPr/>
        </p:nvSpPr>
        <p:spPr>
          <a:xfrm>
            <a:off x="424458" y="1940772"/>
            <a:ext cx="8596668" cy="3880773"/>
          </a:xfrm>
          <a:prstGeom prst="rect">
            <a:avLst/>
          </a:prstGeom>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marL="285750" indent="-285750" algn="l">
              <a:buFont typeface="Arial" panose="020B0604020202020204" pitchFamily="34" charset="0"/>
              <a:buChar char="•"/>
            </a:pPr>
            <a:r>
              <a:rPr lang="en-US" dirty="0">
                <a:solidFill>
                  <a:srgbClr val="0070C0"/>
                </a:solidFill>
              </a:rPr>
              <a:t>Built authentication</a:t>
            </a:r>
          </a:p>
          <a:p>
            <a:pPr marL="285750" indent="-285750" algn="l">
              <a:buFont typeface="Arial" panose="020B0604020202020204" pitchFamily="34" charset="0"/>
              <a:buChar char="•"/>
            </a:pPr>
            <a:r>
              <a:rPr lang="en-US" dirty="0">
                <a:solidFill>
                  <a:srgbClr val="0070C0"/>
                </a:solidFill>
              </a:rPr>
              <a:t>Identity Providers</a:t>
            </a:r>
          </a:p>
          <a:p>
            <a:pPr marL="285750" indent="-285750" algn="l">
              <a:buFont typeface="Arial" panose="020B0604020202020204" pitchFamily="34" charset="0"/>
              <a:buChar char="•"/>
            </a:pPr>
            <a:r>
              <a:rPr lang="en-US" dirty="0">
                <a:solidFill>
                  <a:srgbClr val="0070C0"/>
                </a:solidFill>
              </a:rPr>
              <a:t>Consideration for using built in authentication</a:t>
            </a:r>
          </a:p>
          <a:p>
            <a:pPr marL="285750" indent="-285750" algn="l">
              <a:buFont typeface="Arial" panose="020B0604020202020204" pitchFamily="34" charset="0"/>
              <a:buChar char="•"/>
            </a:pPr>
            <a:r>
              <a:rPr lang="en-US" dirty="0">
                <a:solidFill>
                  <a:srgbClr val="0070C0"/>
                </a:solidFill>
              </a:rPr>
              <a:t>Feature architecture</a:t>
            </a:r>
          </a:p>
          <a:p>
            <a:pPr marL="285750" indent="-285750" algn="l">
              <a:buFont typeface="Arial" panose="020B0604020202020204" pitchFamily="34" charset="0"/>
              <a:buChar char="•"/>
            </a:pPr>
            <a:r>
              <a:rPr lang="en-US" dirty="0">
                <a:solidFill>
                  <a:srgbClr val="0070C0"/>
                </a:solidFill>
              </a:rPr>
              <a:t>Customize sign in and sign out</a:t>
            </a:r>
          </a:p>
          <a:p>
            <a:pPr marL="285750" indent="-285750" algn="l">
              <a:buFont typeface="Arial" panose="020B0604020202020204" pitchFamily="34" charset="0"/>
              <a:buChar char="•"/>
            </a:pPr>
            <a:r>
              <a:rPr lang="en-US" dirty="0">
                <a:solidFill>
                  <a:srgbClr val="0070C0"/>
                </a:solidFill>
              </a:rPr>
              <a:t>Access user claims in application code</a:t>
            </a:r>
          </a:p>
        </p:txBody>
      </p:sp>
    </p:spTree>
    <p:extLst>
      <p:ext uri="{BB962C8B-B14F-4D97-AF65-F5344CB8AC3E}">
        <p14:creationId xmlns:p14="http://schemas.microsoft.com/office/powerpoint/2010/main" val="332452907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148914" y="529194"/>
            <a:ext cx="11894172" cy="1050889"/>
          </a:xfrm>
          <a:prstGeom prst="rect">
            <a:avLst/>
          </a:prstGeom>
        </p:spPr>
        <p:txBody>
          <a:bodyPr vert="horz" lIns="91440" tIns="45720" rIns="91440" bIns="45720" rtlCol="0" anchor="b">
            <a:normAutofit fontScale="92500" lnSpcReduction="2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b="1" spc="-50" dirty="0">
                <a:ln w="3175">
                  <a:noFill/>
                </a:ln>
                <a:gradFill>
                  <a:gsLst>
                    <a:gs pos="0">
                      <a:srgbClr val="50E6FF"/>
                    </a:gs>
                    <a:gs pos="100000">
                      <a:srgbClr val="8661C5"/>
                    </a:gs>
                  </a:gsLst>
                  <a:lin ang="2700000" scaled="1"/>
                </a:gradFill>
                <a:latin typeface="Segoe UI Semibold"/>
              </a:rPr>
              <a:t>Authentication and authorization with Azure Container Apps</a:t>
            </a:r>
          </a:p>
        </p:txBody>
      </p:sp>
      <p:sp>
        <p:nvSpPr>
          <p:cNvPr id="5" name="Content Placeholder 2">
            <a:extLst>
              <a:ext uri="{FF2B5EF4-FFF2-40B4-BE49-F238E27FC236}">
                <a16:creationId xmlns:a16="http://schemas.microsoft.com/office/drawing/2014/main" id="{7F059273-6DC3-359E-3A3C-22878D792D57}"/>
              </a:ext>
            </a:extLst>
          </p:cNvPr>
          <p:cNvSpPr txBox="1">
            <a:spLocks/>
          </p:cNvSpPr>
          <p:nvPr/>
        </p:nvSpPr>
        <p:spPr>
          <a:xfrm>
            <a:off x="677334" y="2160590"/>
            <a:ext cx="8596668" cy="3880773"/>
          </a:xfrm>
          <a:prstGeom prst="rect">
            <a:avLst/>
          </a:prstGeom>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dirty="0">
                <a:solidFill>
                  <a:srgbClr val="0070C0"/>
                </a:solidFill>
              </a:rPr>
              <a:t>Built in authentication :   Why Built in authentication ?</a:t>
            </a:r>
          </a:p>
          <a:p>
            <a:pPr algn="l"/>
            <a:r>
              <a:rPr lang="en-US" dirty="0">
                <a:solidFill>
                  <a:srgbClr val="0070C0"/>
                </a:solidFill>
              </a:rPr>
              <a:t>Identity providers</a:t>
            </a:r>
          </a:p>
          <a:p>
            <a:pPr marL="285750" indent="-285750" algn="l">
              <a:buFont typeface="Arial" panose="020B0604020202020204" pitchFamily="34" charset="0"/>
              <a:buChar char="•"/>
            </a:pPr>
            <a:r>
              <a:rPr lang="en-US" dirty="0" err="1">
                <a:solidFill>
                  <a:srgbClr val="0070C0"/>
                </a:solidFill>
                <a:hlinkClick r:id="rId4">
                  <a:extLst>
                    <a:ext uri="{A12FA001-AC4F-418D-AE19-62706E023703}">
                      <ahyp:hlinkClr xmlns:ahyp="http://schemas.microsoft.com/office/drawing/2018/hyperlinkcolor" val="tx"/>
                    </a:ext>
                  </a:extLst>
                </a:hlinkClick>
              </a:rPr>
              <a:t>Entra</a:t>
            </a:r>
            <a:r>
              <a:rPr lang="en-US" dirty="0">
                <a:solidFill>
                  <a:srgbClr val="0070C0"/>
                </a:solidFill>
                <a:hlinkClick r:id="rId4">
                  <a:extLst>
                    <a:ext uri="{A12FA001-AC4F-418D-AE19-62706E023703}">
                      <ahyp:hlinkClr xmlns:ahyp="http://schemas.microsoft.com/office/drawing/2018/hyperlinkcolor" val="tx"/>
                    </a:ext>
                  </a:extLst>
                </a:hlinkClick>
              </a:rPr>
              <a:t> ID</a:t>
            </a:r>
            <a:endParaRPr lang="en-US" dirty="0">
              <a:solidFill>
                <a:srgbClr val="0070C0"/>
              </a:solidFill>
            </a:endParaRPr>
          </a:p>
          <a:p>
            <a:pPr marL="285750" indent="-285750" algn="l">
              <a:buFont typeface="Arial" panose="020B0604020202020204" pitchFamily="34" charset="0"/>
              <a:buChar char="•"/>
            </a:pPr>
            <a:r>
              <a:rPr lang="en-US" dirty="0">
                <a:solidFill>
                  <a:srgbClr val="0070C0"/>
                </a:solidFill>
                <a:hlinkClick r:id="rId5">
                  <a:extLst>
                    <a:ext uri="{A12FA001-AC4F-418D-AE19-62706E023703}">
                      <ahyp:hlinkClr xmlns:ahyp="http://schemas.microsoft.com/office/drawing/2018/hyperlinkcolor" val="tx"/>
                    </a:ext>
                  </a:extLst>
                </a:hlinkClick>
              </a:rPr>
              <a:t>Facebook</a:t>
            </a:r>
            <a:endParaRPr lang="en-US" dirty="0">
              <a:solidFill>
                <a:srgbClr val="0070C0"/>
              </a:solidFill>
            </a:endParaRPr>
          </a:p>
          <a:p>
            <a:pPr marL="285750" indent="-285750" algn="l">
              <a:buFont typeface="Arial" panose="020B0604020202020204" pitchFamily="34" charset="0"/>
              <a:buChar char="•"/>
            </a:pPr>
            <a:r>
              <a:rPr lang="en-US" dirty="0">
                <a:solidFill>
                  <a:srgbClr val="0070C0"/>
                </a:solidFill>
                <a:hlinkClick r:id="rId6">
                  <a:extLst>
                    <a:ext uri="{A12FA001-AC4F-418D-AE19-62706E023703}">
                      <ahyp:hlinkClr xmlns:ahyp="http://schemas.microsoft.com/office/drawing/2018/hyperlinkcolor" val="tx"/>
                    </a:ext>
                  </a:extLst>
                </a:hlinkClick>
              </a:rPr>
              <a:t>GitHub</a:t>
            </a:r>
            <a:endParaRPr lang="en-US" dirty="0">
              <a:solidFill>
                <a:srgbClr val="0070C0"/>
              </a:solidFill>
            </a:endParaRPr>
          </a:p>
          <a:p>
            <a:pPr marL="285750" indent="-285750" algn="l">
              <a:buFont typeface="Arial" panose="020B0604020202020204" pitchFamily="34" charset="0"/>
              <a:buChar char="•"/>
            </a:pPr>
            <a:r>
              <a:rPr lang="en-US" dirty="0">
                <a:solidFill>
                  <a:srgbClr val="0070C0"/>
                </a:solidFill>
                <a:hlinkClick r:id="rId7">
                  <a:extLst>
                    <a:ext uri="{A12FA001-AC4F-418D-AE19-62706E023703}">
                      <ahyp:hlinkClr xmlns:ahyp="http://schemas.microsoft.com/office/drawing/2018/hyperlinkcolor" val="tx"/>
                    </a:ext>
                  </a:extLst>
                </a:hlinkClick>
              </a:rPr>
              <a:t>Google</a:t>
            </a:r>
            <a:endParaRPr lang="en-US" dirty="0">
              <a:solidFill>
                <a:srgbClr val="0070C0"/>
              </a:solidFill>
            </a:endParaRPr>
          </a:p>
          <a:p>
            <a:pPr marL="285750" indent="-285750" algn="l">
              <a:buFont typeface="Arial" panose="020B0604020202020204" pitchFamily="34" charset="0"/>
              <a:buChar char="•"/>
            </a:pPr>
            <a:r>
              <a:rPr lang="en-US" dirty="0">
                <a:solidFill>
                  <a:srgbClr val="0070C0"/>
                </a:solidFill>
                <a:hlinkClick r:id="rId8">
                  <a:extLst>
                    <a:ext uri="{A12FA001-AC4F-418D-AE19-62706E023703}">
                      <ahyp:hlinkClr xmlns:ahyp="http://schemas.microsoft.com/office/drawing/2018/hyperlinkcolor" val="tx"/>
                    </a:ext>
                  </a:extLst>
                </a:hlinkClick>
              </a:rPr>
              <a:t>Twitter</a:t>
            </a:r>
            <a:endParaRPr lang="en-US" dirty="0">
              <a:solidFill>
                <a:srgbClr val="0070C0"/>
              </a:solidFill>
            </a:endParaRPr>
          </a:p>
          <a:p>
            <a:pPr marL="285750" indent="-285750" algn="l">
              <a:buFont typeface="Arial" panose="020B0604020202020204" pitchFamily="34" charset="0"/>
              <a:buChar char="•"/>
            </a:pPr>
            <a:r>
              <a:rPr lang="en-US" dirty="0">
                <a:solidFill>
                  <a:srgbClr val="0070C0"/>
                </a:solidFill>
                <a:hlinkClick r:id="rId9">
                  <a:extLst>
                    <a:ext uri="{A12FA001-AC4F-418D-AE19-62706E023703}">
                      <ahyp:hlinkClr xmlns:ahyp="http://schemas.microsoft.com/office/drawing/2018/hyperlinkcolor" val="tx"/>
                    </a:ext>
                  </a:extLst>
                </a:hlinkClick>
              </a:rPr>
              <a:t>Custom OpenID Connect</a:t>
            </a:r>
            <a:endParaRPr lang="en-US" dirty="0">
              <a:solidFill>
                <a:srgbClr val="0070C0"/>
              </a:solidFill>
            </a:endParaRPr>
          </a:p>
          <a:p>
            <a:pPr algn="l"/>
            <a:endParaRPr lang="en-US" dirty="0"/>
          </a:p>
        </p:txBody>
      </p:sp>
    </p:spTree>
    <p:extLst>
      <p:ext uri="{BB962C8B-B14F-4D97-AF65-F5344CB8AC3E}">
        <p14:creationId xmlns:p14="http://schemas.microsoft.com/office/powerpoint/2010/main" val="107772712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2571381" y="446845"/>
            <a:ext cx="6781191" cy="1050889"/>
          </a:xfrm>
          <a:prstGeom prst="rect">
            <a:avLst/>
          </a:prstGeom>
        </p:spPr>
        <p:txBody>
          <a:bodyPr vert="horz" lIns="91440" tIns="45720" rIns="91440" bIns="45720" rtlCol="0" anchor="b">
            <a:norm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US" sz="4000" b="1" spc="-50" dirty="0">
                <a:ln w="3175">
                  <a:noFill/>
                </a:ln>
                <a:gradFill>
                  <a:gsLst>
                    <a:gs pos="0">
                      <a:srgbClr val="50E6FF"/>
                    </a:gs>
                    <a:gs pos="100000">
                      <a:srgbClr val="8661C5"/>
                    </a:gs>
                  </a:gsLst>
                  <a:lin ang="2700000" scaled="1"/>
                </a:gradFill>
                <a:latin typeface="Segoe UI Semibold"/>
              </a:rPr>
              <a:t>Authentication architecture</a:t>
            </a:r>
          </a:p>
        </p:txBody>
      </p:sp>
      <p:pic>
        <p:nvPicPr>
          <p:cNvPr id="4" name="Content Placeholder 10">
            <a:extLst>
              <a:ext uri="{FF2B5EF4-FFF2-40B4-BE49-F238E27FC236}">
                <a16:creationId xmlns:a16="http://schemas.microsoft.com/office/drawing/2014/main" id="{7D036863-590B-CEC1-99F1-23C903EDDE17}"/>
              </a:ext>
            </a:extLst>
          </p:cNvPr>
          <p:cNvPicPr>
            <a:picLocks noChangeAspect="1"/>
          </p:cNvPicPr>
          <p:nvPr/>
        </p:nvPicPr>
        <p:blipFill>
          <a:blip r:embed="rId4"/>
          <a:stretch>
            <a:fillRect/>
          </a:stretch>
        </p:blipFill>
        <p:spPr>
          <a:xfrm>
            <a:off x="1772598" y="1778775"/>
            <a:ext cx="8378755" cy="4351338"/>
          </a:xfrm>
          <a:prstGeom prst="rect">
            <a:avLst/>
          </a:prstGeom>
          <a:effectLst>
            <a:glow rad="127000">
              <a:schemeClr val="tx1"/>
            </a:glow>
          </a:effectLst>
        </p:spPr>
      </p:pic>
    </p:spTree>
    <p:extLst>
      <p:ext uri="{BB962C8B-B14F-4D97-AF65-F5344CB8AC3E}">
        <p14:creationId xmlns:p14="http://schemas.microsoft.com/office/powerpoint/2010/main" val="171288217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212317" y="1945500"/>
            <a:ext cx="4519659" cy="2706968"/>
          </a:xfrm>
          <a:prstGeom prst="rect">
            <a:avLst/>
          </a:prstGeom>
        </p:spPr>
        <p:txBody>
          <a:bodyPr vert="horz" lIns="91440" tIns="45720" rIns="91440" bIns="45720" rtlCol="0" anchor="b">
            <a:normAutofit fontScale="92500" lnSpcReduction="100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000" b="1" spc="-50" dirty="0">
                <a:ln w="3175">
                  <a:noFill/>
                </a:ln>
                <a:gradFill>
                  <a:gsLst>
                    <a:gs pos="0">
                      <a:srgbClr val="50E6FF"/>
                    </a:gs>
                    <a:gs pos="100000">
                      <a:srgbClr val="8661C5"/>
                    </a:gs>
                  </a:gsLst>
                  <a:lin ang="2700000" scaled="1"/>
                </a:gradFill>
                <a:latin typeface="Segoe UI Semibold"/>
              </a:rPr>
              <a:t>Disaster Recovery</a:t>
            </a:r>
          </a:p>
          <a:p>
            <a:pPr algn="ctr"/>
            <a:r>
              <a:rPr lang="en-US" sz="4000" b="1" spc="-50" dirty="0">
                <a:ln w="3175">
                  <a:noFill/>
                </a:ln>
                <a:gradFill>
                  <a:gsLst>
                    <a:gs pos="0">
                      <a:srgbClr val="50E6FF"/>
                    </a:gs>
                    <a:gs pos="100000">
                      <a:srgbClr val="8661C5"/>
                    </a:gs>
                  </a:gsLst>
                  <a:lin ang="2700000" scaled="1"/>
                </a:gradFill>
                <a:latin typeface="Segoe UI Semibold"/>
              </a:rPr>
              <a:t>options </a:t>
            </a:r>
          </a:p>
          <a:p>
            <a:pPr algn="ctr"/>
            <a:r>
              <a:rPr lang="en-US" sz="4000" b="1" spc="-50" dirty="0">
                <a:ln w="3175">
                  <a:noFill/>
                </a:ln>
                <a:gradFill>
                  <a:gsLst>
                    <a:gs pos="0">
                      <a:srgbClr val="50E6FF"/>
                    </a:gs>
                    <a:gs pos="100000">
                      <a:srgbClr val="8661C5"/>
                    </a:gs>
                  </a:gsLst>
                  <a:lin ang="2700000" scaled="1"/>
                </a:gradFill>
                <a:latin typeface="Segoe UI Semibold"/>
              </a:rPr>
              <a:t>with </a:t>
            </a:r>
          </a:p>
          <a:p>
            <a:pPr algn="ctr"/>
            <a:r>
              <a:rPr lang="en-US" sz="4000" b="1" spc="-50" dirty="0">
                <a:ln w="3175">
                  <a:noFill/>
                </a:ln>
                <a:gradFill>
                  <a:gsLst>
                    <a:gs pos="0">
                      <a:srgbClr val="50E6FF"/>
                    </a:gs>
                    <a:gs pos="100000">
                      <a:srgbClr val="8661C5"/>
                    </a:gs>
                  </a:gsLst>
                  <a:lin ang="2700000" scaled="1"/>
                </a:gradFill>
                <a:latin typeface="Segoe UI Semibold"/>
              </a:rPr>
              <a:t>Azure </a:t>
            </a:r>
          </a:p>
          <a:p>
            <a:pPr algn="ctr"/>
            <a:r>
              <a:rPr lang="en-US" sz="4000" b="1" spc="-50" dirty="0">
                <a:ln w="3175">
                  <a:noFill/>
                </a:ln>
                <a:gradFill>
                  <a:gsLst>
                    <a:gs pos="0">
                      <a:srgbClr val="50E6FF"/>
                    </a:gs>
                    <a:gs pos="100000">
                      <a:srgbClr val="8661C5"/>
                    </a:gs>
                  </a:gsLst>
                  <a:lin ang="2700000" scaled="1"/>
                </a:gradFill>
                <a:latin typeface="Segoe UI Semibold"/>
              </a:rPr>
              <a:t>Container Apps</a:t>
            </a:r>
          </a:p>
        </p:txBody>
      </p:sp>
      <p:pic>
        <p:nvPicPr>
          <p:cNvPr id="5" name="Content Placeholder 4">
            <a:extLst>
              <a:ext uri="{FF2B5EF4-FFF2-40B4-BE49-F238E27FC236}">
                <a16:creationId xmlns:a16="http://schemas.microsoft.com/office/drawing/2014/main" id="{1D46E60E-5CE1-935F-69C9-F6A32145CB73}"/>
              </a:ext>
            </a:extLst>
          </p:cNvPr>
          <p:cNvPicPr>
            <a:picLocks noChangeAspect="1"/>
          </p:cNvPicPr>
          <p:nvPr/>
        </p:nvPicPr>
        <p:blipFill>
          <a:blip r:embed="rId4"/>
          <a:stretch>
            <a:fillRect/>
          </a:stretch>
        </p:blipFill>
        <p:spPr>
          <a:xfrm>
            <a:off x="5080793" y="745586"/>
            <a:ext cx="6550073" cy="5461083"/>
          </a:xfrm>
          <a:prstGeom prst="rect">
            <a:avLst/>
          </a:prstGeom>
          <a:effectLst>
            <a:glow rad="127000">
              <a:schemeClr val="tx1"/>
            </a:glow>
          </a:effectLst>
        </p:spPr>
      </p:pic>
    </p:spTree>
    <p:extLst>
      <p:ext uri="{BB962C8B-B14F-4D97-AF65-F5344CB8AC3E}">
        <p14:creationId xmlns:p14="http://schemas.microsoft.com/office/powerpoint/2010/main" val="25581127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524084" y="190048"/>
            <a:ext cx="11894172" cy="1050889"/>
          </a:xfrm>
          <a:prstGeom prst="rect">
            <a:avLst/>
          </a:prstGeom>
        </p:spPr>
        <p:txBody>
          <a:bodyPr vert="horz" lIns="91440" tIns="45720" rIns="91440" bIns="45720" rtlCol="0" anchor="b">
            <a:normAutofit fontScale="925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Disaster Recovery options with Azure Container Apps</a:t>
            </a:r>
          </a:p>
        </p:txBody>
      </p:sp>
      <p:sp>
        <p:nvSpPr>
          <p:cNvPr id="5" name="Content Placeholder 3">
            <a:extLst>
              <a:ext uri="{FF2B5EF4-FFF2-40B4-BE49-F238E27FC236}">
                <a16:creationId xmlns:a16="http://schemas.microsoft.com/office/drawing/2014/main" id="{1ED84A1E-1651-4AA0-5327-2CFF93C333AD}"/>
              </a:ext>
            </a:extLst>
          </p:cNvPr>
          <p:cNvSpPr txBox="1">
            <a:spLocks/>
          </p:cNvSpPr>
          <p:nvPr/>
        </p:nvSpPr>
        <p:spPr>
          <a:xfrm>
            <a:off x="150044" y="1645919"/>
            <a:ext cx="10515600" cy="3921477"/>
          </a:xfrm>
          <a:prstGeom prst="rect">
            <a:avLst/>
          </a:prstGeom>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dirty="0">
                <a:solidFill>
                  <a:srgbClr val="0070C0"/>
                </a:solidFill>
              </a:rPr>
              <a:t>Regional Support</a:t>
            </a:r>
          </a:p>
          <a:p>
            <a:pPr algn="l"/>
            <a:endParaRPr lang="en-US" dirty="0">
              <a:solidFill>
                <a:schemeClr val="bg1"/>
              </a:solidFill>
            </a:endParaRPr>
          </a:p>
          <a:p>
            <a:pPr algn="l"/>
            <a:r>
              <a:rPr lang="en-US" dirty="0">
                <a:solidFill>
                  <a:srgbClr val="0070C0"/>
                </a:solidFill>
                <a:latin typeface="Segoe UI" panose="020B0502040204020203" pitchFamily="34" charset="0"/>
              </a:rPr>
              <a:t>ACR Availability Zones are supported in the following regions:</a:t>
            </a:r>
            <a:endParaRPr lang="en-US" dirty="0">
              <a:solidFill>
                <a:srgbClr val="0070C0"/>
              </a:solidFill>
            </a:endParaRPr>
          </a:p>
        </p:txBody>
      </p:sp>
      <p:pic>
        <p:nvPicPr>
          <p:cNvPr id="6" name="Picture 5">
            <a:extLst>
              <a:ext uri="{FF2B5EF4-FFF2-40B4-BE49-F238E27FC236}">
                <a16:creationId xmlns:a16="http://schemas.microsoft.com/office/drawing/2014/main" id="{AFE6DBD9-5317-A1D3-D3DD-74B195A6CE10}"/>
              </a:ext>
            </a:extLst>
          </p:cNvPr>
          <p:cNvPicPr>
            <a:picLocks noChangeAspect="1"/>
          </p:cNvPicPr>
          <p:nvPr/>
        </p:nvPicPr>
        <p:blipFill>
          <a:blip r:embed="rId4"/>
          <a:stretch>
            <a:fillRect/>
          </a:stretch>
        </p:blipFill>
        <p:spPr>
          <a:xfrm>
            <a:off x="1863240" y="3119061"/>
            <a:ext cx="7267575" cy="2352675"/>
          </a:xfrm>
          <a:prstGeom prst="rect">
            <a:avLst/>
          </a:prstGeom>
          <a:effectLst>
            <a:glow rad="127000">
              <a:schemeClr val="tx1"/>
            </a:glow>
          </a:effectLst>
        </p:spPr>
      </p:pic>
    </p:spTree>
    <p:extLst>
      <p:ext uri="{BB962C8B-B14F-4D97-AF65-F5344CB8AC3E}">
        <p14:creationId xmlns:p14="http://schemas.microsoft.com/office/powerpoint/2010/main" val="244156705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524084" y="190048"/>
            <a:ext cx="11894172" cy="1050889"/>
          </a:xfrm>
          <a:prstGeom prst="rect">
            <a:avLst/>
          </a:prstGeom>
        </p:spPr>
        <p:txBody>
          <a:bodyPr vert="horz" lIns="91440" tIns="45720" rIns="91440" bIns="45720" rtlCol="0" anchor="b">
            <a:normAutofit fontScale="925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Disaster Recovery options with Azure Container Apps</a:t>
            </a:r>
          </a:p>
        </p:txBody>
      </p:sp>
      <p:sp>
        <p:nvSpPr>
          <p:cNvPr id="4" name="Content Placeholder 3">
            <a:extLst>
              <a:ext uri="{FF2B5EF4-FFF2-40B4-BE49-F238E27FC236}">
                <a16:creationId xmlns:a16="http://schemas.microsoft.com/office/drawing/2014/main" id="{144BAFA5-2FA8-74D4-EEF8-581577086675}"/>
              </a:ext>
            </a:extLst>
          </p:cNvPr>
          <p:cNvSpPr txBox="1">
            <a:spLocks/>
          </p:cNvSpPr>
          <p:nvPr/>
        </p:nvSpPr>
        <p:spPr>
          <a:xfrm>
            <a:off x="148914" y="1292733"/>
            <a:ext cx="11631996" cy="5075961"/>
          </a:xfrm>
          <a:prstGeom prst="rect">
            <a:avLst/>
          </a:prstGeom>
          <a:noFill/>
        </p:spPr>
        <p:txBody>
          <a:bodyPr vert="horz" lIns="91440" tIns="45720" rIns="91440" bIns="45720" rtlCol="0" anchor="t">
            <a:normAutofit fontScale="92500" lnSpcReduction="20000"/>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buFont typeface="Arial" panose="020B0604020202020204" pitchFamily="34" charset="0"/>
              <a:buChar char="•"/>
            </a:pPr>
            <a:r>
              <a:rPr lang="en-US" sz="2000" dirty="0">
                <a:solidFill>
                  <a:srgbClr val="0070C0"/>
                </a:solidFill>
                <a:latin typeface="Segoe UI" panose="020B0502040204020203" pitchFamily="34" charset="0"/>
              </a:rPr>
              <a:t> Region conversions to availability zones aren't currently supported.</a:t>
            </a:r>
          </a:p>
          <a:p>
            <a:pPr algn="l">
              <a:buFont typeface="Arial" panose="020B0604020202020204" pitchFamily="34" charset="0"/>
              <a:buChar char="•"/>
            </a:pPr>
            <a:endParaRPr lang="en-US" sz="2000" dirty="0">
              <a:solidFill>
                <a:srgbClr val="0070C0"/>
              </a:solidFill>
              <a:latin typeface="Segoe UI" panose="020B0502040204020203" pitchFamily="34" charset="0"/>
            </a:endParaRPr>
          </a:p>
          <a:p>
            <a:pPr algn="l">
              <a:buFont typeface="Arial" panose="020B0604020202020204" pitchFamily="34" charset="0"/>
              <a:buChar char="•"/>
            </a:pPr>
            <a:r>
              <a:rPr lang="en-US" sz="2000" dirty="0">
                <a:solidFill>
                  <a:srgbClr val="0070C0"/>
                </a:solidFill>
                <a:latin typeface="Segoe UI" panose="020B0502040204020203" pitchFamily="34" charset="0"/>
              </a:rPr>
              <a:t> To enable availability zone support in a region, create the registry in the desired region with availability zone support enabled, or add a replicated region with availability zone support enabled.</a:t>
            </a:r>
          </a:p>
          <a:p>
            <a:pPr algn="l">
              <a:buFont typeface="Arial" panose="020B0604020202020204" pitchFamily="34" charset="0"/>
              <a:buChar char="•"/>
            </a:pPr>
            <a:endParaRPr lang="en-US" sz="2000" dirty="0">
              <a:solidFill>
                <a:srgbClr val="0070C0"/>
              </a:solidFill>
              <a:latin typeface="Segoe UI" panose="020B0502040204020203" pitchFamily="34" charset="0"/>
            </a:endParaRPr>
          </a:p>
          <a:p>
            <a:pPr algn="l">
              <a:buFont typeface="Arial" panose="020B0604020202020204" pitchFamily="34" charset="0"/>
              <a:buChar char="•"/>
            </a:pPr>
            <a:r>
              <a:rPr lang="en-US" sz="2000" dirty="0">
                <a:solidFill>
                  <a:srgbClr val="0070C0"/>
                </a:solidFill>
                <a:latin typeface="Segoe UI" panose="020B0502040204020203" pitchFamily="34" charset="0"/>
              </a:rPr>
              <a:t> A registry with an AZ-enabled stamp creates a home region replication with an AZ-enabled stamp by default. The AZ stamp can't be disabled once it's enabled.</a:t>
            </a:r>
          </a:p>
          <a:p>
            <a:pPr algn="l">
              <a:buFont typeface="Arial" panose="020B0604020202020204" pitchFamily="34" charset="0"/>
              <a:buChar char="•"/>
            </a:pPr>
            <a:endParaRPr lang="en-US" sz="2000" dirty="0">
              <a:solidFill>
                <a:srgbClr val="0070C0"/>
              </a:solidFill>
              <a:latin typeface="Segoe UI" panose="020B0502040204020203" pitchFamily="34" charset="0"/>
            </a:endParaRPr>
          </a:p>
          <a:p>
            <a:pPr algn="l">
              <a:buFont typeface="Arial" panose="020B0604020202020204" pitchFamily="34" charset="0"/>
              <a:buChar char="•"/>
            </a:pPr>
            <a:r>
              <a:rPr lang="en-US" sz="2000" dirty="0">
                <a:solidFill>
                  <a:srgbClr val="0070C0"/>
                </a:solidFill>
                <a:latin typeface="Segoe UI" panose="020B0502040204020203" pitchFamily="34" charset="0"/>
              </a:rPr>
              <a:t> The home region replication represents the home region registry. It helps to view and manage the availability zone properties and can't be deleted.</a:t>
            </a:r>
          </a:p>
          <a:p>
            <a:pPr algn="l">
              <a:buFont typeface="Arial" panose="020B0604020202020204" pitchFamily="34" charset="0"/>
              <a:buChar char="•"/>
            </a:pPr>
            <a:endParaRPr lang="en-US" sz="2000" dirty="0">
              <a:solidFill>
                <a:srgbClr val="0070C0"/>
              </a:solidFill>
              <a:latin typeface="Segoe UI" panose="020B0502040204020203" pitchFamily="34" charset="0"/>
            </a:endParaRPr>
          </a:p>
          <a:p>
            <a:pPr algn="l">
              <a:buFont typeface="Arial" panose="020B0604020202020204" pitchFamily="34" charset="0"/>
              <a:buChar char="•"/>
            </a:pPr>
            <a:r>
              <a:rPr lang="en-US" sz="2000" dirty="0">
                <a:solidFill>
                  <a:srgbClr val="0070C0"/>
                </a:solidFill>
                <a:latin typeface="Segoe UI" panose="020B0502040204020203" pitchFamily="34" charset="0"/>
              </a:rPr>
              <a:t> The availability zone is per region, once the replications are created, their states can't be changed, except by deleting and re-creating the replications.</a:t>
            </a:r>
          </a:p>
          <a:p>
            <a:pPr algn="l">
              <a:buFont typeface="Arial" panose="020B0604020202020204" pitchFamily="34" charset="0"/>
              <a:buChar char="•"/>
            </a:pPr>
            <a:r>
              <a:rPr lang="en-US" sz="2000" dirty="0">
                <a:solidFill>
                  <a:srgbClr val="0070C0"/>
                </a:solidFill>
                <a:latin typeface="Segoe UI" panose="020B0502040204020203" pitchFamily="34" charset="0"/>
              </a:rPr>
              <a:t> Zone redundancy can't be disabled in a region.</a:t>
            </a:r>
          </a:p>
          <a:p>
            <a:pPr algn="l">
              <a:buFont typeface="Arial" panose="020B0604020202020204" pitchFamily="34" charset="0"/>
              <a:buChar char="•"/>
            </a:pPr>
            <a:r>
              <a:rPr lang="en-US" sz="2000" dirty="0">
                <a:solidFill>
                  <a:srgbClr val="0070C0"/>
                </a:solidFill>
                <a:latin typeface="Segoe UI" panose="020B0502040204020203" pitchFamily="34" charset="0"/>
                <a:hlinkClick r:id="rId4">
                  <a:extLst>
                    <a:ext uri="{A12FA001-AC4F-418D-AE19-62706E023703}">
                      <ahyp:hlinkClr xmlns:ahyp="http://schemas.microsoft.com/office/drawing/2018/hyperlinkcolor" val="tx"/>
                    </a:ext>
                  </a:extLst>
                </a:hlinkClick>
              </a:rPr>
              <a:t> ACR Tasks</a:t>
            </a:r>
            <a:r>
              <a:rPr lang="en-US" sz="2000" dirty="0">
                <a:solidFill>
                  <a:srgbClr val="0070C0"/>
                </a:solidFill>
                <a:latin typeface="Segoe UI" panose="020B0502040204020203" pitchFamily="34" charset="0"/>
              </a:rPr>
              <a:t> doesn't yet support availability zones</a:t>
            </a:r>
            <a:r>
              <a:rPr lang="en-US" dirty="0">
                <a:solidFill>
                  <a:srgbClr val="0070C0"/>
                </a:solidFill>
                <a:latin typeface="Segoe UI" panose="020B0502040204020203" pitchFamily="34" charset="0"/>
              </a:rPr>
              <a:t>.</a:t>
            </a:r>
          </a:p>
          <a:p>
            <a:endParaRPr lang="en-US" dirty="0">
              <a:solidFill>
                <a:schemeClr val="bg1"/>
              </a:solidFill>
            </a:endParaRPr>
          </a:p>
        </p:txBody>
      </p:sp>
    </p:spTree>
    <p:extLst>
      <p:ext uri="{BB962C8B-B14F-4D97-AF65-F5344CB8AC3E}">
        <p14:creationId xmlns:p14="http://schemas.microsoft.com/office/powerpoint/2010/main" val="251292539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658"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550835" y="2284261"/>
            <a:ext cx="4352486" cy="4488536"/>
          </a:xfrm>
          <a:prstGeom prst="rect">
            <a:avLst/>
          </a:prstGeom>
          <a:noFill/>
        </p:spPr>
        <p:txBody>
          <a:bodyPr wrap="square" rtlCol="0">
            <a:spAutoFit/>
          </a:bodyPr>
          <a:lstStyle/>
          <a:p>
            <a:pPr algn="ctr" defTabSz="348386"/>
            <a:r>
              <a:rPr lang="en-NZ" sz="5028" b="1" dirty="0">
                <a:solidFill>
                  <a:srgbClr val="0070C0"/>
                </a:solidFill>
                <a:latin typeface="Trebuchet MS" panose="020B0603020202020204"/>
              </a:rPr>
              <a:t>KEEP</a:t>
            </a:r>
          </a:p>
          <a:p>
            <a:pPr algn="ctr" defTabSz="348386"/>
            <a:r>
              <a:rPr lang="en-NZ" sz="5028" b="1" dirty="0">
                <a:solidFill>
                  <a:srgbClr val="0070C0"/>
                </a:solidFill>
                <a:latin typeface="Trebuchet MS" panose="020B0603020202020204"/>
              </a:rPr>
              <a:t>CONTAINERS CALM</a:t>
            </a:r>
          </a:p>
          <a:p>
            <a:pPr algn="ctr" defTabSz="348386"/>
            <a:r>
              <a:rPr lang="en-NZ" sz="3428" b="1" dirty="0">
                <a:solidFill>
                  <a:srgbClr val="0070C0"/>
                </a:solidFill>
                <a:latin typeface="Trebuchet MS" panose="020B0603020202020204"/>
              </a:rPr>
              <a:t>AND</a:t>
            </a:r>
            <a:endParaRPr lang="en-NZ" sz="5028" b="1" dirty="0">
              <a:solidFill>
                <a:srgbClr val="0070C0"/>
              </a:solidFill>
              <a:latin typeface="Trebuchet MS" panose="020B0603020202020204"/>
            </a:endParaRPr>
          </a:p>
          <a:p>
            <a:pPr algn="ctr" defTabSz="348386"/>
            <a:r>
              <a:rPr lang="en-NZ" sz="5028" b="1" dirty="0">
                <a:solidFill>
                  <a:srgbClr val="0070C0"/>
                </a:solidFill>
                <a:latin typeface="Trebuchet MS" panose="020B0603020202020204"/>
              </a:rPr>
              <a:t>PUT IT IN AZURE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4732935" y="853327"/>
            <a:ext cx="6283800" cy="5523132"/>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6141234" y="2394644"/>
            <a:ext cx="4422628" cy="1358577"/>
          </a:xfrm>
          <a:prstGeom prst="rect">
            <a:avLst/>
          </a:prstGeom>
          <a:noFill/>
        </p:spPr>
        <p:txBody>
          <a:bodyPr wrap="square">
            <a:spAutoFit/>
          </a:bodyPr>
          <a:lstStyle/>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Understanding KEDA</a:t>
            </a:r>
            <a:endParaRPr lang="en-US" sz="4114"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Azure Container Apps - Pricing | Microsoft Azure">
            <a:extLst>
              <a:ext uri="{FF2B5EF4-FFF2-40B4-BE49-F238E27FC236}">
                <a16:creationId xmlns:a16="http://schemas.microsoft.com/office/drawing/2014/main" id="{4AAD783E-5FDF-E2AC-59BA-29E637FBD54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835" y="21908"/>
            <a:ext cx="4321238" cy="22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7132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8841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pic>
        <p:nvPicPr>
          <p:cNvPr id="8" name="Picture 7">
            <a:extLst>
              <a:ext uri="{FF2B5EF4-FFF2-40B4-BE49-F238E27FC236}">
                <a16:creationId xmlns:a16="http://schemas.microsoft.com/office/drawing/2014/main" id="{A8F9AFCA-C9CC-025E-A890-153D78D90D5C}"/>
              </a:ext>
            </a:extLst>
          </p:cNvPr>
          <p:cNvPicPr>
            <a:picLocks noChangeAspect="1"/>
          </p:cNvPicPr>
          <p:nvPr/>
        </p:nvPicPr>
        <p:blipFill>
          <a:blip r:embed="rId4"/>
          <a:stretch>
            <a:fillRect/>
          </a:stretch>
        </p:blipFill>
        <p:spPr>
          <a:xfrm>
            <a:off x="4054145" y="3006811"/>
            <a:ext cx="7890429" cy="3262777"/>
          </a:xfrm>
          <a:prstGeom prst="rect">
            <a:avLst/>
          </a:prstGeom>
        </p:spPr>
      </p:pic>
      <p:sp>
        <p:nvSpPr>
          <p:cNvPr id="9" name="Title 1">
            <a:extLst>
              <a:ext uri="{FF2B5EF4-FFF2-40B4-BE49-F238E27FC236}">
                <a16:creationId xmlns:a16="http://schemas.microsoft.com/office/drawing/2014/main" id="{1C80A8BF-CC7D-1575-A6B6-FBB97B55450D}"/>
              </a:ext>
            </a:extLst>
          </p:cNvPr>
          <p:cNvSpPr txBox="1">
            <a:spLocks/>
          </p:cNvSpPr>
          <p:nvPr/>
        </p:nvSpPr>
        <p:spPr>
          <a:xfrm>
            <a:off x="208579" y="714155"/>
            <a:ext cx="12192000" cy="565608"/>
          </a:xfrm>
          <a:prstGeom prst="rect">
            <a:avLst/>
          </a:prstGeom>
        </p:spPr>
        <p:txBody>
          <a:bodyPr vert="horz" lIns="91440" tIns="45720" rIns="91440" bIns="45720" rtlCol="0" anchor="b">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3921" dirty="0">
                <a:solidFill>
                  <a:schemeClr val="accent1"/>
                </a:solidFill>
              </a:rPr>
              <a:t>What are Microservices?</a:t>
            </a:r>
          </a:p>
        </p:txBody>
      </p:sp>
      <p:sp>
        <p:nvSpPr>
          <p:cNvPr id="4" name="Text Placeholder 2">
            <a:extLst>
              <a:ext uri="{FF2B5EF4-FFF2-40B4-BE49-F238E27FC236}">
                <a16:creationId xmlns:a16="http://schemas.microsoft.com/office/drawing/2014/main" id="{9B8A2266-CCA4-2E57-1874-CB8818E8E2EF}"/>
              </a:ext>
            </a:extLst>
          </p:cNvPr>
          <p:cNvSpPr txBox="1">
            <a:spLocks/>
          </p:cNvSpPr>
          <p:nvPr/>
        </p:nvSpPr>
        <p:spPr>
          <a:xfrm>
            <a:off x="148914" y="1215740"/>
            <a:ext cx="5794468" cy="3088882"/>
          </a:xfrm>
          <a:prstGeom prst="rect">
            <a:avLst/>
          </a:prstGeom>
        </p:spPr>
        <p:txBody>
          <a:bodyPr vert="horz" wrap="square" lIns="143428" tIns="89642" rIns="143428" bIns="89642" rtlCol="0">
            <a:sp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36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800" dirty="0">
                <a:solidFill>
                  <a:srgbClr val="0070C0"/>
                </a:solidFill>
                <a:latin typeface="Segoe UI" panose="020B0502040204020203" pitchFamily="34" charset="0"/>
              </a:rPr>
              <a:t>An approach to application development</a:t>
            </a:r>
          </a:p>
          <a:p>
            <a:r>
              <a:rPr lang="en-US" sz="2800" dirty="0">
                <a:solidFill>
                  <a:srgbClr val="0070C0"/>
                </a:solidFill>
                <a:latin typeface="Segoe UI" panose="020B0502040204020203" pitchFamily="34" charset="0"/>
              </a:rPr>
              <a:t>Large application built around a collection of services</a:t>
            </a:r>
          </a:p>
          <a:p>
            <a:r>
              <a:rPr lang="en-US" sz="2800" dirty="0">
                <a:solidFill>
                  <a:srgbClr val="0070C0"/>
                </a:solidFill>
                <a:latin typeface="Segoe UI" panose="020B0502040204020203" pitchFamily="34" charset="0"/>
              </a:rPr>
              <a:t>Distributed architecture</a:t>
            </a:r>
          </a:p>
          <a:p>
            <a:endParaRPr lang="en-US" sz="2353" dirty="0"/>
          </a:p>
          <a:p>
            <a:pPr marL="0" indent="0">
              <a:buNone/>
            </a:pPr>
            <a:endParaRPr lang="en-US" sz="2353" dirty="0"/>
          </a:p>
        </p:txBody>
      </p:sp>
    </p:spTree>
    <p:extLst>
      <p:ext uri="{BB962C8B-B14F-4D97-AF65-F5344CB8AC3E}">
        <p14:creationId xmlns:p14="http://schemas.microsoft.com/office/powerpoint/2010/main" val="37646874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450932" y="190048"/>
            <a:ext cx="10816570" cy="1050889"/>
          </a:xfrm>
          <a:prstGeom prst="rect">
            <a:avLst/>
          </a:prstGeom>
        </p:spPr>
        <p:txBody>
          <a:bodyPr vert="horz" lIns="91440" tIns="45720" rIns="91440" bIns="45720" rtlCol="0" anchor="b">
            <a:norm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Kubernetes Event-Driven Autoscaling (KEDA)</a:t>
            </a:r>
          </a:p>
        </p:txBody>
      </p:sp>
      <p:sp>
        <p:nvSpPr>
          <p:cNvPr id="5" name="Content Placeholder 2">
            <a:extLst>
              <a:ext uri="{FF2B5EF4-FFF2-40B4-BE49-F238E27FC236}">
                <a16:creationId xmlns:a16="http://schemas.microsoft.com/office/drawing/2014/main" id="{3A03D48D-5CF9-9FBA-FC64-29FB5DD3BB8C}"/>
              </a:ext>
            </a:extLst>
          </p:cNvPr>
          <p:cNvSpPr txBox="1">
            <a:spLocks/>
          </p:cNvSpPr>
          <p:nvPr/>
        </p:nvSpPr>
        <p:spPr>
          <a:xfrm>
            <a:off x="229382" y="1420800"/>
            <a:ext cx="4239526" cy="5176255"/>
          </a:xfrm>
          <a:prstGeom prst="rect">
            <a:avLst/>
          </a:prstGeom>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r>
              <a:rPr lang="en-US" sz="2400" dirty="0">
                <a:solidFill>
                  <a:srgbClr val="0070C0"/>
                </a:solidFill>
              </a:rPr>
              <a:t>Kubernetes Event-driven Autoscaling (KEDA) is a single-purpose and lightweight component that strives to make application autoscaling simple and is a CNCF Incubation project.</a:t>
            </a:r>
          </a:p>
          <a:p>
            <a:pPr algn="l"/>
            <a:r>
              <a:rPr lang="en-US" sz="2400" dirty="0">
                <a:solidFill>
                  <a:srgbClr val="0070C0"/>
                </a:solidFill>
              </a:rPr>
              <a:t>It applies event-driven autoscaling to scale your application to meet demand in a sustainable and cost-efficient manner with scale-to-zero.</a:t>
            </a:r>
          </a:p>
          <a:p>
            <a:endParaRPr lang="en-US" dirty="0"/>
          </a:p>
        </p:txBody>
      </p:sp>
      <p:pic>
        <p:nvPicPr>
          <p:cNvPr id="10" name="Picture 9">
            <a:extLst>
              <a:ext uri="{FF2B5EF4-FFF2-40B4-BE49-F238E27FC236}">
                <a16:creationId xmlns:a16="http://schemas.microsoft.com/office/drawing/2014/main" id="{1285EF5E-BFBC-9A47-E466-FAD42DC5450D}"/>
              </a:ext>
            </a:extLst>
          </p:cNvPr>
          <p:cNvPicPr>
            <a:picLocks noChangeAspect="1"/>
          </p:cNvPicPr>
          <p:nvPr/>
        </p:nvPicPr>
        <p:blipFill>
          <a:blip r:embed="rId4"/>
          <a:stretch>
            <a:fillRect/>
          </a:stretch>
        </p:blipFill>
        <p:spPr>
          <a:xfrm>
            <a:off x="4468908" y="1430985"/>
            <a:ext cx="7481514" cy="4381498"/>
          </a:xfrm>
          <a:prstGeom prst="rect">
            <a:avLst/>
          </a:prstGeom>
        </p:spPr>
      </p:pic>
    </p:spTree>
    <p:extLst>
      <p:ext uri="{BB962C8B-B14F-4D97-AF65-F5344CB8AC3E}">
        <p14:creationId xmlns:p14="http://schemas.microsoft.com/office/powerpoint/2010/main" val="338910927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450932" y="190048"/>
            <a:ext cx="2543079" cy="1050889"/>
          </a:xfrm>
          <a:prstGeom prst="rect">
            <a:avLst/>
          </a:prstGeom>
        </p:spPr>
        <p:txBody>
          <a:bodyPr vert="horz" lIns="91440" tIns="45720" rIns="91440" bIns="45720" rtlCol="0" anchor="b">
            <a:norm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Scaling</a:t>
            </a:r>
          </a:p>
        </p:txBody>
      </p:sp>
      <p:grpSp>
        <p:nvGrpSpPr>
          <p:cNvPr id="6" name="Group 5">
            <a:extLst>
              <a:ext uri="{FF2B5EF4-FFF2-40B4-BE49-F238E27FC236}">
                <a16:creationId xmlns:a16="http://schemas.microsoft.com/office/drawing/2014/main" id="{14BA91C7-4348-6DA4-BF3B-2253615C98EF}"/>
              </a:ext>
            </a:extLst>
          </p:cNvPr>
          <p:cNvGrpSpPr/>
          <p:nvPr/>
        </p:nvGrpSpPr>
        <p:grpSpPr>
          <a:xfrm>
            <a:off x="491410" y="2132218"/>
            <a:ext cx="2728414" cy="3916393"/>
            <a:chOff x="497386" y="2573652"/>
            <a:chExt cx="2728414" cy="3916393"/>
          </a:xfrm>
          <a:solidFill>
            <a:srgbClr val="0F0F0F"/>
          </a:solidFill>
        </p:grpSpPr>
        <p:sp>
          <p:nvSpPr>
            <p:cNvPr id="8" name="Rectangle 7">
              <a:extLst>
                <a:ext uri="{FF2B5EF4-FFF2-40B4-BE49-F238E27FC236}">
                  <a16:creationId xmlns:a16="http://schemas.microsoft.com/office/drawing/2014/main" id="{087163ED-9472-37CC-B577-15F1DE01C5AD}"/>
                </a:ext>
              </a:extLst>
            </p:cNvPr>
            <p:cNvSpPr/>
            <p:nvPr/>
          </p:nvSpPr>
          <p:spPr bwMode="auto">
            <a:xfrm>
              <a:off x="497386" y="2573652"/>
              <a:ext cx="2728414" cy="39163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821E866E-8126-2A86-B1C1-53910F4B6078}"/>
                </a:ext>
              </a:extLst>
            </p:cNvPr>
            <p:cNvSpPr txBox="1">
              <a:spLocks/>
            </p:cNvSpPr>
            <p:nvPr/>
          </p:nvSpPr>
          <p:spPr>
            <a:xfrm>
              <a:off x="497386" y="2758318"/>
              <a:ext cx="2728414" cy="430887"/>
            </a:xfrm>
            <a:prstGeom prst="rect">
              <a:avLst/>
            </a:prstGeom>
            <a:grp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800" b="0" i="0" u="none" strike="noStrike" kern="1200" cap="none" spc="-50" normalizeH="0" baseline="0" noProof="0">
                  <a:ln w="3175">
                    <a:noFill/>
                  </a:ln>
                  <a:solidFill>
                    <a:srgbClr val="0070C0"/>
                  </a:solidFill>
                  <a:effectLst/>
                  <a:uLnTx/>
                  <a:uFillTx/>
                  <a:latin typeface="Segoe UI Semibold"/>
                  <a:ea typeface="+mn-ea"/>
                  <a:cs typeface="Segoe UI" pitchFamily="34" charset="0"/>
                </a:rPr>
                <a:t>HTTP</a:t>
              </a:r>
            </a:p>
          </p:txBody>
        </p:sp>
        <p:sp>
          <p:nvSpPr>
            <p:cNvPr id="11" name="TextBox 10">
              <a:extLst>
                <a:ext uri="{FF2B5EF4-FFF2-40B4-BE49-F238E27FC236}">
                  <a16:creationId xmlns:a16="http://schemas.microsoft.com/office/drawing/2014/main" id="{4EB594B0-E20B-79C1-94C0-4FBDAB25341B}"/>
                </a:ext>
              </a:extLst>
            </p:cNvPr>
            <p:cNvSpPr txBox="1"/>
            <p:nvPr/>
          </p:nvSpPr>
          <p:spPr>
            <a:xfrm>
              <a:off x="584201" y="3562352"/>
              <a:ext cx="2641599" cy="1569660"/>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"http-rule"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"http"</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9CDCFE"/>
                  </a:solidFill>
                  <a:effectLst/>
                  <a:uLnTx/>
                  <a:uFillTx/>
                  <a:latin typeface="Consolas" panose="020B0609020204030204" pitchFamily="49" charset="0"/>
                  <a:ea typeface="+mn-ea"/>
                  <a:cs typeface="+mn-cs"/>
                </a:rPr>
                <a:t>concurrentRequests</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B5CEA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12" name="Group 11">
            <a:extLst>
              <a:ext uri="{FF2B5EF4-FFF2-40B4-BE49-F238E27FC236}">
                <a16:creationId xmlns:a16="http://schemas.microsoft.com/office/drawing/2014/main" id="{A9A2F800-59A4-E677-42B3-486840789FFA}"/>
              </a:ext>
            </a:extLst>
          </p:cNvPr>
          <p:cNvGrpSpPr/>
          <p:nvPr/>
        </p:nvGrpSpPr>
        <p:grpSpPr>
          <a:xfrm>
            <a:off x="6175065" y="2124902"/>
            <a:ext cx="2728415" cy="3916393"/>
            <a:chOff x="6175065" y="2566336"/>
            <a:chExt cx="2728415" cy="3916393"/>
          </a:xfrm>
          <a:solidFill>
            <a:srgbClr val="0F0F0F"/>
          </a:solidFill>
        </p:grpSpPr>
        <p:sp>
          <p:nvSpPr>
            <p:cNvPr id="13" name="Rectangle 12">
              <a:extLst>
                <a:ext uri="{FF2B5EF4-FFF2-40B4-BE49-F238E27FC236}">
                  <a16:creationId xmlns:a16="http://schemas.microsoft.com/office/drawing/2014/main" id="{91122879-585D-5279-A3D8-9C81CFB2385A}"/>
                </a:ext>
              </a:extLst>
            </p:cNvPr>
            <p:cNvSpPr/>
            <p:nvPr/>
          </p:nvSpPr>
          <p:spPr bwMode="auto">
            <a:xfrm>
              <a:off x="6175065" y="2566336"/>
              <a:ext cx="2728414" cy="39163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4" name="Title 1">
              <a:extLst>
                <a:ext uri="{FF2B5EF4-FFF2-40B4-BE49-F238E27FC236}">
                  <a16:creationId xmlns:a16="http://schemas.microsoft.com/office/drawing/2014/main" id="{3AFD765D-D4D2-99C0-3E10-70C61EC74C6B}"/>
                </a:ext>
              </a:extLst>
            </p:cNvPr>
            <p:cNvSpPr txBox="1">
              <a:spLocks/>
            </p:cNvSpPr>
            <p:nvPr/>
          </p:nvSpPr>
          <p:spPr>
            <a:xfrm>
              <a:off x="6177042" y="2758318"/>
              <a:ext cx="2726438" cy="369332"/>
            </a:xfrm>
            <a:prstGeom prst="rect">
              <a:avLst/>
            </a:prstGeom>
            <a:grp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0C0"/>
                  </a:solidFill>
                  <a:effectLst/>
                  <a:uLnTx/>
                  <a:uFillTx/>
                  <a:latin typeface="Segoe UI Semibold"/>
                  <a:ea typeface="+mn-ea"/>
                  <a:cs typeface="Segoe UI" pitchFamily="34" charset="0"/>
                </a:rPr>
                <a:t>CPU</a:t>
              </a:r>
            </a:p>
          </p:txBody>
        </p:sp>
        <p:sp>
          <p:nvSpPr>
            <p:cNvPr id="15" name="TextBox 14">
              <a:extLst>
                <a:ext uri="{FF2B5EF4-FFF2-40B4-BE49-F238E27FC236}">
                  <a16:creationId xmlns:a16="http://schemas.microsoft.com/office/drawing/2014/main" id="{8CCCB142-0F1A-E256-C83A-13CE4B4DC376}"/>
                </a:ext>
              </a:extLst>
            </p:cNvPr>
            <p:cNvSpPr txBox="1"/>
            <p:nvPr/>
          </p:nvSpPr>
          <p:spPr>
            <a:xfrm>
              <a:off x="6325299" y="3564869"/>
              <a:ext cx="2578180" cy="1938992"/>
            </a:xfrm>
            <a:prstGeom prst="rect">
              <a:avLst/>
            </a:prstGeom>
            <a:grp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cpu</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"Utilization"</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"50"</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16" name="Group 15">
            <a:extLst>
              <a:ext uri="{FF2B5EF4-FFF2-40B4-BE49-F238E27FC236}">
                <a16:creationId xmlns:a16="http://schemas.microsoft.com/office/drawing/2014/main" id="{28EF7BA9-EC57-ED37-8600-B3BB44CE3FB6}"/>
              </a:ext>
            </a:extLst>
          </p:cNvPr>
          <p:cNvGrpSpPr/>
          <p:nvPr/>
        </p:nvGrpSpPr>
        <p:grpSpPr>
          <a:xfrm>
            <a:off x="9012916" y="2132218"/>
            <a:ext cx="2728414" cy="3916393"/>
            <a:chOff x="9012916" y="2573652"/>
            <a:chExt cx="2728414" cy="3916393"/>
          </a:xfrm>
        </p:grpSpPr>
        <p:sp>
          <p:nvSpPr>
            <p:cNvPr id="17" name="Rectangle 16">
              <a:extLst>
                <a:ext uri="{FF2B5EF4-FFF2-40B4-BE49-F238E27FC236}">
                  <a16:creationId xmlns:a16="http://schemas.microsoft.com/office/drawing/2014/main" id="{FDED6B63-AD88-46A2-562B-83F0EFFC57F1}"/>
                </a:ext>
              </a:extLst>
            </p:cNvPr>
            <p:cNvSpPr/>
            <p:nvPr/>
          </p:nvSpPr>
          <p:spPr bwMode="auto">
            <a:xfrm>
              <a:off x="9012916" y="2573652"/>
              <a:ext cx="2728414" cy="3916393"/>
            </a:xfrm>
            <a:prstGeom prst="rect">
              <a:avLst/>
            </a:prstGeom>
            <a:solidFill>
              <a:srgbClr val="0F0F0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18" name="Title 1">
              <a:extLst>
                <a:ext uri="{FF2B5EF4-FFF2-40B4-BE49-F238E27FC236}">
                  <a16:creationId xmlns:a16="http://schemas.microsoft.com/office/drawing/2014/main" id="{D10A4FE0-3426-FEFD-43CC-4A59090F84FD}"/>
                </a:ext>
              </a:extLst>
            </p:cNvPr>
            <p:cNvSpPr txBox="1">
              <a:spLocks/>
            </p:cNvSpPr>
            <p:nvPr/>
          </p:nvSpPr>
          <p:spPr>
            <a:xfrm>
              <a:off x="9012916" y="2758318"/>
              <a:ext cx="2723357" cy="369332"/>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dirty="0">
                  <a:ln w="3175">
                    <a:noFill/>
                  </a:ln>
                  <a:solidFill>
                    <a:srgbClr val="0070C0"/>
                  </a:solidFill>
                  <a:effectLst/>
                  <a:uLnTx/>
                  <a:uFillTx/>
                  <a:latin typeface="Segoe UI Semibold"/>
                  <a:ea typeface="+mn-ea"/>
                  <a:cs typeface="Segoe UI" pitchFamily="34" charset="0"/>
                </a:rPr>
                <a:t>Memory</a:t>
              </a:r>
            </a:p>
          </p:txBody>
        </p:sp>
        <p:sp>
          <p:nvSpPr>
            <p:cNvPr id="19" name="TextBox 18">
              <a:extLst>
                <a:ext uri="{FF2B5EF4-FFF2-40B4-BE49-F238E27FC236}">
                  <a16:creationId xmlns:a16="http://schemas.microsoft.com/office/drawing/2014/main" id="{FB2B5FD0-82E3-1687-87EB-DFF37113B4E1}"/>
                </a:ext>
              </a:extLst>
            </p:cNvPr>
            <p:cNvSpPr txBox="1"/>
            <p:nvPr/>
          </p:nvSpPr>
          <p:spPr>
            <a:xfrm>
              <a:off x="9135611" y="3562352"/>
              <a:ext cx="2600660" cy="19389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"name"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"mem-rule"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"custom"</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"memory"</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"metadata"</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"type"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err="1">
                  <a:ln>
                    <a:noFill/>
                  </a:ln>
                  <a:solidFill>
                    <a:srgbClr val="CE9178"/>
                  </a:solidFill>
                  <a:effectLst/>
                  <a:uLnTx/>
                  <a:uFillTx/>
                  <a:latin typeface="Consolas" panose="020B0609020204030204" pitchFamily="49" charset="0"/>
                  <a:ea typeface="+mn-ea"/>
                  <a:cs typeface="+mn-cs"/>
                </a:rPr>
                <a:t>AverageValue</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9CDCFE"/>
                  </a:solidFill>
                  <a:effectLst/>
                  <a:uLnTx/>
                  <a:uFillTx/>
                  <a:latin typeface="Consolas" panose="020B0609020204030204" pitchFamily="49" charset="0"/>
                  <a:ea typeface="+mn-ea"/>
                  <a:cs typeface="+mn-cs"/>
                </a:rPr>
                <a:t>"value"</a:t>
              </a: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a:ln>
                    <a:noFill/>
                  </a:ln>
                  <a:solidFill>
                    <a:srgbClr val="CE9178"/>
                  </a:solidFill>
                  <a:effectLst/>
                  <a:uLnTx/>
                  <a:uFillTx/>
                  <a:latin typeface="Consolas" panose="020B0609020204030204" pitchFamily="49" charset="0"/>
                  <a:ea typeface="+mn-ea"/>
                  <a:cs typeface="+mn-cs"/>
                </a:rPr>
                <a:t>"512"</a:t>
              </a:r>
              <a:endPar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D4D4D4"/>
                  </a:solidFill>
                  <a:effectLst/>
                  <a:uLnTx/>
                  <a:uFillTx/>
                  <a:latin typeface="Consolas" panose="020B0609020204030204" pitchFamily="49" charset="0"/>
                  <a:ea typeface="+mn-ea"/>
                  <a:cs typeface="+mn-cs"/>
                </a:rPr>
                <a:t>}</a:t>
              </a:r>
            </a:p>
          </p:txBody>
        </p:sp>
      </p:grpSp>
      <p:grpSp>
        <p:nvGrpSpPr>
          <p:cNvPr id="20" name="Group 19">
            <a:extLst>
              <a:ext uri="{FF2B5EF4-FFF2-40B4-BE49-F238E27FC236}">
                <a16:creationId xmlns:a16="http://schemas.microsoft.com/office/drawing/2014/main" id="{41A16DF1-CE16-24B7-9491-68FF6BB7C590}"/>
              </a:ext>
            </a:extLst>
          </p:cNvPr>
          <p:cNvGrpSpPr/>
          <p:nvPr/>
        </p:nvGrpSpPr>
        <p:grpSpPr>
          <a:xfrm>
            <a:off x="3337214" y="2124903"/>
            <a:ext cx="2728414" cy="3916393"/>
            <a:chOff x="3337214" y="2566337"/>
            <a:chExt cx="2728414" cy="3916393"/>
          </a:xfrm>
          <a:solidFill>
            <a:srgbClr val="0F0F0F"/>
          </a:solidFill>
        </p:grpSpPr>
        <p:grpSp>
          <p:nvGrpSpPr>
            <p:cNvPr id="21" name="Group 20">
              <a:extLst>
                <a:ext uri="{FF2B5EF4-FFF2-40B4-BE49-F238E27FC236}">
                  <a16:creationId xmlns:a16="http://schemas.microsoft.com/office/drawing/2014/main" id="{910CDFF8-E5FC-5AF4-E3F1-F96544DA8A4E}"/>
                </a:ext>
              </a:extLst>
            </p:cNvPr>
            <p:cNvGrpSpPr/>
            <p:nvPr/>
          </p:nvGrpSpPr>
          <p:grpSpPr>
            <a:xfrm>
              <a:off x="3337214" y="2566337"/>
              <a:ext cx="2728414" cy="3916393"/>
              <a:chOff x="3337214" y="2566337"/>
              <a:chExt cx="2728414" cy="3916393"/>
            </a:xfrm>
            <a:grpFill/>
          </p:grpSpPr>
          <p:sp>
            <p:nvSpPr>
              <p:cNvPr id="23" name="Rectangle 22">
                <a:extLst>
                  <a:ext uri="{FF2B5EF4-FFF2-40B4-BE49-F238E27FC236}">
                    <a16:creationId xmlns:a16="http://schemas.microsoft.com/office/drawing/2014/main" id="{B8A4A69B-9F5C-6C8E-C2A5-840C95B6F50E}"/>
                  </a:ext>
                </a:extLst>
              </p:cNvPr>
              <p:cNvSpPr/>
              <p:nvPr/>
            </p:nvSpPr>
            <p:spPr bwMode="auto">
              <a:xfrm>
                <a:off x="3337214" y="2566337"/>
                <a:ext cx="2728414" cy="3916393"/>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Segoe UI" pitchFamily="34" charset="0"/>
                  <a:cs typeface="Segoe UI" pitchFamily="34" charset="0"/>
                </a:endParaRPr>
              </a:p>
            </p:txBody>
          </p:sp>
          <p:sp>
            <p:nvSpPr>
              <p:cNvPr id="24" name="Title 1">
                <a:extLst>
                  <a:ext uri="{FF2B5EF4-FFF2-40B4-BE49-F238E27FC236}">
                    <a16:creationId xmlns:a16="http://schemas.microsoft.com/office/drawing/2014/main" id="{61EAC005-5ACC-0F82-BBEF-3076535B67C5}"/>
                  </a:ext>
                </a:extLst>
              </p:cNvPr>
              <p:cNvSpPr txBox="1">
                <a:spLocks/>
              </p:cNvSpPr>
              <p:nvPr/>
            </p:nvSpPr>
            <p:spPr>
              <a:xfrm>
                <a:off x="3361357" y="2758318"/>
                <a:ext cx="2704271" cy="369332"/>
              </a:xfrm>
              <a:prstGeom prst="rect">
                <a:avLst/>
              </a:prstGeom>
              <a:grpFill/>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50" normalizeH="0" baseline="0" noProof="0">
                    <a:ln w="3175">
                      <a:noFill/>
                    </a:ln>
                    <a:solidFill>
                      <a:srgbClr val="0070C0"/>
                    </a:solidFill>
                    <a:effectLst/>
                    <a:uLnTx/>
                    <a:uFillTx/>
                    <a:latin typeface="Segoe UI Semibold"/>
                    <a:ea typeface="+mn-ea"/>
                    <a:cs typeface="Segoe UI" pitchFamily="34" charset="0"/>
                  </a:rPr>
                  <a:t>Event-driven</a:t>
                </a:r>
              </a:p>
            </p:txBody>
          </p:sp>
        </p:grpSp>
        <p:sp>
          <p:nvSpPr>
            <p:cNvPr id="22" name="TextBox 21">
              <a:extLst>
                <a:ext uri="{FF2B5EF4-FFF2-40B4-BE49-F238E27FC236}">
                  <a16:creationId xmlns:a16="http://schemas.microsoft.com/office/drawing/2014/main" id="{A8338B4D-322E-5DFB-EC10-4804A557E815}"/>
                </a:ext>
              </a:extLst>
            </p:cNvPr>
            <p:cNvSpPr txBox="1"/>
            <p:nvPr/>
          </p:nvSpPr>
          <p:spPr>
            <a:xfrm>
              <a:off x="3514987" y="3563298"/>
              <a:ext cx="2357307" cy="2492990"/>
            </a:xfrm>
            <a:prstGeom prst="rect">
              <a:avLst/>
            </a:prstGeom>
            <a:grp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artemis</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-queue,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kafka</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aws-cloudwatch</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-kinesis-stream,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aws</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sqs</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-queue, azure-blob, azure-</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eventhub</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azure-</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servicebus</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azure-queue,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cron</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external,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gcp-pubsub</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huawei-cloudeye</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ibmmq</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influxdb</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mongodb</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mssql</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mysql</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postgresql</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rabbitmq</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 </a:t>
              </a:r>
              <a:r>
                <a:rPr kumimoji="0" lang="en-US" sz="1200" b="0" i="0" u="none" strike="noStrike" kern="1200" cap="none" spc="0" normalizeH="0" baseline="0" noProof="0" dirty="0" err="1">
                  <a:ln>
                    <a:noFill/>
                  </a:ln>
                  <a:solidFill>
                    <a:srgbClr val="D4D4D4"/>
                  </a:solidFill>
                  <a:effectLst/>
                  <a:uLnTx/>
                  <a:uFillTx/>
                  <a:latin typeface="Consolas" panose="020B0609020204030204" pitchFamily="49" charset="0"/>
                  <a:ea typeface="+mn-ea"/>
                  <a:cs typeface="+mn-cs"/>
                </a:rPr>
                <a:t>redis</a:t>
              </a:r>
              <a:r>
                <a:rPr kumimoji="0" lang="en-US" sz="1200" b="0" i="0" u="none" strike="noStrike" kern="1200" cap="none" spc="0" normalizeH="0" baseline="0" noProof="0" dirty="0">
                  <a:ln>
                    <a:noFill/>
                  </a:ln>
                  <a:solidFill>
                    <a:srgbClr val="D4D4D4"/>
                  </a:solidFill>
                  <a:effectLst/>
                  <a:uLnTx/>
                  <a:uFillTx/>
                  <a:latin typeface="Consolas" panose="020B0609020204030204" pitchFamily="49" charset="0"/>
                  <a:ea typeface="+mn-ea"/>
                  <a:cs typeface="+mn-cs"/>
                </a:rPr>
                <a:t>-streams, selenium-grid, solace-event-queue, ..</a:t>
              </a:r>
            </a:p>
          </p:txBody>
        </p:sp>
      </p:grpSp>
      <p:sp>
        <p:nvSpPr>
          <p:cNvPr id="25" name="Rectangle 24">
            <a:extLst>
              <a:ext uri="{FF2B5EF4-FFF2-40B4-BE49-F238E27FC236}">
                <a16:creationId xmlns:a16="http://schemas.microsoft.com/office/drawing/2014/main" id="{7A38FC10-060B-5565-5F18-006868951DB1}"/>
              </a:ext>
            </a:extLst>
          </p:cNvPr>
          <p:cNvSpPr/>
          <p:nvPr/>
        </p:nvSpPr>
        <p:spPr bwMode="auto">
          <a:xfrm>
            <a:off x="491410" y="6171722"/>
            <a:ext cx="5574218" cy="369332"/>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rPr>
              <a:t>Support for scale to zero and specifying minimum/maximum replicas</a:t>
            </a:r>
          </a:p>
        </p:txBody>
      </p:sp>
      <p:sp>
        <p:nvSpPr>
          <p:cNvPr id="26" name="Rectangle 25">
            <a:extLst>
              <a:ext uri="{FF2B5EF4-FFF2-40B4-BE49-F238E27FC236}">
                <a16:creationId xmlns:a16="http://schemas.microsoft.com/office/drawing/2014/main" id="{8C8A770C-9BBD-F0DA-FA54-7781DA2F4722}"/>
              </a:ext>
            </a:extLst>
          </p:cNvPr>
          <p:cNvSpPr/>
          <p:nvPr/>
        </p:nvSpPr>
        <p:spPr bwMode="auto">
          <a:xfrm>
            <a:off x="6175065" y="6171722"/>
            <a:ext cx="5574218" cy="369332"/>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Support for specifying minimum/maximum replicas</a:t>
            </a:r>
          </a:p>
        </p:txBody>
      </p:sp>
      <p:grpSp>
        <p:nvGrpSpPr>
          <p:cNvPr id="27" name="Group 26" descr="KEDA logo">
            <a:extLst>
              <a:ext uri="{FF2B5EF4-FFF2-40B4-BE49-F238E27FC236}">
                <a16:creationId xmlns:a16="http://schemas.microsoft.com/office/drawing/2014/main" id="{D534482C-FB75-FED4-D441-04C3A633E257}"/>
              </a:ext>
            </a:extLst>
          </p:cNvPr>
          <p:cNvGrpSpPr/>
          <p:nvPr/>
        </p:nvGrpSpPr>
        <p:grpSpPr>
          <a:xfrm>
            <a:off x="6548597" y="741385"/>
            <a:ext cx="1995026" cy="937142"/>
            <a:chOff x="2131756" y="2861720"/>
            <a:chExt cx="870845" cy="409070"/>
          </a:xfrm>
        </p:grpSpPr>
        <p:pic>
          <p:nvPicPr>
            <p:cNvPr id="28" name="Picture 27" descr="logo">
              <a:extLst>
                <a:ext uri="{FF2B5EF4-FFF2-40B4-BE49-F238E27FC236}">
                  <a16:creationId xmlns:a16="http://schemas.microsoft.com/office/drawing/2014/main" id="{7CCE8B87-E82B-B99C-B4A4-1D62084D4C02}"/>
                </a:ext>
              </a:extLst>
            </p:cNvPr>
            <p:cNvPicPr>
              <a:picLocks noChangeAspect="1"/>
            </p:cNvPicPr>
            <p:nvPr/>
          </p:nvPicPr>
          <p:blipFill>
            <a:blip r:embed="rId4"/>
            <a:stretch>
              <a:fillRect/>
            </a:stretch>
          </p:blipFill>
          <p:spPr>
            <a:xfrm>
              <a:off x="2131756" y="2861720"/>
              <a:ext cx="257993" cy="409070"/>
            </a:xfrm>
            <a:prstGeom prst="rect">
              <a:avLst/>
            </a:prstGeom>
            <a:effectLst/>
          </p:spPr>
        </p:pic>
        <p:sp>
          <p:nvSpPr>
            <p:cNvPr id="29" name="Title 1">
              <a:extLst>
                <a:ext uri="{FF2B5EF4-FFF2-40B4-BE49-F238E27FC236}">
                  <a16:creationId xmlns:a16="http://schemas.microsoft.com/office/drawing/2014/main" id="{308C0066-E613-C09F-A588-4170923192AB}"/>
                </a:ext>
              </a:extLst>
            </p:cNvPr>
            <p:cNvSpPr txBox="1">
              <a:spLocks/>
            </p:cNvSpPr>
            <p:nvPr/>
          </p:nvSpPr>
          <p:spPr>
            <a:xfrm>
              <a:off x="2433315" y="2960137"/>
              <a:ext cx="569286" cy="209581"/>
            </a:xfrm>
            <a:prstGeom prst="rect">
              <a:avLst/>
            </a:prstGeom>
            <a:noFill/>
            <a:ln>
              <a:noFill/>
              <a:prstDash/>
            </a:ln>
            <a:effectLst/>
          </p:spPr>
          <p:txBody>
            <a:bodyPr rot="0" spcFirstLastPara="0" vertOverflow="overflow" horzOverflow="overflow" vert="horz" wrap="square" lIns="0" tIns="45720" rIns="91440" bIns="4572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a:ln w="3175">
                    <a:noFill/>
                  </a:ln>
                  <a:gradFill>
                    <a:gsLst>
                      <a:gs pos="0">
                        <a:srgbClr val="50E6FF"/>
                      </a:gs>
                      <a:gs pos="100000">
                        <a:srgbClr val="50E6FF"/>
                      </a:gs>
                    </a:gsLst>
                    <a:lin ang="2700000" scaled="1"/>
                  </a:gradFill>
                  <a:effectLst/>
                  <a:uLnTx/>
                  <a:uFillTx/>
                  <a:latin typeface="Segoe UI Semibold"/>
                  <a:ea typeface="+mn-ea"/>
                  <a:cs typeface="Segoe UI" pitchFamily="34" charset="0"/>
                </a:rPr>
                <a:t>KEDA</a:t>
              </a:r>
            </a:p>
          </p:txBody>
        </p:sp>
      </p:grpSp>
      <p:sp>
        <p:nvSpPr>
          <p:cNvPr id="30" name="Rectangle 9">
            <a:extLst>
              <a:ext uri="{FF2B5EF4-FFF2-40B4-BE49-F238E27FC236}">
                <a16:creationId xmlns:a16="http://schemas.microsoft.com/office/drawing/2014/main" id="{4E30524A-3AFB-BBA9-4752-3D2F2C70905E}"/>
              </a:ext>
              <a:ext uri="{C183D7F6-B498-43B3-948B-1728B52AA6E4}">
                <adec:decorative xmlns:adec="http://schemas.microsoft.com/office/drawing/2017/decorative" val="1"/>
              </a:ext>
            </a:extLst>
          </p:cNvPr>
          <p:cNvSpPr/>
          <p:nvPr/>
        </p:nvSpPr>
        <p:spPr bwMode="auto">
          <a:xfrm>
            <a:off x="3355949" y="1794938"/>
            <a:ext cx="8380322" cy="261661"/>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914400 h 1005840"/>
              <a:gd name="connsiteX1" fmla="*/ 0 w 914400"/>
              <a:gd name="connsiteY1" fmla="*/ 0 h 1005840"/>
              <a:gd name="connsiteX2" fmla="*/ 914400 w 914400"/>
              <a:gd name="connsiteY2" fmla="*/ 0 h 1005840"/>
              <a:gd name="connsiteX3" fmla="*/ 914400 w 914400"/>
              <a:gd name="connsiteY3" fmla="*/ 914400 h 1005840"/>
              <a:gd name="connsiteX4" fmla="*/ 91440 w 914400"/>
              <a:gd name="connsiteY4" fmla="*/ 1005840 h 1005840"/>
              <a:gd name="connsiteX0" fmla="*/ 0 w 914400"/>
              <a:gd name="connsiteY0" fmla="*/ 914400 h 914400"/>
              <a:gd name="connsiteX1" fmla="*/ 0 w 914400"/>
              <a:gd name="connsiteY1" fmla="*/ 0 h 914400"/>
              <a:gd name="connsiteX2" fmla="*/ 914400 w 914400"/>
              <a:gd name="connsiteY2" fmla="*/ 0 h 914400"/>
              <a:gd name="connsiteX3" fmla="*/ 914400 w 914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914400" h="914400">
                <a:moveTo>
                  <a:pt x="0" y="914400"/>
                </a:moveTo>
                <a:lnTo>
                  <a:pt x="0" y="0"/>
                </a:lnTo>
                <a:lnTo>
                  <a:pt x="914400" y="0"/>
                </a:lnTo>
                <a:lnTo>
                  <a:pt x="914400" y="914400"/>
                </a:lnTo>
              </a:path>
            </a:pathLst>
          </a:custGeom>
          <a:noFill/>
          <a:ln>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solidFill>
                  <a:srgbClr val="FFFFFF"/>
                </a:solidFill>
              </a:ln>
              <a:solidFill>
                <a:srgbClr val="000000"/>
              </a:solidFill>
              <a:effectLst/>
              <a:uLnTx/>
              <a:uFillTx/>
              <a:latin typeface="Segoe UI"/>
              <a:ea typeface="Segoe UI" pitchFamily="34" charset="0"/>
              <a:cs typeface="Segoe UI" pitchFamily="34" charset="0"/>
            </a:endParaRPr>
          </a:p>
        </p:txBody>
      </p:sp>
      <p:pic>
        <p:nvPicPr>
          <p:cNvPr id="34" name="Picture 33">
            <a:extLst>
              <a:ext uri="{FF2B5EF4-FFF2-40B4-BE49-F238E27FC236}">
                <a16:creationId xmlns:a16="http://schemas.microsoft.com/office/drawing/2014/main" id="{0B2C44C5-252B-3793-1B0B-D2604333CDA6}"/>
              </a:ext>
            </a:extLst>
          </p:cNvPr>
          <p:cNvPicPr>
            <a:picLocks noChangeAspect="1"/>
          </p:cNvPicPr>
          <p:nvPr/>
        </p:nvPicPr>
        <p:blipFill>
          <a:blip r:embed="rId5"/>
          <a:stretch>
            <a:fillRect/>
          </a:stretch>
        </p:blipFill>
        <p:spPr>
          <a:xfrm>
            <a:off x="3344860" y="1808953"/>
            <a:ext cx="8388823" cy="268247"/>
          </a:xfrm>
          <a:prstGeom prst="rect">
            <a:avLst/>
          </a:prstGeom>
        </p:spPr>
      </p:pic>
    </p:spTree>
    <p:extLst>
      <p:ext uri="{BB962C8B-B14F-4D97-AF65-F5344CB8AC3E}">
        <p14:creationId xmlns:p14="http://schemas.microsoft.com/office/powerpoint/2010/main" val="36282300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0E8BA-01FF-69E7-9E2A-D945271CFD8F}"/>
              </a:ext>
            </a:extLst>
          </p:cNvPr>
          <p:cNvSpPr>
            <a:spLocks noGrp="1"/>
          </p:cNvSpPr>
          <p:nvPr>
            <p:ph type="title"/>
          </p:nvPr>
        </p:nvSpPr>
        <p:spPr>
          <a:xfrm>
            <a:off x="-20" y="1754155"/>
            <a:ext cx="3900994" cy="2431580"/>
          </a:xfrm>
        </p:spPr>
        <p:txBody>
          <a:bodyPr anchor="b">
            <a:normAutofit fontScale="90000"/>
          </a:bodyPr>
          <a:lstStyle/>
          <a:p>
            <a:r>
              <a:rPr lang="en-US" sz="4000">
                <a:solidFill>
                  <a:srgbClr val="FFFFFF"/>
                </a:solidFill>
              </a:rPr>
              <a:t> </a:t>
            </a:r>
            <a:br>
              <a:rPr lang="en-US" sz="4000"/>
            </a:br>
            <a:br>
              <a:rPr lang="en-US" sz="4000"/>
            </a:br>
            <a:br>
              <a:rPr lang="en-US" sz="4000"/>
            </a:br>
            <a:br>
              <a:rPr lang="en-US" sz="4000"/>
            </a:br>
            <a:br>
              <a:rPr lang="en-US" sz="4000"/>
            </a:br>
            <a:br>
              <a:rPr lang="en-US" sz="4000"/>
            </a:br>
            <a:br>
              <a:rPr lang="en-US" sz="4000"/>
            </a:br>
            <a:r>
              <a:rPr lang="en-US" sz="4000">
                <a:solidFill>
                  <a:srgbClr val="FFFFFF"/>
                </a:solidFill>
              </a:rPr>
              <a:t>Lab: 5</a:t>
            </a:r>
            <a:br>
              <a:rPr lang="en-US" sz="4000"/>
            </a:br>
            <a:br>
              <a:rPr lang="en-US" sz="4000"/>
            </a:br>
            <a:endParaRPr lang="en-US" sz="4000">
              <a:solidFill>
                <a:srgbClr val="FFFFFF"/>
              </a:solidFill>
            </a:endParaRPr>
          </a:p>
        </p:txBody>
      </p:sp>
      <p:graphicFrame>
        <p:nvGraphicFramePr>
          <p:cNvPr id="5" name="Content Placeholder 2">
            <a:extLst>
              <a:ext uri="{FF2B5EF4-FFF2-40B4-BE49-F238E27FC236}">
                <a16:creationId xmlns:a16="http://schemas.microsoft.com/office/drawing/2014/main" id="{9B2713A6-7DB1-112E-ADB5-97BEF9F8775F}"/>
              </a:ext>
            </a:extLst>
          </p:cNvPr>
          <p:cNvGraphicFramePr>
            <a:graphicFrameLocks noGrp="1"/>
          </p:cNvGraphicFramePr>
          <p:nvPr>
            <p:ph idx="1"/>
            <p:extLst>
              <p:ext uri="{D42A27DB-BD31-4B8C-83A1-F6EECF244321}">
                <p14:modId xmlns:p14="http://schemas.microsoft.com/office/powerpoint/2010/main" val="1808474093"/>
              </p:ext>
            </p:extLst>
          </p:nvPr>
        </p:nvGraphicFramePr>
        <p:xfrm>
          <a:off x="4180497" y="607297"/>
          <a:ext cx="7595118" cy="56636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628544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658"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550835" y="2284261"/>
            <a:ext cx="4352486" cy="4488536"/>
          </a:xfrm>
          <a:prstGeom prst="rect">
            <a:avLst/>
          </a:prstGeom>
          <a:noFill/>
        </p:spPr>
        <p:txBody>
          <a:bodyPr wrap="square" rtlCol="0">
            <a:spAutoFit/>
          </a:bodyPr>
          <a:lstStyle/>
          <a:p>
            <a:pPr algn="ctr" defTabSz="348386"/>
            <a:r>
              <a:rPr lang="en-NZ" sz="5028" b="1" dirty="0">
                <a:solidFill>
                  <a:srgbClr val="0070C0"/>
                </a:solidFill>
                <a:latin typeface="Trebuchet MS" panose="020B0603020202020204"/>
              </a:rPr>
              <a:t>KEEP</a:t>
            </a:r>
          </a:p>
          <a:p>
            <a:pPr algn="ctr" defTabSz="348386"/>
            <a:r>
              <a:rPr lang="en-NZ" sz="5028" b="1" dirty="0">
                <a:solidFill>
                  <a:srgbClr val="0070C0"/>
                </a:solidFill>
                <a:latin typeface="Trebuchet MS" panose="020B0603020202020204"/>
              </a:rPr>
              <a:t>CONTAINERS CALM</a:t>
            </a:r>
          </a:p>
          <a:p>
            <a:pPr algn="ctr" defTabSz="348386"/>
            <a:r>
              <a:rPr lang="en-NZ" sz="3428" b="1" dirty="0">
                <a:solidFill>
                  <a:srgbClr val="0070C0"/>
                </a:solidFill>
                <a:latin typeface="Trebuchet MS" panose="020B0603020202020204"/>
              </a:rPr>
              <a:t>AND</a:t>
            </a:r>
            <a:endParaRPr lang="en-NZ" sz="5028" b="1" dirty="0">
              <a:solidFill>
                <a:srgbClr val="0070C0"/>
              </a:solidFill>
              <a:latin typeface="Trebuchet MS" panose="020B0603020202020204"/>
            </a:endParaRPr>
          </a:p>
          <a:p>
            <a:pPr algn="ctr" defTabSz="348386"/>
            <a:r>
              <a:rPr lang="en-NZ" sz="5028" b="1" dirty="0">
                <a:solidFill>
                  <a:srgbClr val="0070C0"/>
                </a:solidFill>
                <a:latin typeface="Trebuchet MS" panose="020B0603020202020204"/>
              </a:rPr>
              <a:t>PUT IT IN AZURE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4732935" y="853327"/>
            <a:ext cx="6283800" cy="5523132"/>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6246339" y="1938971"/>
            <a:ext cx="4422628" cy="2624821"/>
          </a:xfrm>
          <a:prstGeom prst="rect">
            <a:avLst/>
          </a:prstGeom>
          <a:noFill/>
        </p:spPr>
        <p:txBody>
          <a:bodyPr wrap="square">
            <a:spAutoFit/>
          </a:bodyPr>
          <a:lstStyle/>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DevOps Integration with Container Apps</a:t>
            </a:r>
            <a:endParaRPr lang="en-US" sz="4114"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Azure Container Apps - Pricing | Microsoft Azure">
            <a:extLst>
              <a:ext uri="{FF2B5EF4-FFF2-40B4-BE49-F238E27FC236}">
                <a16:creationId xmlns:a16="http://schemas.microsoft.com/office/drawing/2014/main" id="{4AAD783E-5FDF-E2AC-59BA-29E637FBD54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835" y="21908"/>
            <a:ext cx="4321238" cy="22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20535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450932" y="190048"/>
            <a:ext cx="11774862" cy="1050889"/>
          </a:xfrm>
          <a:prstGeom prst="rect">
            <a:avLst/>
          </a:prstGeom>
        </p:spPr>
        <p:txBody>
          <a:bodyPr vert="horz" lIns="91440" tIns="45720" rIns="91440" bIns="45720" rtlCol="0" anchor="b">
            <a:normAutofit fontScale="925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Deploy to Azure Container Apps with GitHub Actions</a:t>
            </a:r>
          </a:p>
        </p:txBody>
      </p:sp>
      <p:pic>
        <p:nvPicPr>
          <p:cNvPr id="4" name="Content Placeholder 4">
            <a:extLst>
              <a:ext uri="{FF2B5EF4-FFF2-40B4-BE49-F238E27FC236}">
                <a16:creationId xmlns:a16="http://schemas.microsoft.com/office/drawing/2014/main" id="{19C2E6CA-762F-B50C-D832-413B460034B6}"/>
              </a:ext>
            </a:extLst>
          </p:cNvPr>
          <p:cNvPicPr>
            <a:picLocks noChangeAspect="1"/>
          </p:cNvPicPr>
          <p:nvPr/>
        </p:nvPicPr>
        <p:blipFill>
          <a:blip r:embed="rId4"/>
          <a:stretch>
            <a:fillRect/>
          </a:stretch>
        </p:blipFill>
        <p:spPr>
          <a:xfrm>
            <a:off x="626789" y="1488406"/>
            <a:ext cx="10938422" cy="2768366"/>
          </a:xfrm>
          <a:prstGeom prst="rect">
            <a:avLst/>
          </a:prstGeom>
          <a:effectLst>
            <a:glow rad="127000">
              <a:schemeClr val="tx1"/>
            </a:glow>
          </a:effectLst>
        </p:spPr>
      </p:pic>
      <p:sp>
        <p:nvSpPr>
          <p:cNvPr id="6" name="TextBox 5">
            <a:extLst>
              <a:ext uri="{FF2B5EF4-FFF2-40B4-BE49-F238E27FC236}">
                <a16:creationId xmlns:a16="http://schemas.microsoft.com/office/drawing/2014/main" id="{BC46643D-0938-30F8-8C56-A51B4D6C6F48}"/>
              </a:ext>
            </a:extLst>
          </p:cNvPr>
          <p:cNvSpPr txBox="1"/>
          <p:nvPr/>
        </p:nvSpPr>
        <p:spPr>
          <a:xfrm>
            <a:off x="736834" y="4781460"/>
            <a:ext cx="11171269" cy="1200329"/>
          </a:xfrm>
          <a:prstGeom prst="rect">
            <a:avLst/>
          </a:prstGeom>
          <a:noFill/>
        </p:spPr>
        <p:txBody>
          <a:bodyPr wrap="square">
            <a:spAutoFit/>
          </a:bodyPr>
          <a:lstStyle/>
          <a:p>
            <a:r>
              <a:rPr lang="en-US">
                <a:solidFill>
                  <a:srgbClr val="0070C0"/>
                </a:solidFill>
              </a:rPr>
              <a:t>Build from a </a:t>
            </a:r>
            <a:r>
              <a:rPr lang="en-US" err="1">
                <a:solidFill>
                  <a:srgbClr val="0070C0"/>
                </a:solidFill>
              </a:rPr>
              <a:t>Dockerfile</a:t>
            </a:r>
            <a:r>
              <a:rPr lang="en-US">
                <a:solidFill>
                  <a:srgbClr val="0070C0"/>
                </a:solidFill>
              </a:rPr>
              <a:t> and deploy to Container Apps</a:t>
            </a:r>
          </a:p>
          <a:p>
            <a:r>
              <a:rPr lang="en-US">
                <a:solidFill>
                  <a:srgbClr val="0070C0"/>
                </a:solidFill>
              </a:rPr>
              <a:t>Build from source code without a </a:t>
            </a:r>
            <a:r>
              <a:rPr lang="en-US" err="1">
                <a:solidFill>
                  <a:srgbClr val="0070C0"/>
                </a:solidFill>
              </a:rPr>
              <a:t>Dockerfile</a:t>
            </a:r>
            <a:r>
              <a:rPr lang="en-US">
                <a:solidFill>
                  <a:srgbClr val="0070C0"/>
                </a:solidFill>
              </a:rPr>
              <a:t> and deploy to Container Apps. Supported languages include .NET, Node.js, PHP, Python, and Ruby</a:t>
            </a:r>
          </a:p>
          <a:p>
            <a:r>
              <a:rPr lang="en-US">
                <a:solidFill>
                  <a:srgbClr val="0070C0"/>
                </a:solidFill>
              </a:rPr>
              <a:t>Deploy an existing container image to Container Apps</a:t>
            </a:r>
          </a:p>
        </p:txBody>
      </p:sp>
    </p:spTree>
    <p:extLst>
      <p:ext uri="{BB962C8B-B14F-4D97-AF65-F5344CB8AC3E}">
        <p14:creationId xmlns:p14="http://schemas.microsoft.com/office/powerpoint/2010/main" val="18522296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341204" y="190046"/>
            <a:ext cx="11774862" cy="1050889"/>
          </a:xfrm>
          <a:prstGeom prst="rect">
            <a:avLst/>
          </a:prstGeom>
        </p:spPr>
        <p:txBody>
          <a:bodyPr vert="horz" lIns="91440" tIns="45720" rIns="91440" bIns="45720" rtlCol="0" anchor="b">
            <a:normAutofit fontScale="925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Deploy to Azure Container Apps from Azure Pipelines</a:t>
            </a:r>
          </a:p>
        </p:txBody>
      </p:sp>
      <p:sp>
        <p:nvSpPr>
          <p:cNvPr id="5" name="Content Placeholder 2">
            <a:extLst>
              <a:ext uri="{FF2B5EF4-FFF2-40B4-BE49-F238E27FC236}">
                <a16:creationId xmlns:a16="http://schemas.microsoft.com/office/drawing/2014/main" id="{23C05251-7E89-3F56-943A-A98BEF066C52}"/>
              </a:ext>
            </a:extLst>
          </p:cNvPr>
          <p:cNvSpPr txBox="1">
            <a:spLocks/>
          </p:cNvSpPr>
          <p:nvPr/>
        </p:nvSpPr>
        <p:spPr>
          <a:xfrm>
            <a:off x="237914" y="1782039"/>
            <a:ext cx="10897038" cy="3880773"/>
          </a:xfrm>
          <a:prstGeom prst="rect">
            <a:avLst/>
          </a:prstGeom>
          <a:solidFill>
            <a:schemeClr val="bg1"/>
          </a:solidFill>
        </p:spPr>
        <p:txBody>
          <a:bodyPr vert="horz" lIns="91440" tIns="45720" rIns="91440" bIns="45720" rtlCol="0" anchor="t">
            <a:normAutofit fontScale="92500" lnSpcReduction="20000"/>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sz="2000" dirty="0">
                <a:solidFill>
                  <a:srgbClr val="0070C0"/>
                </a:solidFill>
              </a:rPr>
              <a:t>Azure Repos  - </a:t>
            </a:r>
            <a:r>
              <a:rPr lang="en-US" sz="2000" dirty="0">
                <a:solidFill>
                  <a:srgbClr val="0070C0"/>
                </a:solidFill>
                <a:latin typeface="Segoe UI" panose="020B0502040204020203" pitchFamily="34" charset="0"/>
              </a:rPr>
              <a:t>Azure Repos is a set of version control tools that you can use to manage your code. </a:t>
            </a:r>
          </a:p>
          <a:p>
            <a:pPr algn="l">
              <a:buFont typeface="Arial" panose="020B0604020202020204" pitchFamily="34" charset="0"/>
              <a:buChar char="•"/>
            </a:pPr>
            <a:r>
              <a:rPr lang="en-US" sz="2000" dirty="0">
                <a:solidFill>
                  <a:srgbClr val="0070C0"/>
                </a:solidFill>
                <a:latin typeface="Segoe UI" panose="020B0502040204020203" pitchFamily="34" charset="0"/>
                <a:hlinkClick r:id="rId4">
                  <a:extLst>
                    <a:ext uri="{A12FA001-AC4F-418D-AE19-62706E023703}">
                      <ahyp:hlinkClr xmlns:ahyp="http://schemas.microsoft.com/office/drawing/2018/hyperlinkcolor" val="tx"/>
                    </a:ext>
                  </a:extLst>
                </a:hlinkClick>
              </a:rPr>
              <a:t>Git</a:t>
            </a:r>
            <a:r>
              <a:rPr lang="en-US" sz="2000" dirty="0">
                <a:solidFill>
                  <a:srgbClr val="0070C0"/>
                </a:solidFill>
                <a:latin typeface="Segoe UI" panose="020B0502040204020203" pitchFamily="34" charset="0"/>
              </a:rPr>
              <a:t>: distributed version control</a:t>
            </a:r>
          </a:p>
          <a:p>
            <a:pPr algn="l">
              <a:buFont typeface="Arial" panose="020B0604020202020204" pitchFamily="34" charset="0"/>
              <a:buChar char="•"/>
            </a:pPr>
            <a:r>
              <a:rPr lang="en-US" sz="2000" dirty="0">
                <a:solidFill>
                  <a:srgbClr val="0070C0"/>
                </a:solidFill>
                <a:latin typeface="Segoe UI" panose="020B0502040204020203" pitchFamily="34" charset="0"/>
                <a:hlinkClick r:id="rId5">
                  <a:extLst>
                    <a:ext uri="{A12FA001-AC4F-418D-AE19-62706E023703}">
                      <ahyp:hlinkClr xmlns:ahyp="http://schemas.microsoft.com/office/drawing/2018/hyperlinkcolor" val="tx"/>
                    </a:ext>
                  </a:extLst>
                </a:hlinkClick>
              </a:rPr>
              <a:t>Team Foundation Version Control (TFVC)</a:t>
            </a:r>
            <a:r>
              <a:rPr lang="en-US" sz="2000" dirty="0">
                <a:solidFill>
                  <a:srgbClr val="0070C0"/>
                </a:solidFill>
                <a:latin typeface="Segoe UI" panose="020B0502040204020203" pitchFamily="34" charset="0"/>
              </a:rPr>
              <a:t>: centralized version control</a:t>
            </a:r>
          </a:p>
          <a:p>
            <a:pPr algn="l"/>
            <a:endParaRPr lang="en-US" dirty="0">
              <a:solidFill>
                <a:schemeClr val="bg1"/>
              </a:solidFill>
              <a:latin typeface="Segoe UI" panose="020B0502040204020203" pitchFamily="34" charset="0"/>
            </a:endParaRPr>
          </a:p>
          <a:p>
            <a:pPr algn="l"/>
            <a:r>
              <a:rPr lang="en-US" dirty="0">
                <a:solidFill>
                  <a:srgbClr val="0070C0"/>
                </a:solidFill>
                <a:latin typeface="Segoe UI" panose="020B0502040204020203" pitchFamily="34" charset="0"/>
              </a:rPr>
              <a:t>Container Apps Azure Pipelines task</a:t>
            </a:r>
          </a:p>
          <a:p>
            <a:pPr algn="l"/>
            <a:endParaRPr lang="en-US" sz="2000" dirty="0">
              <a:solidFill>
                <a:schemeClr val="bg1"/>
              </a:solidFill>
              <a:latin typeface="Segoe UI" panose="020B0502040204020203" pitchFamily="34" charset="0"/>
            </a:endParaRPr>
          </a:p>
          <a:p>
            <a:pPr algn="l"/>
            <a:r>
              <a:rPr lang="en-US" sz="2000" dirty="0">
                <a:solidFill>
                  <a:srgbClr val="0070C0"/>
                </a:solidFill>
                <a:latin typeface="Segoe UI" panose="020B0502040204020203" pitchFamily="34" charset="0"/>
              </a:rPr>
              <a:t>The task supports the following scenarios:</a:t>
            </a:r>
          </a:p>
          <a:p>
            <a:pPr algn="l">
              <a:buFont typeface="Arial" panose="020B0604020202020204" pitchFamily="34" charset="0"/>
              <a:buChar char="•"/>
            </a:pPr>
            <a:r>
              <a:rPr lang="en-US" sz="2000" dirty="0">
                <a:solidFill>
                  <a:srgbClr val="0070C0"/>
                </a:solidFill>
                <a:latin typeface="Segoe UI" panose="020B0502040204020203" pitchFamily="34" charset="0"/>
              </a:rPr>
              <a:t>Build from a </a:t>
            </a:r>
            <a:r>
              <a:rPr lang="en-US" sz="2000" dirty="0" err="1">
                <a:solidFill>
                  <a:srgbClr val="0070C0"/>
                </a:solidFill>
                <a:latin typeface="Segoe UI" panose="020B0502040204020203" pitchFamily="34" charset="0"/>
              </a:rPr>
              <a:t>Dockerfile</a:t>
            </a:r>
            <a:r>
              <a:rPr lang="en-US" sz="2000" dirty="0">
                <a:solidFill>
                  <a:srgbClr val="0070C0"/>
                </a:solidFill>
                <a:latin typeface="Segoe UI" panose="020B0502040204020203" pitchFamily="34" charset="0"/>
              </a:rPr>
              <a:t> and deploy to Container Apps</a:t>
            </a:r>
          </a:p>
          <a:p>
            <a:pPr algn="l">
              <a:buFont typeface="Arial" panose="020B0604020202020204" pitchFamily="34" charset="0"/>
              <a:buChar char="•"/>
            </a:pPr>
            <a:r>
              <a:rPr lang="en-US" sz="2000" dirty="0">
                <a:solidFill>
                  <a:srgbClr val="0070C0"/>
                </a:solidFill>
                <a:latin typeface="Segoe UI" panose="020B0502040204020203" pitchFamily="34" charset="0"/>
              </a:rPr>
              <a:t>Build from source code without a </a:t>
            </a:r>
            <a:r>
              <a:rPr lang="en-US" sz="2000" dirty="0" err="1">
                <a:solidFill>
                  <a:srgbClr val="0070C0"/>
                </a:solidFill>
                <a:latin typeface="Segoe UI" panose="020B0502040204020203" pitchFamily="34" charset="0"/>
              </a:rPr>
              <a:t>Dockerfile</a:t>
            </a:r>
            <a:r>
              <a:rPr lang="en-US" sz="2000" dirty="0">
                <a:solidFill>
                  <a:srgbClr val="0070C0"/>
                </a:solidFill>
                <a:latin typeface="Segoe UI" panose="020B0502040204020203" pitchFamily="34" charset="0"/>
              </a:rPr>
              <a:t> and deploy to Container Apps. Supported languages include .NET, Node.js, PHP, Python, and Ruby</a:t>
            </a:r>
          </a:p>
          <a:p>
            <a:pPr algn="l">
              <a:buFont typeface="Arial" panose="020B0604020202020204" pitchFamily="34" charset="0"/>
              <a:buChar char="•"/>
            </a:pPr>
            <a:r>
              <a:rPr lang="en-US" sz="2000" dirty="0">
                <a:solidFill>
                  <a:srgbClr val="0070C0"/>
                </a:solidFill>
                <a:latin typeface="Segoe UI" panose="020B0502040204020203" pitchFamily="34" charset="0"/>
              </a:rPr>
              <a:t>Deploy an existing container image to Container Apps</a:t>
            </a:r>
          </a:p>
          <a:p>
            <a:endParaRPr lang="en-US" dirty="0"/>
          </a:p>
        </p:txBody>
      </p:sp>
    </p:spTree>
    <p:extLst>
      <p:ext uri="{BB962C8B-B14F-4D97-AF65-F5344CB8AC3E}">
        <p14:creationId xmlns:p14="http://schemas.microsoft.com/office/powerpoint/2010/main" val="5023668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6157658" y="0"/>
            <a:ext cx="6034208" cy="722606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550835" y="2284261"/>
            <a:ext cx="4352486" cy="4488536"/>
          </a:xfrm>
          <a:prstGeom prst="rect">
            <a:avLst/>
          </a:prstGeom>
          <a:noFill/>
        </p:spPr>
        <p:txBody>
          <a:bodyPr wrap="square" rtlCol="0">
            <a:spAutoFit/>
          </a:bodyPr>
          <a:lstStyle/>
          <a:p>
            <a:pPr algn="ctr" defTabSz="348386"/>
            <a:r>
              <a:rPr lang="en-NZ" sz="5028" b="1" dirty="0">
                <a:solidFill>
                  <a:srgbClr val="0070C0"/>
                </a:solidFill>
                <a:latin typeface="Trebuchet MS" panose="020B0603020202020204"/>
              </a:rPr>
              <a:t>KEEP</a:t>
            </a:r>
          </a:p>
          <a:p>
            <a:pPr algn="ctr" defTabSz="348386"/>
            <a:r>
              <a:rPr lang="en-NZ" sz="5028" b="1" dirty="0">
                <a:solidFill>
                  <a:srgbClr val="0070C0"/>
                </a:solidFill>
                <a:latin typeface="Trebuchet MS" panose="020B0603020202020204"/>
              </a:rPr>
              <a:t>CONTAINERS CALM</a:t>
            </a:r>
          </a:p>
          <a:p>
            <a:pPr algn="ctr" defTabSz="348386"/>
            <a:r>
              <a:rPr lang="en-NZ" sz="3428" b="1" dirty="0">
                <a:solidFill>
                  <a:srgbClr val="0070C0"/>
                </a:solidFill>
                <a:latin typeface="Trebuchet MS" panose="020B0603020202020204"/>
              </a:rPr>
              <a:t>AND</a:t>
            </a:r>
            <a:endParaRPr lang="en-NZ" sz="5028" b="1" dirty="0">
              <a:solidFill>
                <a:srgbClr val="0070C0"/>
              </a:solidFill>
              <a:latin typeface="Trebuchet MS" panose="020B0603020202020204"/>
            </a:endParaRPr>
          </a:p>
          <a:p>
            <a:pPr algn="ctr" defTabSz="348386"/>
            <a:r>
              <a:rPr lang="en-NZ" sz="5028" b="1" dirty="0">
                <a:solidFill>
                  <a:srgbClr val="0070C0"/>
                </a:solidFill>
                <a:latin typeface="Trebuchet MS" panose="020B0603020202020204"/>
              </a:rPr>
              <a:t>PUT IT IN AZURE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4732935" y="853327"/>
            <a:ext cx="6283800" cy="5523132"/>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68573" tIns="34277" rIns="68573" bIns="34277"/>
            <a:lstStyle/>
            <a:p>
              <a:pPr defTabSz="348386"/>
              <a:endParaRPr lang="en-US" sz="1350">
                <a:solidFill>
                  <a:prstClr val="black"/>
                </a:solidFill>
                <a:latin typeface="Trebuchet MS" panose="020B0603020202020204"/>
              </a:endParaRPr>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6246339" y="2108017"/>
            <a:ext cx="4422628" cy="1991699"/>
          </a:xfrm>
          <a:prstGeom prst="rect">
            <a:avLst/>
          </a:prstGeom>
          <a:noFill/>
        </p:spPr>
        <p:txBody>
          <a:bodyPr wrap="square">
            <a:spAutoFit/>
          </a:bodyPr>
          <a:lstStyle/>
          <a:p>
            <a:pPr algn="ctr" defTabSz="348386"/>
            <a:r>
              <a:rPr lang="en-US" sz="4114" b="1" dirty="0">
                <a:solidFill>
                  <a:prstClr val="white"/>
                </a:solidFill>
                <a:latin typeface="Tahoma" panose="020B0604030504040204" pitchFamily="34" charset="0"/>
                <a:ea typeface="Tahoma" panose="020B0604030504040204" pitchFamily="34" charset="0"/>
                <a:cs typeface="Tahoma" panose="020B0604030504040204" pitchFamily="34" charset="0"/>
              </a:rPr>
              <a:t>Azure Landing Zone for Container Apps</a:t>
            </a:r>
            <a:endParaRPr lang="en-US" sz="4114" dirty="0">
              <a:solidFill>
                <a:prstClr val="white"/>
              </a:solidFill>
              <a:latin typeface="Tahoma" panose="020B0604030504040204" pitchFamily="34" charset="0"/>
              <a:ea typeface="Tahoma" panose="020B0604030504040204" pitchFamily="34" charset="0"/>
              <a:cs typeface="Tahoma" panose="020B0604030504040204" pitchFamily="34" charset="0"/>
            </a:endParaRPr>
          </a:p>
        </p:txBody>
      </p:sp>
      <p:pic>
        <p:nvPicPr>
          <p:cNvPr id="1026" name="Picture 2" descr="Azure Container Apps - Pricing | Microsoft Azure">
            <a:extLst>
              <a:ext uri="{FF2B5EF4-FFF2-40B4-BE49-F238E27FC236}">
                <a16:creationId xmlns:a16="http://schemas.microsoft.com/office/drawing/2014/main" id="{4AAD783E-5FDF-E2AC-59BA-29E637FBD54A}"/>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550835" y="21908"/>
            <a:ext cx="4321238" cy="22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223460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341204" y="190046"/>
            <a:ext cx="8036794" cy="1050889"/>
          </a:xfrm>
          <a:prstGeom prst="rect">
            <a:avLst/>
          </a:prstGeom>
        </p:spPr>
        <p:txBody>
          <a:bodyPr vert="horz" lIns="91440" tIns="45720" rIns="91440" bIns="45720" rtlCol="0" anchor="b">
            <a:norm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Azure Landing Zone architecture</a:t>
            </a:r>
          </a:p>
        </p:txBody>
      </p:sp>
      <p:pic>
        <p:nvPicPr>
          <p:cNvPr id="6" name="Picture 5">
            <a:extLst>
              <a:ext uri="{FF2B5EF4-FFF2-40B4-BE49-F238E27FC236}">
                <a16:creationId xmlns:a16="http://schemas.microsoft.com/office/drawing/2014/main" id="{15A58F19-B1A7-C596-644E-856AE8F2C18B}"/>
              </a:ext>
            </a:extLst>
          </p:cNvPr>
          <p:cNvPicPr>
            <a:picLocks noChangeAspect="1"/>
          </p:cNvPicPr>
          <p:nvPr/>
        </p:nvPicPr>
        <p:blipFill>
          <a:blip r:embed="rId4"/>
          <a:stretch>
            <a:fillRect/>
          </a:stretch>
        </p:blipFill>
        <p:spPr>
          <a:xfrm>
            <a:off x="3561423" y="1136989"/>
            <a:ext cx="8268334" cy="5179909"/>
          </a:xfrm>
          <a:prstGeom prst="rect">
            <a:avLst/>
          </a:prstGeom>
        </p:spPr>
      </p:pic>
      <p:sp>
        <p:nvSpPr>
          <p:cNvPr id="8" name="TextBox 7">
            <a:extLst>
              <a:ext uri="{FF2B5EF4-FFF2-40B4-BE49-F238E27FC236}">
                <a16:creationId xmlns:a16="http://schemas.microsoft.com/office/drawing/2014/main" id="{4E8E73E3-3D22-416D-4318-92842A4B36E2}"/>
              </a:ext>
            </a:extLst>
          </p:cNvPr>
          <p:cNvSpPr txBox="1"/>
          <p:nvPr/>
        </p:nvSpPr>
        <p:spPr>
          <a:xfrm>
            <a:off x="148914" y="1941298"/>
            <a:ext cx="3362968"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An Azure landing zone is an environment that follows key design principles across eight design areas.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70C0"/>
                </a:solidFill>
                <a:effectLst/>
                <a:uLnTx/>
                <a:uFillTx/>
                <a:latin typeface="Segoe UI" panose="020B0502040204020203" pitchFamily="34" charset="0"/>
                <a:ea typeface="+mn-ea"/>
                <a:cs typeface="+mn-cs"/>
              </a:rPr>
              <a:t>These design principles accommodate all application portfolios and enable application migration, modernization, and innovation at scale.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0070C0"/>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924956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341204" y="190046"/>
            <a:ext cx="10523962" cy="1050889"/>
          </a:xfrm>
          <a:prstGeom prst="rect">
            <a:avLst/>
          </a:prstGeom>
        </p:spPr>
        <p:txBody>
          <a:bodyPr vert="horz" lIns="91440" tIns="45720" rIns="91440" bIns="45720" rtlCol="0" anchor="b">
            <a:normAutofit fontScale="92500"/>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Azure Container Apps Landing Zone accelerator</a:t>
            </a:r>
          </a:p>
        </p:txBody>
      </p:sp>
      <p:pic>
        <p:nvPicPr>
          <p:cNvPr id="10" name="Picture 9">
            <a:extLst>
              <a:ext uri="{FF2B5EF4-FFF2-40B4-BE49-F238E27FC236}">
                <a16:creationId xmlns:a16="http://schemas.microsoft.com/office/drawing/2014/main" id="{4986F5B0-9ADB-C82C-793C-B1E3ACD4695A}"/>
              </a:ext>
            </a:extLst>
          </p:cNvPr>
          <p:cNvPicPr>
            <a:picLocks noChangeAspect="1"/>
          </p:cNvPicPr>
          <p:nvPr/>
        </p:nvPicPr>
        <p:blipFill>
          <a:blip r:embed="rId4"/>
          <a:stretch>
            <a:fillRect/>
          </a:stretch>
        </p:blipFill>
        <p:spPr>
          <a:xfrm>
            <a:off x="812160" y="1285302"/>
            <a:ext cx="10955382" cy="5081485"/>
          </a:xfrm>
          <a:prstGeom prst="rect">
            <a:avLst/>
          </a:prstGeom>
        </p:spPr>
      </p:pic>
    </p:spTree>
    <p:extLst>
      <p:ext uri="{BB962C8B-B14F-4D97-AF65-F5344CB8AC3E}">
        <p14:creationId xmlns:p14="http://schemas.microsoft.com/office/powerpoint/2010/main" val="33052658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5961977" y="0"/>
            <a:ext cx="5805565" cy="695225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48914" y="541102"/>
            <a:ext cx="11894172" cy="5870053"/>
          </a:xfrm>
          <a:prstGeom prst="rect">
            <a:avLst/>
          </a:prstGeom>
          <a:ln>
            <a:solidFill>
              <a:srgbClr val="0070C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3353" dirty="0"/>
          </a:p>
        </p:txBody>
      </p:sp>
      <p:sp>
        <p:nvSpPr>
          <p:cNvPr id="3" name="Title 1">
            <a:extLst>
              <a:ext uri="{FF2B5EF4-FFF2-40B4-BE49-F238E27FC236}">
                <a16:creationId xmlns:a16="http://schemas.microsoft.com/office/drawing/2014/main" id="{A70E84A4-1B4B-11CE-DABB-076DBDEF6810}"/>
              </a:ext>
            </a:extLst>
          </p:cNvPr>
          <p:cNvSpPr txBox="1">
            <a:spLocks/>
          </p:cNvSpPr>
          <p:nvPr/>
        </p:nvSpPr>
        <p:spPr>
          <a:xfrm>
            <a:off x="-341204" y="190046"/>
            <a:ext cx="9426682" cy="1050889"/>
          </a:xfrm>
          <a:prstGeom prst="rect">
            <a:avLst/>
          </a:prstGeom>
        </p:spPr>
        <p:txBody>
          <a:bodyPr vert="horz" lIns="91440" tIns="45720" rIns="91440" bIns="45720" rtlCol="0" anchor="b">
            <a:normAutofit/>
          </a:bodyPr>
          <a:lstStyle>
            <a:lvl1pPr algn="r" defTabSz="457153" rtl="0" eaLnBrk="1" latinLnBrk="0" hangingPunct="1">
              <a:spcBef>
                <a:spcPct val="0"/>
              </a:spcBef>
              <a:buNone/>
              <a:defRPr sz="54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4000" b="1" spc="-50" dirty="0">
                <a:ln w="3175">
                  <a:noFill/>
                </a:ln>
                <a:gradFill>
                  <a:gsLst>
                    <a:gs pos="0">
                      <a:srgbClr val="50E6FF"/>
                    </a:gs>
                    <a:gs pos="100000">
                      <a:srgbClr val="8661C5"/>
                    </a:gs>
                  </a:gsLst>
                  <a:lin ang="2700000" scaled="1"/>
                </a:gradFill>
                <a:latin typeface="Segoe UI Semibold"/>
              </a:rPr>
              <a:t>Reference secrets from Azure Key Vault</a:t>
            </a:r>
          </a:p>
        </p:txBody>
      </p:sp>
      <p:sp>
        <p:nvSpPr>
          <p:cNvPr id="4" name="Content Placeholder 2">
            <a:extLst>
              <a:ext uri="{FF2B5EF4-FFF2-40B4-BE49-F238E27FC236}">
                <a16:creationId xmlns:a16="http://schemas.microsoft.com/office/drawing/2014/main" id="{80A1D0CB-3E53-FE67-5784-00BAE9ADF844}"/>
              </a:ext>
            </a:extLst>
          </p:cNvPr>
          <p:cNvSpPr txBox="1">
            <a:spLocks/>
          </p:cNvSpPr>
          <p:nvPr/>
        </p:nvSpPr>
        <p:spPr>
          <a:xfrm>
            <a:off x="546861" y="1152690"/>
            <a:ext cx="10279144" cy="1030697"/>
          </a:xfrm>
          <a:prstGeom prst="rect">
            <a:avLst/>
          </a:prstGeom>
        </p:spPr>
        <p:txBody>
          <a:bodyPr vert="horz" lIns="91440" tIns="45720" rIns="91440" bIns="45720" rtlCol="0" anchor="t">
            <a:normAutofit/>
          </a:bodyPr>
          <a:lstStyle>
            <a:lvl1pPr marL="0" indent="0" algn="r" defTabSz="457153"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153" indent="0" algn="ctr" defTabSz="457153"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306" indent="0" algn="ctr" defTabSz="457153"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458"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610"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5763"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2916"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069"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221" indent="0" algn="ctr" defTabSz="457153"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r>
              <a:rPr lang="en-US" dirty="0">
                <a:solidFill>
                  <a:srgbClr val="0070C0"/>
                </a:solidFill>
                <a:latin typeface="Segoe UI" panose="020B0502040204020203" pitchFamily="34" charset="0"/>
              </a:rPr>
              <a:t>When you define a secret, you create a reference to a secret stored in Azure Key Vault. Container Apps automatically retrieves the secret value from Key Vault and makes it available as a secret in your container app.</a:t>
            </a:r>
            <a:endParaRPr lang="en-US" dirty="0">
              <a:solidFill>
                <a:srgbClr val="0070C0"/>
              </a:solidFill>
            </a:endParaRPr>
          </a:p>
        </p:txBody>
      </p:sp>
      <p:pic>
        <p:nvPicPr>
          <p:cNvPr id="5" name="Picture 4">
            <a:extLst>
              <a:ext uri="{FF2B5EF4-FFF2-40B4-BE49-F238E27FC236}">
                <a16:creationId xmlns:a16="http://schemas.microsoft.com/office/drawing/2014/main" id="{C39D1DA6-D1AC-AE3B-3B46-DAD4559B17EE}"/>
              </a:ext>
            </a:extLst>
          </p:cNvPr>
          <p:cNvPicPr>
            <a:picLocks noChangeAspect="1"/>
          </p:cNvPicPr>
          <p:nvPr/>
        </p:nvPicPr>
        <p:blipFill>
          <a:blip r:embed="rId4"/>
          <a:stretch>
            <a:fillRect/>
          </a:stretch>
        </p:blipFill>
        <p:spPr>
          <a:xfrm>
            <a:off x="1927105" y="2034853"/>
            <a:ext cx="6121138" cy="4227768"/>
          </a:xfrm>
          <a:prstGeom prst="rect">
            <a:avLst/>
          </a:prstGeom>
          <a:effectLst>
            <a:glow rad="127000">
              <a:schemeClr val="tx1"/>
            </a:glow>
          </a:effectLst>
        </p:spPr>
      </p:pic>
    </p:spTree>
    <p:extLst>
      <p:ext uri="{BB962C8B-B14F-4D97-AF65-F5344CB8AC3E}">
        <p14:creationId xmlns:p14="http://schemas.microsoft.com/office/powerpoint/2010/main" val="3501821011"/>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Black Template">
  <a:themeElements>
    <a:clrScheme name="TS_20_Blue on Black">
      <a:dk1>
        <a:srgbClr val="000000"/>
      </a:dk1>
      <a:lt1>
        <a:srgbClr val="FFFFFF"/>
      </a:lt1>
      <a:dk2>
        <a:srgbClr val="243A5E"/>
      </a:dk2>
      <a:lt2>
        <a:srgbClr val="E6E6E6"/>
      </a:lt2>
      <a:accent1>
        <a:srgbClr val="50E6FF"/>
      </a:accent1>
      <a:accent2>
        <a:srgbClr val="0078D4"/>
      </a:accent2>
      <a:accent3>
        <a:srgbClr val="243A5E"/>
      </a:accent3>
      <a:accent4>
        <a:srgbClr val="30E5D0"/>
      </a:accent4>
      <a:accent5>
        <a:srgbClr val="008575"/>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BLACK Microsoft template BLUE Accent_10-20.potx" id="{936FC27D-29D7-439A-9712-BFAF6C362AAB}" vid="{D99BA823-0B64-4A5D-8684-9480EA3FB95C}"/>
    </a:ext>
  </a:extLst>
</a:theme>
</file>

<file path=ppt/theme/theme3.xml><?xml version="1.0" encoding="utf-8"?>
<a:theme xmlns:a="http://schemas.openxmlformats.org/drawingml/2006/main" name="Slide Order Example">
  <a:themeElements>
    <a:clrScheme name="Custom 8">
      <a:dk1>
        <a:srgbClr val="505050"/>
      </a:dk1>
      <a:lt1>
        <a:srgbClr val="FFFFFF"/>
      </a:lt1>
      <a:dk2>
        <a:srgbClr val="002050"/>
      </a:dk2>
      <a:lt2>
        <a:srgbClr val="00BCF2"/>
      </a:lt2>
      <a:accent1>
        <a:srgbClr val="002050"/>
      </a:accent1>
      <a:accent2>
        <a:srgbClr val="B4009E"/>
      </a:accent2>
      <a:accent3>
        <a:srgbClr val="0078D7"/>
      </a:accent3>
      <a:accent4>
        <a:srgbClr val="5C2D91"/>
      </a:accent4>
      <a:accent5>
        <a:srgbClr val="107C10"/>
      </a:accent5>
      <a:accent6>
        <a:srgbClr val="D83B01"/>
      </a:accent6>
      <a:hlink>
        <a:srgbClr val="0078D7"/>
      </a:hlink>
      <a:folHlink>
        <a:srgbClr val="0078D7"/>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ule example" id="{8CBF255B-630B-44A7-BC71-8E147859C108}" vid="{A3383469-6230-437F-92B5-ECAA0D1BB51E}"/>
    </a:ext>
  </a:extLst>
</a:theme>
</file>

<file path=ppt/theme/theme4.xml><?xml version="1.0" encoding="utf-8"?>
<a:theme xmlns:a="http://schemas.openxmlformats.org/drawingml/2006/main" name="1_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5164</Words>
  <Application>Microsoft Office PowerPoint</Application>
  <PresentationFormat>Widescreen</PresentationFormat>
  <Paragraphs>850</Paragraphs>
  <Slides>101</Slides>
  <Notes>99</Notes>
  <HiddenSlides>0</HiddenSlides>
  <MMClips>3</MMClips>
  <ScaleCrop>false</ScaleCrop>
  <HeadingPairs>
    <vt:vector size="6" baseType="variant">
      <vt:variant>
        <vt:lpstr>Fonts Used</vt:lpstr>
      </vt:variant>
      <vt:variant>
        <vt:i4>18</vt:i4>
      </vt:variant>
      <vt:variant>
        <vt:lpstr>Theme</vt:lpstr>
      </vt:variant>
      <vt:variant>
        <vt:i4>4</vt:i4>
      </vt:variant>
      <vt:variant>
        <vt:lpstr>Slide Titles</vt:lpstr>
      </vt:variant>
      <vt:variant>
        <vt:i4>101</vt:i4>
      </vt:variant>
    </vt:vector>
  </HeadingPairs>
  <TitlesOfParts>
    <vt:vector size="123" baseType="lpstr">
      <vt:lpstr>-apple-system</vt:lpstr>
      <vt:lpstr>Arial</vt:lpstr>
      <vt:lpstr>Calibri</vt:lpstr>
      <vt:lpstr>Consolas</vt:lpstr>
      <vt:lpstr>Montserrat</vt:lpstr>
      <vt:lpstr>Montserrat SemiBold</vt:lpstr>
      <vt:lpstr>open sans</vt:lpstr>
      <vt:lpstr>Roboto</vt:lpstr>
      <vt:lpstr>Segoe UI</vt:lpstr>
      <vt:lpstr>Segoe UI Light</vt:lpstr>
      <vt:lpstr>Segoe UI Semibold</vt:lpstr>
      <vt:lpstr>Segoe UI Semilight</vt:lpstr>
      <vt:lpstr>SFMono-Regular</vt:lpstr>
      <vt:lpstr>Tahoma</vt:lpstr>
      <vt:lpstr>Trebuchet MS</vt:lpstr>
      <vt:lpstr>Ubuntu</vt:lpstr>
      <vt:lpstr>Wingdings</vt:lpstr>
      <vt:lpstr>Wingdings 3</vt:lpstr>
      <vt:lpstr>Facet</vt:lpstr>
      <vt:lpstr>Black Template</vt:lpstr>
      <vt:lpstr>Slide Order Example</vt:lpstr>
      <vt:lpstr>1_Facet</vt:lpstr>
      <vt:lpstr>Azure Container Apps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ACA Portal deployment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Walk through Azure container registry in Portal - 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1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ACA Multi container app communication </vt:lpstr>
      <vt:lpstr>PowerPoint Presentation</vt:lpstr>
      <vt:lpstr>Dapr Component example -Demo</vt:lpstr>
      <vt:lpstr>        Lab: 2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3  </vt:lpstr>
      <vt:lpstr>PowerPoint Presentation</vt:lpstr>
      <vt:lpstr>PowerPoint Presentation</vt:lpstr>
      <vt:lpstr>PowerPoint Presentation</vt:lpstr>
      <vt:lpstr>        Lab: 4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5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Lab: 7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2025-04-24T21:48:53Z</dcterms:created>
  <dcterms:modified xsi:type="dcterms:W3CDTF">2025-04-24T21:49:04Z</dcterms:modified>
</cp:coreProperties>
</file>